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871" r:id="rId4"/>
    <p:sldMasterId id="2147483883" r:id="rId5"/>
    <p:sldMasterId id="2147483888" r:id="rId6"/>
    <p:sldMasterId id="2147483900" r:id="rId7"/>
    <p:sldMasterId id="2147483912" r:id="rId8"/>
  </p:sldMasterIdLst>
  <p:notesMasterIdLst>
    <p:notesMasterId r:id="rId66"/>
  </p:notesMasterIdLst>
  <p:handoutMasterIdLst>
    <p:handoutMasterId r:id="rId67"/>
  </p:handoutMasterIdLst>
  <p:sldIdLst>
    <p:sldId id="414" r:id="rId9"/>
    <p:sldId id="840" r:id="rId10"/>
    <p:sldId id="847" r:id="rId11"/>
    <p:sldId id="849" r:id="rId12"/>
    <p:sldId id="850" r:id="rId13"/>
    <p:sldId id="844" r:id="rId14"/>
    <p:sldId id="759" r:id="rId15"/>
    <p:sldId id="760" r:id="rId16"/>
    <p:sldId id="296" r:id="rId17"/>
    <p:sldId id="841" r:id="rId18"/>
    <p:sldId id="888" r:id="rId19"/>
    <p:sldId id="845" r:id="rId20"/>
    <p:sldId id="413" r:id="rId21"/>
    <p:sldId id="876" r:id="rId22"/>
    <p:sldId id="851" r:id="rId23"/>
    <p:sldId id="852" r:id="rId24"/>
    <p:sldId id="910" r:id="rId25"/>
    <p:sldId id="881" r:id="rId26"/>
    <p:sldId id="848" r:id="rId27"/>
    <p:sldId id="899" r:id="rId28"/>
    <p:sldId id="900" r:id="rId29"/>
    <p:sldId id="897" r:id="rId30"/>
    <p:sldId id="855" r:id="rId31"/>
    <p:sldId id="901" r:id="rId32"/>
    <p:sldId id="842" r:id="rId33"/>
    <p:sldId id="854" r:id="rId34"/>
    <p:sldId id="898" r:id="rId35"/>
    <p:sldId id="871" r:id="rId36"/>
    <p:sldId id="872" r:id="rId37"/>
    <p:sldId id="879" r:id="rId38"/>
    <p:sldId id="880" r:id="rId39"/>
    <p:sldId id="894" r:id="rId40"/>
    <p:sldId id="895" r:id="rId41"/>
    <p:sldId id="896" r:id="rId42"/>
    <p:sldId id="902" r:id="rId43"/>
    <p:sldId id="903" r:id="rId44"/>
    <p:sldId id="889" r:id="rId45"/>
    <p:sldId id="890" r:id="rId46"/>
    <p:sldId id="451" r:id="rId47"/>
    <p:sldId id="846" r:id="rId48"/>
    <p:sldId id="891" r:id="rId49"/>
    <p:sldId id="892" r:id="rId50"/>
    <p:sldId id="453" r:id="rId51"/>
    <p:sldId id="893" r:id="rId52"/>
    <p:sldId id="843" r:id="rId53"/>
    <p:sldId id="911" r:id="rId54"/>
    <p:sldId id="904" r:id="rId55"/>
    <p:sldId id="905" r:id="rId56"/>
    <p:sldId id="906" r:id="rId57"/>
    <p:sldId id="907" r:id="rId58"/>
    <p:sldId id="908" r:id="rId59"/>
    <p:sldId id="909" r:id="rId60"/>
    <p:sldId id="912" r:id="rId61"/>
    <p:sldId id="295" r:id="rId62"/>
    <p:sldId id="406" r:id="rId63"/>
    <p:sldId id="375" r:id="rId64"/>
    <p:sldId id="877" r:id="rId65"/>
  </p:sldIdLst>
  <p:sldSz cx="12192000" cy="6858000"/>
  <p:notesSz cx="9928225" cy="679767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FDE9"/>
    <a:srgbClr val="C55A11"/>
    <a:srgbClr val="FA7A60"/>
    <a:srgbClr val="FF66FF"/>
    <a:srgbClr val="FF0000"/>
    <a:srgbClr val="6699FF"/>
    <a:srgbClr val="9966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4" autoAdjust="0"/>
    <p:restoredTop sz="96370" autoAdjust="0"/>
  </p:normalViewPr>
  <p:slideViewPr>
    <p:cSldViewPr snapToGrid="0">
      <p:cViewPr varScale="1">
        <p:scale>
          <a:sx n="114" d="100"/>
          <a:sy n="114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43C689-9597-494E-8FF2-982DFA871CF0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3F232C1-89CD-4A69-A5B4-283442C8E17B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外語學院</a:t>
          </a:r>
        </a:p>
      </dgm:t>
    </dgm:pt>
    <dgm:pt modelId="{510CA157-F810-4C54-9225-BA3A8B271E3C}" type="parTrans" cxnId="{1E325257-0A70-4252-B77B-5B7673036499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2E9EC5-843E-4790-A33D-A2BEC9FAB877}" type="sibTrans" cxnId="{1E325257-0A70-4252-B77B-5B7673036499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8891F9-1BF9-4310-BF24-CED647290668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日文系</a:t>
          </a:r>
        </a:p>
      </dgm:t>
    </dgm:pt>
    <dgm:pt modelId="{60BF5A76-2637-4B58-AF7D-B6014C1A12F6}" type="parTrans" cxnId="{0A47CA02-4650-4B71-8CC1-B2138812C5A9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B1CA6D-AC24-4729-894B-EE0FEDFAB4FC}" type="sibTrans" cxnId="{0A47CA02-4650-4B71-8CC1-B2138812C5A9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112042-2400-40C2-9ED2-8F4BB44A39DE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民生學院</a:t>
          </a:r>
        </a:p>
      </dgm:t>
    </dgm:pt>
    <dgm:pt modelId="{D1DD7416-F52F-4372-A8E5-0214CFB6CAB2}" type="parTrans" cxnId="{638FEF27-E1F0-4FFB-931D-091DFEBC885F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3F6B35-3F40-4F87-8277-AF79AC1DB5CD}" type="sibTrans" cxnId="{638FEF27-E1F0-4FFB-931D-091DFEBC885F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8866D8-F822-437D-903C-985455605E2B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食科系</a:t>
          </a:r>
        </a:p>
      </dgm:t>
    </dgm:pt>
    <dgm:pt modelId="{4C53643F-C82B-4589-9D1B-EA2BA030CA59}" type="parTrans" cxnId="{3DC84D7C-4056-45AC-9D41-313146B758B5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A2CC1B-E830-4842-8F04-341CBF7C51E9}" type="sibTrans" cxnId="{3DC84D7C-4056-45AC-9D41-313146B758B5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FD2AE2-F4DF-4A8C-A0CF-E399704EB676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織品服裝學院</a:t>
          </a:r>
        </a:p>
      </dgm:t>
    </dgm:pt>
    <dgm:pt modelId="{DE13CA51-D04B-44B5-9CB2-6B65AB7A0D8D}" type="parTrans" cxnId="{89A906E0-1131-4A3E-B505-A09BD1778308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7FE4C6-978A-45BB-AC13-3FDA6A083879}" type="sibTrans" cxnId="{89A906E0-1131-4A3E-B505-A09BD1778308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0CF85A-5487-483B-A7CA-D83DC12B7499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法律學院</a:t>
          </a:r>
        </a:p>
      </dgm:t>
    </dgm:pt>
    <dgm:pt modelId="{F92F8FA0-F585-4951-95E2-BBDE820AF359}" type="parTrans" cxnId="{4FCC1FA8-9E61-48C4-99D2-651D9C61DD39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1D0FB2-70A6-4546-AC98-60C7A5BC760B}" type="sibTrans" cxnId="{4FCC1FA8-9E61-48C4-99D2-651D9C61DD39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7B4B56-C27F-41BC-9F46-1570B603611F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法律系</a:t>
          </a:r>
        </a:p>
      </dgm:t>
    </dgm:pt>
    <dgm:pt modelId="{C4D04BA9-73B0-403D-8E08-766F245162A6}" type="parTrans" cxnId="{9595F24B-D9AE-493D-A557-D775E6C779EA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020B4E-97E2-4EBD-B0BB-0F5C59C66446}" type="sibTrans" cxnId="{9595F24B-D9AE-493D-A557-D775E6C779EA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7B1A6B-1D48-4BB5-BF60-3558A84B72F8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織品系</a:t>
          </a:r>
        </a:p>
      </dgm:t>
    </dgm:pt>
    <dgm:pt modelId="{1BA834D3-11A1-409C-953B-8B11640841D6}" type="parTrans" cxnId="{921BBF03-8C65-45C3-B587-825B6D4D8302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0029E9-FB27-46B7-90F2-79BCD0B7A444}" type="sibTrans" cxnId="{921BBF03-8C65-45C3-B587-825B6D4D8302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9245BF-67C9-4719-A9E7-634B0643356B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資管系、會計系、統資系</a:t>
          </a:r>
        </a:p>
      </dgm:t>
    </dgm:pt>
    <dgm:pt modelId="{315C017B-FDD4-4198-8A20-D9069C57AD8D}" type="parTrans" cxnId="{720A51E7-A09D-4A91-B350-307A2C6FDCD7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D3503B-B2A4-45E0-9DC1-3A99416D8C93}" type="sibTrans" cxnId="{720A51E7-A09D-4A91-B350-307A2C6FDCD7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C73EA3-0B4C-4C1E-A17A-4A7811F26F18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管理科學院</a:t>
          </a:r>
        </a:p>
      </dgm:t>
    </dgm:pt>
    <dgm:pt modelId="{2EDEBF50-399A-40E5-8D8E-4D4EBB4D5152}" type="parTrans" cxnId="{F15C4294-F48D-4D41-A69F-2226D3DE3D68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F282D-E98B-4514-A67D-B5146A92C716}" type="sibTrans" cxnId="{F15C4294-F48D-4D41-A69F-2226D3DE3D68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A4F089-DC2A-44A8-BBEA-440ACF86E5CE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經濟系、社工系</a:t>
          </a:r>
        </a:p>
      </dgm:t>
    </dgm:pt>
    <dgm:pt modelId="{F28D5135-9C0D-4716-857A-D4BDA652C36D}" type="parTrans" cxnId="{B1572849-0386-45A6-8D59-4DA9E269D00A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A3E2A6-3A83-40C6-83EB-8073CB3E0407}" type="sibTrans" cxnId="{B1572849-0386-45A6-8D59-4DA9E269D00A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BB0B9A-B8BE-425D-AA9B-6680F90C7ECB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社會科學院</a:t>
          </a:r>
        </a:p>
      </dgm:t>
    </dgm:pt>
    <dgm:pt modelId="{5BB61FEA-0D93-4D63-ADE8-A391DDAAF3D4}" type="parTrans" cxnId="{8239CED4-E2F2-43D6-AB78-FD91FF913484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CF1476-274E-469E-BA20-226A363D3570}" type="sibTrans" cxnId="{8239CED4-E2F2-43D6-AB78-FD91FF913484}">
      <dgm:prSet/>
      <dgm:spPr/>
      <dgm:t>
        <a:bodyPr/>
        <a:lstStyle/>
        <a:p>
          <a:endParaRPr lang="zh-TW" altLang="en-US" sz="20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443237-34C5-48AC-9113-C4A831CD7FA6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進修部</a:t>
          </a:r>
        </a:p>
      </dgm:t>
    </dgm:pt>
    <dgm:pt modelId="{187BFCBD-C8FB-432C-85BD-F9BE4C86F1E2}" type="parTrans" cxnId="{01FA7FB8-D644-4CB7-B1BE-3C5BF7E60FBA}">
      <dgm:prSet/>
      <dgm:spPr/>
      <dgm:t>
        <a:bodyPr/>
        <a:lstStyle/>
        <a:p>
          <a:endParaRPr lang="zh-TW" altLang="en-US"/>
        </a:p>
      </dgm:t>
    </dgm:pt>
    <dgm:pt modelId="{FA7022B8-F0D6-499E-9581-5A44858EEF77}" type="sibTrans" cxnId="{01FA7FB8-D644-4CB7-B1BE-3C5BF7E60FBA}">
      <dgm:prSet/>
      <dgm:spPr/>
      <dgm:t>
        <a:bodyPr/>
        <a:lstStyle/>
        <a:p>
          <a:endParaRPr lang="zh-TW" altLang="en-US"/>
        </a:p>
      </dgm:t>
    </dgm:pt>
    <dgm:pt modelId="{D99BF759-CD08-4EC5-8D5D-8B8FB02BE044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中文系</a:t>
          </a:r>
        </a:p>
      </dgm:t>
    </dgm:pt>
    <dgm:pt modelId="{BB023FDA-89EE-4FDB-9216-8104D9D50873}" type="parTrans" cxnId="{9AB591A0-D3C9-4391-90F6-889F388EF72F}">
      <dgm:prSet/>
      <dgm:spPr/>
      <dgm:t>
        <a:bodyPr/>
        <a:lstStyle/>
        <a:p>
          <a:endParaRPr lang="zh-TW" altLang="en-US"/>
        </a:p>
      </dgm:t>
    </dgm:pt>
    <dgm:pt modelId="{13C25625-1FFE-4860-80DE-816B387CCA94}" type="sibTrans" cxnId="{9AB591A0-D3C9-4391-90F6-889F388EF72F}">
      <dgm:prSet/>
      <dgm:spPr/>
      <dgm:t>
        <a:bodyPr/>
        <a:lstStyle/>
        <a:p>
          <a:endParaRPr lang="zh-TW" altLang="en-US"/>
        </a:p>
      </dgm:t>
    </dgm:pt>
    <dgm:pt modelId="{A2413853-6505-42F1-A991-2C1C5DC47681}" type="pres">
      <dgm:prSet presAssocID="{9543C689-9597-494E-8FF2-982DFA871CF0}" presName="Name0" presStyleCnt="0">
        <dgm:presLayoutVars>
          <dgm:dir/>
          <dgm:animLvl val="lvl"/>
          <dgm:resizeHandles val="exact"/>
        </dgm:presLayoutVars>
      </dgm:prSet>
      <dgm:spPr/>
    </dgm:pt>
    <dgm:pt modelId="{8E26E42F-BFD6-43C4-BD09-F60472D5F47B}" type="pres">
      <dgm:prSet presAssocID="{23F232C1-89CD-4A69-A5B4-283442C8E17B}" presName="linNode" presStyleCnt="0"/>
      <dgm:spPr/>
    </dgm:pt>
    <dgm:pt modelId="{25A46744-2CDB-439A-8155-DF35EEBF7AC0}" type="pres">
      <dgm:prSet presAssocID="{23F232C1-89CD-4A69-A5B4-283442C8E17B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220AD53D-8503-41FE-92C3-EA546F721263}" type="pres">
      <dgm:prSet presAssocID="{23F232C1-89CD-4A69-A5B4-283442C8E17B}" presName="descendantText" presStyleLbl="alignAccFollowNode1" presStyleIdx="0" presStyleCnt="7">
        <dgm:presLayoutVars>
          <dgm:bulletEnabled val="1"/>
        </dgm:presLayoutVars>
      </dgm:prSet>
      <dgm:spPr/>
    </dgm:pt>
    <dgm:pt modelId="{77663793-DE56-417E-97E3-76672A922192}" type="pres">
      <dgm:prSet presAssocID="{362E9EC5-843E-4790-A33D-A2BEC9FAB877}" presName="sp" presStyleCnt="0"/>
      <dgm:spPr/>
    </dgm:pt>
    <dgm:pt modelId="{DCB5E6EE-5106-45FF-8798-240C2DC29BA1}" type="pres">
      <dgm:prSet presAssocID="{09112042-2400-40C2-9ED2-8F4BB44A39DE}" presName="linNode" presStyleCnt="0"/>
      <dgm:spPr/>
    </dgm:pt>
    <dgm:pt modelId="{A0FBD582-6BAB-46B6-A8C2-9F69A4868392}" type="pres">
      <dgm:prSet presAssocID="{09112042-2400-40C2-9ED2-8F4BB44A39DE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2D5E82BB-0D89-4562-B7A0-C76381EF9053}" type="pres">
      <dgm:prSet presAssocID="{09112042-2400-40C2-9ED2-8F4BB44A39DE}" presName="descendantText" presStyleLbl="alignAccFollowNode1" presStyleIdx="1" presStyleCnt="7">
        <dgm:presLayoutVars>
          <dgm:bulletEnabled val="1"/>
        </dgm:presLayoutVars>
      </dgm:prSet>
      <dgm:spPr/>
    </dgm:pt>
    <dgm:pt modelId="{01854612-4278-4761-A115-BDBEFEFAEA66}" type="pres">
      <dgm:prSet presAssocID="{CB3F6B35-3F40-4F87-8277-AF79AC1DB5CD}" presName="sp" presStyleCnt="0"/>
      <dgm:spPr/>
    </dgm:pt>
    <dgm:pt modelId="{32E897F9-16B9-4EF5-9B07-F8241F6C3F50}" type="pres">
      <dgm:prSet presAssocID="{ABFD2AE2-F4DF-4A8C-A0CF-E399704EB676}" presName="linNode" presStyleCnt="0"/>
      <dgm:spPr/>
    </dgm:pt>
    <dgm:pt modelId="{E06A5530-C56A-4FF9-9FF6-35679CED2742}" type="pres">
      <dgm:prSet presAssocID="{ABFD2AE2-F4DF-4A8C-A0CF-E399704EB676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295964F5-B14C-4C6E-BB9E-B15C50A909A1}" type="pres">
      <dgm:prSet presAssocID="{ABFD2AE2-F4DF-4A8C-A0CF-E399704EB676}" presName="descendantText" presStyleLbl="alignAccFollowNode1" presStyleIdx="2" presStyleCnt="7">
        <dgm:presLayoutVars>
          <dgm:bulletEnabled val="1"/>
        </dgm:presLayoutVars>
      </dgm:prSet>
      <dgm:spPr/>
    </dgm:pt>
    <dgm:pt modelId="{E6F77E78-DFDB-4F1B-A50D-B18DA10AF6F1}" type="pres">
      <dgm:prSet presAssocID="{D47FE4C6-978A-45BB-AC13-3FDA6A083879}" presName="sp" presStyleCnt="0"/>
      <dgm:spPr/>
    </dgm:pt>
    <dgm:pt modelId="{6732FD33-9512-4F57-A7EA-CA48AFF359AC}" type="pres">
      <dgm:prSet presAssocID="{D60CF85A-5487-483B-A7CA-D83DC12B7499}" presName="linNode" presStyleCnt="0"/>
      <dgm:spPr/>
    </dgm:pt>
    <dgm:pt modelId="{9AF5180C-4B2E-4361-BB0B-B29312DB62F9}" type="pres">
      <dgm:prSet presAssocID="{D60CF85A-5487-483B-A7CA-D83DC12B7499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60F16614-2D09-4711-BED2-6B50E6FFBB45}" type="pres">
      <dgm:prSet presAssocID="{D60CF85A-5487-483B-A7CA-D83DC12B7499}" presName="descendantText" presStyleLbl="alignAccFollowNode1" presStyleIdx="3" presStyleCnt="7">
        <dgm:presLayoutVars>
          <dgm:bulletEnabled val="1"/>
        </dgm:presLayoutVars>
      </dgm:prSet>
      <dgm:spPr/>
    </dgm:pt>
    <dgm:pt modelId="{A64A10E5-32C9-419E-B3E6-BCCD5C910646}" type="pres">
      <dgm:prSet presAssocID="{2D1D0FB2-70A6-4546-AC98-60C7A5BC760B}" presName="sp" presStyleCnt="0"/>
      <dgm:spPr/>
    </dgm:pt>
    <dgm:pt modelId="{54B81AA3-42A3-4089-B4D6-7D5141581689}" type="pres">
      <dgm:prSet presAssocID="{33C73EA3-0B4C-4C1E-A17A-4A7811F26F18}" presName="linNode" presStyleCnt="0"/>
      <dgm:spPr/>
    </dgm:pt>
    <dgm:pt modelId="{AC3D0E7C-8418-46DF-98BD-EB3E2D83D09D}" type="pres">
      <dgm:prSet presAssocID="{33C73EA3-0B4C-4C1E-A17A-4A7811F26F18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85C1B914-508A-4DBD-A031-E971B57E47FC}" type="pres">
      <dgm:prSet presAssocID="{33C73EA3-0B4C-4C1E-A17A-4A7811F26F18}" presName="descendantText" presStyleLbl="alignAccFollowNode1" presStyleIdx="4" presStyleCnt="7">
        <dgm:presLayoutVars>
          <dgm:bulletEnabled val="1"/>
        </dgm:presLayoutVars>
      </dgm:prSet>
      <dgm:spPr/>
    </dgm:pt>
    <dgm:pt modelId="{DA350547-B3F4-422D-AF3B-AF1A9FE61395}" type="pres">
      <dgm:prSet presAssocID="{888F282D-E98B-4514-A67D-B5146A92C716}" presName="sp" presStyleCnt="0"/>
      <dgm:spPr/>
    </dgm:pt>
    <dgm:pt modelId="{3399D205-8477-4109-838A-C9C80D489F6C}" type="pres">
      <dgm:prSet presAssocID="{61BB0B9A-B8BE-425D-AA9B-6680F90C7ECB}" presName="linNode" presStyleCnt="0"/>
      <dgm:spPr/>
    </dgm:pt>
    <dgm:pt modelId="{B9430F61-66B9-4670-9645-943ECE52DE52}" type="pres">
      <dgm:prSet presAssocID="{61BB0B9A-B8BE-425D-AA9B-6680F90C7ECB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431B4E46-94A2-4060-92D8-B77232C52E44}" type="pres">
      <dgm:prSet presAssocID="{61BB0B9A-B8BE-425D-AA9B-6680F90C7ECB}" presName="descendantText" presStyleLbl="alignAccFollowNode1" presStyleIdx="5" presStyleCnt="7">
        <dgm:presLayoutVars>
          <dgm:bulletEnabled val="1"/>
        </dgm:presLayoutVars>
      </dgm:prSet>
      <dgm:spPr/>
    </dgm:pt>
    <dgm:pt modelId="{6CA1D452-9697-4B19-A807-2EF0D57CD69F}" type="pres">
      <dgm:prSet presAssocID="{BACF1476-274E-469E-BA20-226A363D3570}" presName="sp" presStyleCnt="0"/>
      <dgm:spPr/>
    </dgm:pt>
    <dgm:pt modelId="{C917A1B9-F8E1-4B23-997D-B4DF70D7ED01}" type="pres">
      <dgm:prSet presAssocID="{F8443237-34C5-48AC-9113-C4A831CD7FA6}" presName="linNode" presStyleCnt="0"/>
      <dgm:spPr/>
    </dgm:pt>
    <dgm:pt modelId="{5192A9BE-80F6-4B47-BD4A-EDA63E599CCA}" type="pres">
      <dgm:prSet presAssocID="{F8443237-34C5-48AC-9113-C4A831CD7FA6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121DC9A8-2F3D-465F-A82F-DF1D3441FD31}" type="pres">
      <dgm:prSet presAssocID="{F8443237-34C5-48AC-9113-C4A831CD7FA6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E7E88D00-D138-4D98-B25E-A65EF61DFE72}" type="presOf" srcId="{23F232C1-89CD-4A69-A5B4-283442C8E17B}" destId="{25A46744-2CDB-439A-8155-DF35EEBF7AC0}" srcOrd="0" destOrd="0" presId="urn:microsoft.com/office/officeart/2005/8/layout/vList5"/>
    <dgm:cxn modelId="{0A47CA02-4650-4B71-8CC1-B2138812C5A9}" srcId="{23F232C1-89CD-4A69-A5B4-283442C8E17B}" destId="{D48891F9-1BF9-4310-BF24-CED647290668}" srcOrd="0" destOrd="0" parTransId="{60BF5A76-2637-4B58-AF7D-B6014C1A12F6}" sibTransId="{BFB1CA6D-AC24-4729-894B-EE0FEDFAB4FC}"/>
    <dgm:cxn modelId="{921BBF03-8C65-45C3-B587-825B6D4D8302}" srcId="{ABFD2AE2-F4DF-4A8C-A0CF-E399704EB676}" destId="{687B1A6B-1D48-4BB5-BF60-3558A84B72F8}" srcOrd="0" destOrd="0" parTransId="{1BA834D3-11A1-409C-953B-8B11640841D6}" sibTransId="{2B0029E9-FB27-46B7-90F2-79BCD0B7A444}"/>
    <dgm:cxn modelId="{3343B912-2FF4-4993-BB31-367B5D70CF87}" type="presOf" srcId="{9543C689-9597-494E-8FF2-982DFA871CF0}" destId="{A2413853-6505-42F1-A991-2C1C5DC47681}" srcOrd="0" destOrd="0" presId="urn:microsoft.com/office/officeart/2005/8/layout/vList5"/>
    <dgm:cxn modelId="{9B5D691E-3484-4BF9-BEA4-74A2C6EEBE37}" type="presOf" srcId="{ABFD2AE2-F4DF-4A8C-A0CF-E399704EB676}" destId="{E06A5530-C56A-4FF9-9FF6-35679CED2742}" srcOrd="0" destOrd="0" presId="urn:microsoft.com/office/officeart/2005/8/layout/vList5"/>
    <dgm:cxn modelId="{65848926-7E5F-45D0-83C2-CC8EB2E4D511}" type="presOf" srcId="{568866D8-F822-437D-903C-985455605E2B}" destId="{2D5E82BB-0D89-4562-B7A0-C76381EF9053}" srcOrd="0" destOrd="0" presId="urn:microsoft.com/office/officeart/2005/8/layout/vList5"/>
    <dgm:cxn modelId="{638FEF27-E1F0-4FFB-931D-091DFEBC885F}" srcId="{9543C689-9597-494E-8FF2-982DFA871CF0}" destId="{09112042-2400-40C2-9ED2-8F4BB44A39DE}" srcOrd="1" destOrd="0" parTransId="{D1DD7416-F52F-4372-A8E5-0214CFB6CAB2}" sibTransId="{CB3F6B35-3F40-4F87-8277-AF79AC1DB5CD}"/>
    <dgm:cxn modelId="{5498953A-8A84-43DA-B779-02BB9824A82B}" type="presOf" srcId="{09112042-2400-40C2-9ED2-8F4BB44A39DE}" destId="{A0FBD582-6BAB-46B6-A8C2-9F69A4868392}" srcOrd="0" destOrd="0" presId="urn:microsoft.com/office/officeart/2005/8/layout/vList5"/>
    <dgm:cxn modelId="{DE4C293F-6303-4159-BE1B-B0B803AF4368}" type="presOf" srcId="{F8443237-34C5-48AC-9113-C4A831CD7FA6}" destId="{5192A9BE-80F6-4B47-BD4A-EDA63E599CCA}" srcOrd="0" destOrd="0" presId="urn:microsoft.com/office/officeart/2005/8/layout/vList5"/>
    <dgm:cxn modelId="{8038955C-2FD0-4568-B0D3-C7A1AA324901}" type="presOf" srcId="{33C73EA3-0B4C-4C1E-A17A-4A7811F26F18}" destId="{AC3D0E7C-8418-46DF-98BD-EB3E2D83D09D}" srcOrd="0" destOrd="0" presId="urn:microsoft.com/office/officeart/2005/8/layout/vList5"/>
    <dgm:cxn modelId="{E1E6D448-4856-41E1-824F-B7ECF2FB71A0}" type="presOf" srcId="{D48891F9-1BF9-4310-BF24-CED647290668}" destId="{220AD53D-8503-41FE-92C3-EA546F721263}" srcOrd="0" destOrd="0" presId="urn:microsoft.com/office/officeart/2005/8/layout/vList5"/>
    <dgm:cxn modelId="{B1572849-0386-45A6-8D59-4DA9E269D00A}" srcId="{61BB0B9A-B8BE-425D-AA9B-6680F90C7ECB}" destId="{19A4F089-DC2A-44A8-BBEA-440ACF86E5CE}" srcOrd="0" destOrd="0" parTransId="{F28D5135-9C0D-4716-857A-D4BDA652C36D}" sibTransId="{67A3E2A6-3A83-40C6-83EB-8073CB3E0407}"/>
    <dgm:cxn modelId="{9595F24B-D9AE-493D-A557-D775E6C779EA}" srcId="{D60CF85A-5487-483B-A7CA-D83DC12B7499}" destId="{2D7B4B56-C27F-41BC-9F46-1570B603611F}" srcOrd="0" destOrd="0" parTransId="{C4D04BA9-73B0-403D-8E08-766F245162A6}" sibTransId="{9C020B4E-97E2-4EBD-B0BB-0F5C59C66446}"/>
    <dgm:cxn modelId="{1E325257-0A70-4252-B77B-5B7673036499}" srcId="{9543C689-9597-494E-8FF2-982DFA871CF0}" destId="{23F232C1-89CD-4A69-A5B4-283442C8E17B}" srcOrd="0" destOrd="0" parTransId="{510CA157-F810-4C54-9225-BA3A8B271E3C}" sibTransId="{362E9EC5-843E-4790-A33D-A2BEC9FAB877}"/>
    <dgm:cxn modelId="{FCB1F87B-89CE-4654-9611-4359E6816296}" type="presOf" srcId="{687B1A6B-1D48-4BB5-BF60-3558A84B72F8}" destId="{295964F5-B14C-4C6E-BB9E-B15C50A909A1}" srcOrd="0" destOrd="0" presId="urn:microsoft.com/office/officeart/2005/8/layout/vList5"/>
    <dgm:cxn modelId="{3DC84D7C-4056-45AC-9D41-313146B758B5}" srcId="{09112042-2400-40C2-9ED2-8F4BB44A39DE}" destId="{568866D8-F822-437D-903C-985455605E2B}" srcOrd="0" destOrd="0" parTransId="{4C53643F-C82B-4589-9D1B-EA2BA030CA59}" sibTransId="{98A2CC1B-E830-4842-8F04-341CBF7C51E9}"/>
    <dgm:cxn modelId="{ABC4EC85-7415-486B-9AE1-5BB14BF8768E}" type="presOf" srcId="{D99BF759-CD08-4EC5-8D5D-8B8FB02BE044}" destId="{121DC9A8-2F3D-465F-A82F-DF1D3441FD31}" srcOrd="0" destOrd="0" presId="urn:microsoft.com/office/officeart/2005/8/layout/vList5"/>
    <dgm:cxn modelId="{F15C4294-F48D-4D41-A69F-2226D3DE3D68}" srcId="{9543C689-9597-494E-8FF2-982DFA871CF0}" destId="{33C73EA3-0B4C-4C1E-A17A-4A7811F26F18}" srcOrd="4" destOrd="0" parTransId="{2EDEBF50-399A-40E5-8D8E-4D4EBB4D5152}" sibTransId="{888F282D-E98B-4514-A67D-B5146A92C716}"/>
    <dgm:cxn modelId="{9AB591A0-D3C9-4391-90F6-889F388EF72F}" srcId="{F8443237-34C5-48AC-9113-C4A831CD7FA6}" destId="{D99BF759-CD08-4EC5-8D5D-8B8FB02BE044}" srcOrd="0" destOrd="0" parTransId="{BB023FDA-89EE-4FDB-9216-8104D9D50873}" sibTransId="{13C25625-1FFE-4860-80DE-816B387CCA94}"/>
    <dgm:cxn modelId="{5156D3A3-6553-4498-B962-C598E9F79EFB}" type="presOf" srcId="{61BB0B9A-B8BE-425D-AA9B-6680F90C7ECB}" destId="{B9430F61-66B9-4670-9645-943ECE52DE52}" srcOrd="0" destOrd="0" presId="urn:microsoft.com/office/officeart/2005/8/layout/vList5"/>
    <dgm:cxn modelId="{4FCC1FA8-9E61-48C4-99D2-651D9C61DD39}" srcId="{9543C689-9597-494E-8FF2-982DFA871CF0}" destId="{D60CF85A-5487-483B-A7CA-D83DC12B7499}" srcOrd="3" destOrd="0" parTransId="{F92F8FA0-F585-4951-95E2-BBDE820AF359}" sibTransId="{2D1D0FB2-70A6-4546-AC98-60C7A5BC760B}"/>
    <dgm:cxn modelId="{01FA7FB8-D644-4CB7-B1BE-3C5BF7E60FBA}" srcId="{9543C689-9597-494E-8FF2-982DFA871CF0}" destId="{F8443237-34C5-48AC-9113-C4A831CD7FA6}" srcOrd="6" destOrd="0" parTransId="{187BFCBD-C8FB-432C-85BD-F9BE4C86F1E2}" sibTransId="{FA7022B8-F0D6-499E-9581-5A44858EEF77}"/>
    <dgm:cxn modelId="{32A481C4-EDDC-4D5E-8802-E75B23E2D941}" type="presOf" srcId="{D60CF85A-5487-483B-A7CA-D83DC12B7499}" destId="{9AF5180C-4B2E-4361-BB0B-B29312DB62F9}" srcOrd="0" destOrd="0" presId="urn:microsoft.com/office/officeart/2005/8/layout/vList5"/>
    <dgm:cxn modelId="{991A12CC-C51B-4020-8EEE-000A49B5FDDE}" type="presOf" srcId="{2D7B4B56-C27F-41BC-9F46-1570B603611F}" destId="{60F16614-2D09-4711-BED2-6B50E6FFBB45}" srcOrd="0" destOrd="0" presId="urn:microsoft.com/office/officeart/2005/8/layout/vList5"/>
    <dgm:cxn modelId="{C6C7A4D1-E40D-4B0D-B362-CCB71721DB51}" type="presOf" srcId="{19A4F089-DC2A-44A8-BBEA-440ACF86E5CE}" destId="{431B4E46-94A2-4060-92D8-B77232C52E44}" srcOrd="0" destOrd="0" presId="urn:microsoft.com/office/officeart/2005/8/layout/vList5"/>
    <dgm:cxn modelId="{8FC365D3-AB6B-4FC5-9225-6EFC52B12A02}" type="presOf" srcId="{A29245BF-67C9-4719-A9E7-634B0643356B}" destId="{85C1B914-508A-4DBD-A031-E971B57E47FC}" srcOrd="0" destOrd="0" presId="urn:microsoft.com/office/officeart/2005/8/layout/vList5"/>
    <dgm:cxn modelId="{8239CED4-E2F2-43D6-AB78-FD91FF913484}" srcId="{9543C689-9597-494E-8FF2-982DFA871CF0}" destId="{61BB0B9A-B8BE-425D-AA9B-6680F90C7ECB}" srcOrd="5" destOrd="0" parTransId="{5BB61FEA-0D93-4D63-ADE8-A391DDAAF3D4}" sibTransId="{BACF1476-274E-469E-BA20-226A363D3570}"/>
    <dgm:cxn modelId="{89A906E0-1131-4A3E-B505-A09BD1778308}" srcId="{9543C689-9597-494E-8FF2-982DFA871CF0}" destId="{ABFD2AE2-F4DF-4A8C-A0CF-E399704EB676}" srcOrd="2" destOrd="0" parTransId="{DE13CA51-D04B-44B5-9CB2-6B65AB7A0D8D}" sibTransId="{D47FE4C6-978A-45BB-AC13-3FDA6A083879}"/>
    <dgm:cxn modelId="{720A51E7-A09D-4A91-B350-307A2C6FDCD7}" srcId="{33C73EA3-0B4C-4C1E-A17A-4A7811F26F18}" destId="{A29245BF-67C9-4719-A9E7-634B0643356B}" srcOrd="0" destOrd="0" parTransId="{315C017B-FDD4-4198-8A20-D9069C57AD8D}" sibTransId="{74D3503B-B2A4-45E0-9DC1-3A99416D8C93}"/>
    <dgm:cxn modelId="{969D20C9-1F29-4750-996B-67053AABCC0A}" type="presParOf" srcId="{A2413853-6505-42F1-A991-2C1C5DC47681}" destId="{8E26E42F-BFD6-43C4-BD09-F60472D5F47B}" srcOrd="0" destOrd="0" presId="urn:microsoft.com/office/officeart/2005/8/layout/vList5"/>
    <dgm:cxn modelId="{E2AA74D9-9770-46AF-912F-2AA0ECD61E30}" type="presParOf" srcId="{8E26E42F-BFD6-43C4-BD09-F60472D5F47B}" destId="{25A46744-2CDB-439A-8155-DF35EEBF7AC0}" srcOrd="0" destOrd="0" presId="urn:microsoft.com/office/officeart/2005/8/layout/vList5"/>
    <dgm:cxn modelId="{C660B6DE-E6C0-4422-8F19-5313388A35F8}" type="presParOf" srcId="{8E26E42F-BFD6-43C4-BD09-F60472D5F47B}" destId="{220AD53D-8503-41FE-92C3-EA546F721263}" srcOrd="1" destOrd="0" presId="urn:microsoft.com/office/officeart/2005/8/layout/vList5"/>
    <dgm:cxn modelId="{65A1D90D-CFD6-4B9F-8ABB-AB46E3A98B96}" type="presParOf" srcId="{A2413853-6505-42F1-A991-2C1C5DC47681}" destId="{77663793-DE56-417E-97E3-76672A922192}" srcOrd="1" destOrd="0" presId="urn:microsoft.com/office/officeart/2005/8/layout/vList5"/>
    <dgm:cxn modelId="{E0D75436-D886-419C-86BB-BBD1293B93FF}" type="presParOf" srcId="{A2413853-6505-42F1-A991-2C1C5DC47681}" destId="{DCB5E6EE-5106-45FF-8798-240C2DC29BA1}" srcOrd="2" destOrd="0" presId="urn:microsoft.com/office/officeart/2005/8/layout/vList5"/>
    <dgm:cxn modelId="{2E15D8F8-2895-46C2-90D3-C96A1C9D01B2}" type="presParOf" srcId="{DCB5E6EE-5106-45FF-8798-240C2DC29BA1}" destId="{A0FBD582-6BAB-46B6-A8C2-9F69A4868392}" srcOrd="0" destOrd="0" presId="urn:microsoft.com/office/officeart/2005/8/layout/vList5"/>
    <dgm:cxn modelId="{B29574B2-BD47-407C-8914-F278CE2E6D1A}" type="presParOf" srcId="{DCB5E6EE-5106-45FF-8798-240C2DC29BA1}" destId="{2D5E82BB-0D89-4562-B7A0-C76381EF9053}" srcOrd="1" destOrd="0" presId="urn:microsoft.com/office/officeart/2005/8/layout/vList5"/>
    <dgm:cxn modelId="{BF74CA78-61A8-4787-AE76-2E52AB10C98A}" type="presParOf" srcId="{A2413853-6505-42F1-A991-2C1C5DC47681}" destId="{01854612-4278-4761-A115-BDBEFEFAEA66}" srcOrd="3" destOrd="0" presId="urn:microsoft.com/office/officeart/2005/8/layout/vList5"/>
    <dgm:cxn modelId="{54C72FEE-9835-49F8-BFC1-95C8672096C2}" type="presParOf" srcId="{A2413853-6505-42F1-A991-2C1C5DC47681}" destId="{32E897F9-16B9-4EF5-9B07-F8241F6C3F50}" srcOrd="4" destOrd="0" presId="urn:microsoft.com/office/officeart/2005/8/layout/vList5"/>
    <dgm:cxn modelId="{A086B129-6FBF-4047-87F2-B1575376B6CD}" type="presParOf" srcId="{32E897F9-16B9-4EF5-9B07-F8241F6C3F50}" destId="{E06A5530-C56A-4FF9-9FF6-35679CED2742}" srcOrd="0" destOrd="0" presId="urn:microsoft.com/office/officeart/2005/8/layout/vList5"/>
    <dgm:cxn modelId="{340B1478-D11B-4211-978D-DBE59CD6FE7E}" type="presParOf" srcId="{32E897F9-16B9-4EF5-9B07-F8241F6C3F50}" destId="{295964F5-B14C-4C6E-BB9E-B15C50A909A1}" srcOrd="1" destOrd="0" presId="urn:microsoft.com/office/officeart/2005/8/layout/vList5"/>
    <dgm:cxn modelId="{A05DDC12-1026-4D13-9290-C6062FCDFFB8}" type="presParOf" srcId="{A2413853-6505-42F1-A991-2C1C5DC47681}" destId="{E6F77E78-DFDB-4F1B-A50D-B18DA10AF6F1}" srcOrd="5" destOrd="0" presId="urn:microsoft.com/office/officeart/2005/8/layout/vList5"/>
    <dgm:cxn modelId="{42A54E27-D88A-4087-B40D-073B66C6A9A8}" type="presParOf" srcId="{A2413853-6505-42F1-A991-2C1C5DC47681}" destId="{6732FD33-9512-4F57-A7EA-CA48AFF359AC}" srcOrd="6" destOrd="0" presId="urn:microsoft.com/office/officeart/2005/8/layout/vList5"/>
    <dgm:cxn modelId="{D23E7636-B8D6-4BF1-A8EF-BD59596B720A}" type="presParOf" srcId="{6732FD33-9512-4F57-A7EA-CA48AFF359AC}" destId="{9AF5180C-4B2E-4361-BB0B-B29312DB62F9}" srcOrd="0" destOrd="0" presId="urn:microsoft.com/office/officeart/2005/8/layout/vList5"/>
    <dgm:cxn modelId="{43711078-FC35-468A-9863-9113FD38FA6C}" type="presParOf" srcId="{6732FD33-9512-4F57-A7EA-CA48AFF359AC}" destId="{60F16614-2D09-4711-BED2-6B50E6FFBB45}" srcOrd="1" destOrd="0" presId="urn:microsoft.com/office/officeart/2005/8/layout/vList5"/>
    <dgm:cxn modelId="{BD3805A7-9648-4773-B8F9-4CEE3AD81ADB}" type="presParOf" srcId="{A2413853-6505-42F1-A991-2C1C5DC47681}" destId="{A64A10E5-32C9-419E-B3E6-BCCD5C910646}" srcOrd="7" destOrd="0" presId="urn:microsoft.com/office/officeart/2005/8/layout/vList5"/>
    <dgm:cxn modelId="{56A43B61-E529-430C-8CEC-57652BD408A1}" type="presParOf" srcId="{A2413853-6505-42F1-A991-2C1C5DC47681}" destId="{54B81AA3-42A3-4089-B4D6-7D5141581689}" srcOrd="8" destOrd="0" presId="urn:microsoft.com/office/officeart/2005/8/layout/vList5"/>
    <dgm:cxn modelId="{AD4F398B-BDA3-4C61-A751-3A8B8D67E195}" type="presParOf" srcId="{54B81AA3-42A3-4089-B4D6-7D5141581689}" destId="{AC3D0E7C-8418-46DF-98BD-EB3E2D83D09D}" srcOrd="0" destOrd="0" presId="urn:microsoft.com/office/officeart/2005/8/layout/vList5"/>
    <dgm:cxn modelId="{9CCB2FD9-B8F1-4CE6-8A20-619E831C6E41}" type="presParOf" srcId="{54B81AA3-42A3-4089-B4D6-7D5141581689}" destId="{85C1B914-508A-4DBD-A031-E971B57E47FC}" srcOrd="1" destOrd="0" presId="urn:microsoft.com/office/officeart/2005/8/layout/vList5"/>
    <dgm:cxn modelId="{98C3A99F-0439-4F07-9A39-8760C9DA3577}" type="presParOf" srcId="{A2413853-6505-42F1-A991-2C1C5DC47681}" destId="{DA350547-B3F4-422D-AF3B-AF1A9FE61395}" srcOrd="9" destOrd="0" presId="urn:microsoft.com/office/officeart/2005/8/layout/vList5"/>
    <dgm:cxn modelId="{EA33B652-C2FC-4E7B-91AB-AF621DEC0E19}" type="presParOf" srcId="{A2413853-6505-42F1-A991-2C1C5DC47681}" destId="{3399D205-8477-4109-838A-C9C80D489F6C}" srcOrd="10" destOrd="0" presId="urn:microsoft.com/office/officeart/2005/8/layout/vList5"/>
    <dgm:cxn modelId="{0F1CDB77-62A4-4C2E-89F8-8A5E8EE1B38F}" type="presParOf" srcId="{3399D205-8477-4109-838A-C9C80D489F6C}" destId="{B9430F61-66B9-4670-9645-943ECE52DE52}" srcOrd="0" destOrd="0" presId="urn:microsoft.com/office/officeart/2005/8/layout/vList5"/>
    <dgm:cxn modelId="{FBF5D4ED-9898-4F6B-9E94-1153606D62F2}" type="presParOf" srcId="{3399D205-8477-4109-838A-C9C80D489F6C}" destId="{431B4E46-94A2-4060-92D8-B77232C52E44}" srcOrd="1" destOrd="0" presId="urn:microsoft.com/office/officeart/2005/8/layout/vList5"/>
    <dgm:cxn modelId="{C250CE01-7962-4AB7-9936-6B5A70EFABDA}" type="presParOf" srcId="{A2413853-6505-42F1-A991-2C1C5DC47681}" destId="{6CA1D452-9697-4B19-A807-2EF0D57CD69F}" srcOrd="11" destOrd="0" presId="urn:microsoft.com/office/officeart/2005/8/layout/vList5"/>
    <dgm:cxn modelId="{6ED64B05-2B82-44BE-81AB-FFEE61B97F3A}" type="presParOf" srcId="{A2413853-6505-42F1-A991-2C1C5DC47681}" destId="{C917A1B9-F8E1-4B23-997D-B4DF70D7ED01}" srcOrd="12" destOrd="0" presId="urn:microsoft.com/office/officeart/2005/8/layout/vList5"/>
    <dgm:cxn modelId="{989AE1A6-997C-469B-8F0C-7873E3FC894E}" type="presParOf" srcId="{C917A1B9-F8E1-4B23-997D-B4DF70D7ED01}" destId="{5192A9BE-80F6-4B47-BD4A-EDA63E599CCA}" srcOrd="0" destOrd="0" presId="urn:microsoft.com/office/officeart/2005/8/layout/vList5"/>
    <dgm:cxn modelId="{E968CFED-2591-400C-8522-6ABC384F3F7F}" type="presParOf" srcId="{C917A1B9-F8E1-4B23-997D-B4DF70D7ED01}" destId="{121DC9A8-2F3D-465F-A82F-DF1D3441FD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A884D-5BBD-495C-96DA-E5B84340E9E6}" type="doc">
      <dgm:prSet loTypeId="urn:microsoft.com/office/officeart/2005/8/layout/hProcess9" loCatId="process" qsTypeId="urn:microsoft.com/office/officeart/2005/8/quickstyle/simple5" qsCatId="simple" csTypeId="urn:microsoft.com/office/officeart/2005/8/colors/colorful2" csCatId="colorful" phldr="1"/>
      <dgm:spPr/>
    </dgm:pt>
    <dgm:pt modelId="{EAE20A8A-E355-46E3-ACB0-D53C8B9FBCD2}">
      <dgm:prSet phldrT="[文字]" custT="1"/>
      <dgm:spPr>
        <a:solidFill>
          <a:srgbClr val="FD5D5D"/>
        </a:solidFill>
      </dgm:spPr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各所</a:t>
          </a:r>
          <a:r>
            <a: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學程填寫</a:t>
          </a:r>
          <a:r>
            <a:rPr 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導師推薦表</a:t>
          </a:r>
          <a:endParaRPr lang="en-US" altLang="zh-TW" sz="20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(5-6</a:t>
          </a:r>
          <a:r>
            <a: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6E42CB-ED4B-4911-BD69-CE87E33E9C53}" type="parTrans" cxnId="{7E029919-F1D9-433B-871A-8319DDCBAAAF}">
      <dgm:prSet/>
      <dgm:spPr/>
      <dgm:t>
        <a:bodyPr/>
        <a:lstStyle/>
        <a:p>
          <a:endParaRPr lang="zh-TW" altLang="en-US" b="1">
            <a:latin typeface="+mn-lt"/>
            <a:ea typeface="標楷體" panose="03000509000000000000" pitchFamily="65" charset="-120"/>
          </a:endParaRPr>
        </a:p>
      </dgm:t>
    </dgm:pt>
    <dgm:pt modelId="{5386855E-921A-478F-8979-30AFA1CC424C}" type="sibTrans" cxnId="{7E029919-F1D9-433B-871A-8319DDCBAAAF}">
      <dgm:prSet/>
      <dgm:spPr/>
      <dgm:t>
        <a:bodyPr/>
        <a:lstStyle/>
        <a:p>
          <a:endParaRPr lang="zh-TW" altLang="en-US" b="1">
            <a:latin typeface="+mn-lt"/>
            <a:ea typeface="標楷體" panose="03000509000000000000" pitchFamily="65" charset="-120"/>
          </a:endParaRPr>
        </a:p>
      </dgm:t>
    </dgm:pt>
    <dgm:pt modelId="{71162C0C-C91B-4FBD-B863-2FA6DFACD744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遴聘流程</a:t>
          </a:r>
          <a:endParaRPr lang="en-US" altLang="zh-TW" sz="20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(7-8</a:t>
          </a:r>
          <a:r>
            <a: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03D2AA-A4C2-4202-978C-EFBCB97CEE06}" type="parTrans" cxnId="{46DA95D7-2F03-40EB-80C2-7DC3F2BB54EA}">
      <dgm:prSet/>
      <dgm:spPr/>
      <dgm:t>
        <a:bodyPr/>
        <a:lstStyle/>
        <a:p>
          <a:endParaRPr lang="zh-TW" altLang="en-US" b="1">
            <a:latin typeface="+mn-lt"/>
            <a:ea typeface="標楷體" panose="03000509000000000000" pitchFamily="65" charset="-120"/>
          </a:endParaRPr>
        </a:p>
      </dgm:t>
    </dgm:pt>
    <dgm:pt modelId="{B7808591-ABAE-48E2-8199-F059E46F2C5F}" type="sibTrans" cxnId="{46DA95D7-2F03-40EB-80C2-7DC3F2BB54EA}">
      <dgm:prSet/>
      <dgm:spPr/>
      <dgm:t>
        <a:bodyPr/>
        <a:lstStyle/>
        <a:p>
          <a:endParaRPr lang="zh-TW" altLang="en-US" b="1">
            <a:latin typeface="+mn-lt"/>
            <a:ea typeface="標楷體" panose="03000509000000000000" pitchFamily="65" charset="-120"/>
          </a:endParaRPr>
        </a:p>
      </dgm:t>
    </dgm:pt>
    <dgm:pt modelId="{937D26B5-67BB-414A-B30C-E4C9FC805CB0}">
      <dgm:prSet phldrT="[文字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研究生導師使用導師輔導系統進行輔導工作</a:t>
          </a:r>
          <a:endParaRPr lang="en-US" altLang="zh-TW" sz="20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開學</a:t>
          </a:r>
          <a:r>
            <a: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EC3E63-B643-43EF-8778-84CD16E2B7A4}" type="parTrans" cxnId="{C8106A84-D56B-4AB8-8169-2565B5E828CF}">
      <dgm:prSet/>
      <dgm:spPr/>
      <dgm:t>
        <a:bodyPr/>
        <a:lstStyle/>
        <a:p>
          <a:endParaRPr lang="zh-TW" altLang="en-US" b="1">
            <a:latin typeface="+mn-lt"/>
            <a:ea typeface="標楷體" panose="03000509000000000000" pitchFamily="65" charset="-120"/>
          </a:endParaRPr>
        </a:p>
      </dgm:t>
    </dgm:pt>
    <dgm:pt modelId="{B95873B3-12CE-4E82-9C1E-E459D9F23C84}" type="sibTrans" cxnId="{C8106A84-D56B-4AB8-8169-2565B5E828CF}">
      <dgm:prSet/>
      <dgm:spPr/>
      <dgm:t>
        <a:bodyPr/>
        <a:lstStyle/>
        <a:p>
          <a:endParaRPr lang="zh-TW" altLang="en-US" b="1">
            <a:latin typeface="+mn-lt"/>
            <a:ea typeface="標楷體" panose="03000509000000000000" pitchFamily="65" charset="-120"/>
          </a:endParaRPr>
        </a:p>
      </dgm:t>
    </dgm:pt>
    <dgm:pt modelId="{2ACC3E88-8C7A-489C-987A-CAED3C8BEE53}" type="pres">
      <dgm:prSet presAssocID="{6D1A884D-5BBD-495C-96DA-E5B84340E9E6}" presName="CompostProcess" presStyleCnt="0">
        <dgm:presLayoutVars>
          <dgm:dir/>
          <dgm:resizeHandles val="exact"/>
        </dgm:presLayoutVars>
      </dgm:prSet>
      <dgm:spPr/>
    </dgm:pt>
    <dgm:pt modelId="{0F9A2242-F155-4411-8FD7-CA9DF065A331}" type="pres">
      <dgm:prSet presAssocID="{6D1A884D-5BBD-495C-96DA-E5B84340E9E6}" presName="arrow" presStyleLbl="bgShp" presStyleIdx="0" presStyleCnt="1" custScaleX="117647" custLinFactNeighborX="494" custLinFactNeighborY="-10713"/>
      <dgm:spPr>
        <a:solidFill>
          <a:schemeClr val="accent5">
            <a:lumMod val="60000"/>
            <a:lumOff val="40000"/>
          </a:schemeClr>
        </a:solidFill>
        <a:ln w="57150">
          <a:solidFill>
            <a:schemeClr val="accent5">
              <a:lumMod val="50000"/>
            </a:schemeClr>
          </a:solidFill>
        </a:ln>
      </dgm:spPr>
    </dgm:pt>
    <dgm:pt modelId="{3B0271E6-9C86-4690-921E-893958973C93}" type="pres">
      <dgm:prSet presAssocID="{6D1A884D-5BBD-495C-96DA-E5B84340E9E6}" presName="linearProcess" presStyleCnt="0"/>
      <dgm:spPr/>
    </dgm:pt>
    <dgm:pt modelId="{14460807-F796-4CA0-BDED-6EDCB9D859FB}" type="pres">
      <dgm:prSet presAssocID="{EAE20A8A-E355-46E3-ACB0-D53C8B9FBCD2}" presName="textNode" presStyleLbl="node1" presStyleIdx="0" presStyleCnt="3" custScaleX="105367" custLinFactNeighborX="-2395" custLinFactNeighborY="2778">
        <dgm:presLayoutVars>
          <dgm:bulletEnabled val="1"/>
        </dgm:presLayoutVars>
      </dgm:prSet>
      <dgm:spPr/>
    </dgm:pt>
    <dgm:pt modelId="{A710F95E-5631-4408-A73F-E0C5AFFB63A7}" type="pres">
      <dgm:prSet presAssocID="{5386855E-921A-478F-8979-30AFA1CC424C}" presName="sibTrans" presStyleCnt="0"/>
      <dgm:spPr/>
    </dgm:pt>
    <dgm:pt modelId="{5C2538EE-02A3-4CCD-809E-145E24619742}" type="pres">
      <dgm:prSet presAssocID="{71162C0C-C91B-4FBD-B863-2FA6DFACD744}" presName="textNode" presStyleLbl="node1" presStyleIdx="1" presStyleCnt="3" custLinFactX="-3219" custLinFactNeighborX="-100000" custLinFactNeighborY="2778">
        <dgm:presLayoutVars>
          <dgm:bulletEnabled val="1"/>
        </dgm:presLayoutVars>
      </dgm:prSet>
      <dgm:spPr/>
    </dgm:pt>
    <dgm:pt modelId="{49BAC959-2E9F-476F-8F5A-BC248594AE1A}" type="pres">
      <dgm:prSet presAssocID="{B7808591-ABAE-48E2-8199-F059E46F2C5F}" presName="sibTrans" presStyleCnt="0"/>
      <dgm:spPr/>
    </dgm:pt>
    <dgm:pt modelId="{5335C0E3-8175-4E06-AC1F-44DC5A298C52}" type="pres">
      <dgm:prSet presAssocID="{937D26B5-67BB-414A-B30C-E4C9FC805CB0}" presName="textNode" presStyleLbl="node1" presStyleIdx="2" presStyleCnt="3" custScaleX="122147" custLinFactX="-25232" custLinFactNeighborX="-100000" custLinFactNeighborY="2778">
        <dgm:presLayoutVars>
          <dgm:bulletEnabled val="1"/>
        </dgm:presLayoutVars>
      </dgm:prSet>
      <dgm:spPr/>
    </dgm:pt>
  </dgm:ptLst>
  <dgm:cxnLst>
    <dgm:cxn modelId="{AB31840C-4C0B-4B1A-92F9-9DA70FBD5551}" type="presOf" srcId="{71162C0C-C91B-4FBD-B863-2FA6DFACD744}" destId="{5C2538EE-02A3-4CCD-809E-145E24619742}" srcOrd="0" destOrd="0" presId="urn:microsoft.com/office/officeart/2005/8/layout/hProcess9"/>
    <dgm:cxn modelId="{7E029919-F1D9-433B-871A-8319DDCBAAAF}" srcId="{6D1A884D-5BBD-495C-96DA-E5B84340E9E6}" destId="{EAE20A8A-E355-46E3-ACB0-D53C8B9FBCD2}" srcOrd="0" destOrd="0" parTransId="{566E42CB-ED4B-4911-BD69-CE87E33E9C53}" sibTransId="{5386855E-921A-478F-8979-30AFA1CC424C}"/>
    <dgm:cxn modelId="{C411AF44-F08F-4A9C-A7CB-D990D49F7685}" type="presOf" srcId="{937D26B5-67BB-414A-B30C-E4C9FC805CB0}" destId="{5335C0E3-8175-4E06-AC1F-44DC5A298C52}" srcOrd="0" destOrd="0" presId="urn:microsoft.com/office/officeart/2005/8/layout/hProcess9"/>
    <dgm:cxn modelId="{BDD2906F-5619-4E39-9A7D-D905EB5803E5}" type="presOf" srcId="{EAE20A8A-E355-46E3-ACB0-D53C8B9FBCD2}" destId="{14460807-F796-4CA0-BDED-6EDCB9D859FB}" srcOrd="0" destOrd="0" presId="urn:microsoft.com/office/officeart/2005/8/layout/hProcess9"/>
    <dgm:cxn modelId="{1694C27C-7CDE-4FCA-BDE3-DFA42110536B}" type="presOf" srcId="{6D1A884D-5BBD-495C-96DA-E5B84340E9E6}" destId="{2ACC3E88-8C7A-489C-987A-CAED3C8BEE53}" srcOrd="0" destOrd="0" presId="urn:microsoft.com/office/officeart/2005/8/layout/hProcess9"/>
    <dgm:cxn modelId="{C8106A84-D56B-4AB8-8169-2565B5E828CF}" srcId="{6D1A884D-5BBD-495C-96DA-E5B84340E9E6}" destId="{937D26B5-67BB-414A-B30C-E4C9FC805CB0}" srcOrd="2" destOrd="0" parTransId="{C9EC3E63-B643-43EF-8778-84CD16E2B7A4}" sibTransId="{B95873B3-12CE-4E82-9C1E-E459D9F23C84}"/>
    <dgm:cxn modelId="{46DA95D7-2F03-40EB-80C2-7DC3F2BB54EA}" srcId="{6D1A884D-5BBD-495C-96DA-E5B84340E9E6}" destId="{71162C0C-C91B-4FBD-B863-2FA6DFACD744}" srcOrd="1" destOrd="0" parTransId="{A603D2AA-A4C2-4202-978C-EFBCB97CEE06}" sibTransId="{B7808591-ABAE-48E2-8199-F059E46F2C5F}"/>
    <dgm:cxn modelId="{E150BE3F-6C31-490B-96B5-2E02BAD04270}" type="presParOf" srcId="{2ACC3E88-8C7A-489C-987A-CAED3C8BEE53}" destId="{0F9A2242-F155-4411-8FD7-CA9DF065A331}" srcOrd="0" destOrd="0" presId="urn:microsoft.com/office/officeart/2005/8/layout/hProcess9"/>
    <dgm:cxn modelId="{7A3248B3-87E8-4CD8-8CC8-B7DFA9553AAA}" type="presParOf" srcId="{2ACC3E88-8C7A-489C-987A-CAED3C8BEE53}" destId="{3B0271E6-9C86-4690-921E-893958973C93}" srcOrd="1" destOrd="0" presId="urn:microsoft.com/office/officeart/2005/8/layout/hProcess9"/>
    <dgm:cxn modelId="{805D8722-40FB-49FE-92E5-DAB669E9EED6}" type="presParOf" srcId="{3B0271E6-9C86-4690-921E-893958973C93}" destId="{14460807-F796-4CA0-BDED-6EDCB9D859FB}" srcOrd="0" destOrd="0" presId="urn:microsoft.com/office/officeart/2005/8/layout/hProcess9"/>
    <dgm:cxn modelId="{270ED06A-316D-4BE3-B957-882DF617F95E}" type="presParOf" srcId="{3B0271E6-9C86-4690-921E-893958973C93}" destId="{A710F95E-5631-4408-A73F-E0C5AFFB63A7}" srcOrd="1" destOrd="0" presId="urn:microsoft.com/office/officeart/2005/8/layout/hProcess9"/>
    <dgm:cxn modelId="{D6B544E1-2088-4E0C-A3FD-846F2106E40A}" type="presParOf" srcId="{3B0271E6-9C86-4690-921E-893958973C93}" destId="{5C2538EE-02A3-4CCD-809E-145E24619742}" srcOrd="2" destOrd="0" presId="urn:microsoft.com/office/officeart/2005/8/layout/hProcess9"/>
    <dgm:cxn modelId="{A68F1E3B-728E-4027-A4F9-E54345403B50}" type="presParOf" srcId="{3B0271E6-9C86-4690-921E-893958973C93}" destId="{49BAC959-2E9F-476F-8F5A-BC248594AE1A}" srcOrd="3" destOrd="0" presId="urn:microsoft.com/office/officeart/2005/8/layout/hProcess9"/>
    <dgm:cxn modelId="{3BE785CA-2D8E-4FDF-8052-70FE69593520}" type="presParOf" srcId="{3B0271E6-9C86-4690-921E-893958973C93}" destId="{5335C0E3-8175-4E06-AC1F-44DC5A298C5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48D4B2-D6B7-4473-973A-AA36709177DF}" type="doc">
      <dgm:prSet loTypeId="urn:microsoft.com/office/officeart/2005/8/layout/cycle8" loCatId="cycle" qsTypeId="urn:microsoft.com/office/officeart/2005/8/quickstyle/3d1" qsCatId="3D" csTypeId="urn:microsoft.com/office/officeart/2005/8/colors/colorful4" csCatId="colorful" phldr="1"/>
      <dgm:spPr/>
    </dgm:pt>
    <dgm:pt modelId="{A555CBAA-7B44-4AD3-A465-56A0AE91C151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課程鏈結</a:t>
          </a:r>
        </a:p>
      </dgm:t>
    </dgm:pt>
    <dgm:pt modelId="{D3471C08-A5EF-4CA3-B771-53A8AF2A6ADB}" type="parTrans" cxnId="{6575605F-6F0F-4C1E-8FD7-62C57B0B38B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49AFF4-2212-4667-8F40-EBD049ABD31A}" type="sibTrans" cxnId="{6575605F-6F0F-4C1E-8FD7-62C57B0B38B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9767C3-0520-4677-B3D8-FF41ADD9E11D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導師輔導</a:t>
          </a:r>
        </a:p>
      </dgm:t>
    </dgm:pt>
    <dgm:pt modelId="{C48BEA09-034A-4AC6-AC16-F84E7C8FCA43}" type="parTrans" cxnId="{06591A91-19A2-4413-85EA-E7F3DBE60340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9C1A00-20DF-44E0-BA08-E395EA86EB51}" type="sibTrans" cxnId="{06591A91-19A2-4413-85EA-E7F3DBE60340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67247B-EEB6-4B17-84ED-732371A5E524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職涯諮詢</a:t>
          </a:r>
        </a:p>
      </dgm:t>
    </dgm:pt>
    <dgm:pt modelId="{9C2B6EA5-E9D7-4E76-9738-7CA9CBA6A8D9}" type="parTrans" cxnId="{3C8EF36E-682B-47CF-B54E-FA047151B6F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F89D9D-7449-47DF-9A9C-62247D9BF8C8}" type="sibTrans" cxnId="{3C8EF36E-682B-47CF-B54E-FA047151B6F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BE738F-0BBB-4FB7-8412-3FEAB9337CF3}" type="pres">
      <dgm:prSet presAssocID="{6648D4B2-D6B7-4473-973A-AA36709177DF}" presName="compositeShape" presStyleCnt="0">
        <dgm:presLayoutVars>
          <dgm:chMax val="7"/>
          <dgm:dir/>
          <dgm:resizeHandles val="exact"/>
        </dgm:presLayoutVars>
      </dgm:prSet>
      <dgm:spPr/>
    </dgm:pt>
    <dgm:pt modelId="{DA8A1EED-4033-4261-BA28-E44DDC7C3E44}" type="pres">
      <dgm:prSet presAssocID="{6648D4B2-D6B7-4473-973A-AA36709177DF}" presName="wedge1" presStyleLbl="node1" presStyleIdx="0" presStyleCnt="3"/>
      <dgm:spPr/>
    </dgm:pt>
    <dgm:pt modelId="{C2F8A2F1-7B15-4BF8-83DB-E9005CE761E6}" type="pres">
      <dgm:prSet presAssocID="{6648D4B2-D6B7-4473-973A-AA36709177DF}" presName="dummy1a" presStyleCnt="0"/>
      <dgm:spPr/>
    </dgm:pt>
    <dgm:pt modelId="{7E4C7003-CE6A-4DF4-A440-9B76B1D56DA8}" type="pres">
      <dgm:prSet presAssocID="{6648D4B2-D6B7-4473-973A-AA36709177DF}" presName="dummy1b" presStyleCnt="0"/>
      <dgm:spPr/>
    </dgm:pt>
    <dgm:pt modelId="{6B54C01E-A90D-41EA-9504-B0B26FACFD91}" type="pres">
      <dgm:prSet presAssocID="{6648D4B2-D6B7-4473-973A-AA36709177D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785A603-DF1B-4212-94AC-CB0834A028EC}" type="pres">
      <dgm:prSet presAssocID="{6648D4B2-D6B7-4473-973A-AA36709177DF}" presName="wedge2" presStyleLbl="node1" presStyleIdx="1" presStyleCnt="3"/>
      <dgm:spPr/>
    </dgm:pt>
    <dgm:pt modelId="{6652DC12-52EB-4302-B60F-AFC31651C97D}" type="pres">
      <dgm:prSet presAssocID="{6648D4B2-D6B7-4473-973A-AA36709177DF}" presName="dummy2a" presStyleCnt="0"/>
      <dgm:spPr/>
    </dgm:pt>
    <dgm:pt modelId="{9B3D7913-EDBD-4A76-84CC-1278750903A6}" type="pres">
      <dgm:prSet presAssocID="{6648D4B2-D6B7-4473-973A-AA36709177DF}" presName="dummy2b" presStyleCnt="0"/>
      <dgm:spPr/>
    </dgm:pt>
    <dgm:pt modelId="{C3B8611C-9056-4C2B-9A85-2598C43BB7DD}" type="pres">
      <dgm:prSet presAssocID="{6648D4B2-D6B7-4473-973A-AA36709177D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F0F151C-E356-476B-95BB-28FC1E5A12F8}" type="pres">
      <dgm:prSet presAssocID="{6648D4B2-D6B7-4473-973A-AA36709177DF}" presName="wedge3" presStyleLbl="node1" presStyleIdx="2" presStyleCnt="3"/>
      <dgm:spPr/>
    </dgm:pt>
    <dgm:pt modelId="{EBB641B3-09A4-4CF4-AAB7-D567F49747B8}" type="pres">
      <dgm:prSet presAssocID="{6648D4B2-D6B7-4473-973A-AA36709177DF}" presName="dummy3a" presStyleCnt="0"/>
      <dgm:spPr/>
    </dgm:pt>
    <dgm:pt modelId="{D9CEE104-66E0-4102-878D-E7CB711357B2}" type="pres">
      <dgm:prSet presAssocID="{6648D4B2-D6B7-4473-973A-AA36709177DF}" presName="dummy3b" presStyleCnt="0"/>
      <dgm:spPr/>
    </dgm:pt>
    <dgm:pt modelId="{E7368892-6943-4B46-A616-5F4EDB0476C3}" type="pres">
      <dgm:prSet presAssocID="{6648D4B2-D6B7-4473-973A-AA36709177D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E92A24C-1A4F-49B3-B9FD-16D48581CF84}" type="pres">
      <dgm:prSet presAssocID="{0549AFF4-2212-4667-8F40-EBD049ABD31A}" presName="arrowWedge1" presStyleLbl="fgSibTrans2D1" presStyleIdx="0" presStyleCnt="3"/>
      <dgm:spPr/>
    </dgm:pt>
    <dgm:pt modelId="{64D1526F-7412-4764-9A46-91C81D938E61}" type="pres">
      <dgm:prSet presAssocID="{0F9C1A00-20DF-44E0-BA08-E395EA86EB51}" presName="arrowWedge2" presStyleLbl="fgSibTrans2D1" presStyleIdx="1" presStyleCnt="3"/>
      <dgm:spPr/>
    </dgm:pt>
    <dgm:pt modelId="{B45218F9-E332-4243-AF0D-7B17B9924544}" type="pres">
      <dgm:prSet presAssocID="{FDF89D9D-7449-47DF-9A9C-62247D9BF8C8}" presName="arrowWedge3" presStyleLbl="fgSibTrans2D1" presStyleIdx="2" presStyleCnt="3"/>
      <dgm:spPr/>
    </dgm:pt>
  </dgm:ptLst>
  <dgm:cxnLst>
    <dgm:cxn modelId="{EEB9BA04-8574-41E1-AE21-D52D60D815BF}" type="presOf" srcId="{CC9767C3-0520-4677-B3D8-FF41ADD9E11D}" destId="{C3B8611C-9056-4C2B-9A85-2598C43BB7DD}" srcOrd="1" destOrd="0" presId="urn:microsoft.com/office/officeart/2005/8/layout/cycle8"/>
    <dgm:cxn modelId="{5B61985D-81A3-459B-9516-2C76EDC92C6D}" type="presOf" srcId="{7D67247B-EEB6-4B17-84ED-732371A5E524}" destId="{E7368892-6943-4B46-A616-5F4EDB0476C3}" srcOrd="1" destOrd="0" presId="urn:microsoft.com/office/officeart/2005/8/layout/cycle8"/>
    <dgm:cxn modelId="{6575605F-6F0F-4C1E-8FD7-62C57B0B38B1}" srcId="{6648D4B2-D6B7-4473-973A-AA36709177DF}" destId="{A555CBAA-7B44-4AD3-A465-56A0AE91C151}" srcOrd="0" destOrd="0" parTransId="{D3471C08-A5EF-4CA3-B771-53A8AF2A6ADB}" sibTransId="{0549AFF4-2212-4667-8F40-EBD049ABD31A}"/>
    <dgm:cxn modelId="{3C8EF36E-682B-47CF-B54E-FA047151B6FD}" srcId="{6648D4B2-D6B7-4473-973A-AA36709177DF}" destId="{7D67247B-EEB6-4B17-84ED-732371A5E524}" srcOrd="2" destOrd="0" parTransId="{9C2B6EA5-E9D7-4E76-9738-7CA9CBA6A8D9}" sibTransId="{FDF89D9D-7449-47DF-9A9C-62247D9BF8C8}"/>
    <dgm:cxn modelId="{07CD167B-6B33-45F1-A83B-17E8C086C1C2}" type="presOf" srcId="{A555CBAA-7B44-4AD3-A465-56A0AE91C151}" destId="{DA8A1EED-4033-4261-BA28-E44DDC7C3E44}" srcOrd="0" destOrd="0" presId="urn:microsoft.com/office/officeart/2005/8/layout/cycle8"/>
    <dgm:cxn modelId="{AB17197E-5888-4A26-AB93-68494AF05A78}" type="presOf" srcId="{7D67247B-EEB6-4B17-84ED-732371A5E524}" destId="{6F0F151C-E356-476B-95BB-28FC1E5A12F8}" srcOrd="0" destOrd="0" presId="urn:microsoft.com/office/officeart/2005/8/layout/cycle8"/>
    <dgm:cxn modelId="{06591A91-19A2-4413-85EA-E7F3DBE60340}" srcId="{6648D4B2-D6B7-4473-973A-AA36709177DF}" destId="{CC9767C3-0520-4677-B3D8-FF41ADD9E11D}" srcOrd="1" destOrd="0" parTransId="{C48BEA09-034A-4AC6-AC16-F84E7C8FCA43}" sibTransId="{0F9C1A00-20DF-44E0-BA08-E395EA86EB51}"/>
    <dgm:cxn modelId="{42D21498-E1A9-4F53-AC38-47AE09E871E0}" type="presOf" srcId="{CC9767C3-0520-4677-B3D8-FF41ADD9E11D}" destId="{D785A603-DF1B-4212-94AC-CB0834A028EC}" srcOrd="0" destOrd="0" presId="urn:microsoft.com/office/officeart/2005/8/layout/cycle8"/>
    <dgm:cxn modelId="{0C94B698-3C3D-447E-A903-48821B5A3E00}" type="presOf" srcId="{6648D4B2-D6B7-4473-973A-AA36709177DF}" destId="{76BE738F-0BBB-4FB7-8412-3FEAB9337CF3}" srcOrd="0" destOrd="0" presId="urn:microsoft.com/office/officeart/2005/8/layout/cycle8"/>
    <dgm:cxn modelId="{5EE453D6-6632-495E-9F2A-E4453ABA72A0}" type="presOf" srcId="{A555CBAA-7B44-4AD3-A465-56A0AE91C151}" destId="{6B54C01E-A90D-41EA-9504-B0B26FACFD91}" srcOrd="1" destOrd="0" presId="urn:microsoft.com/office/officeart/2005/8/layout/cycle8"/>
    <dgm:cxn modelId="{97A5CDD7-C14E-40AD-AC72-68EAA937F886}" type="presParOf" srcId="{76BE738F-0BBB-4FB7-8412-3FEAB9337CF3}" destId="{DA8A1EED-4033-4261-BA28-E44DDC7C3E44}" srcOrd="0" destOrd="0" presId="urn:microsoft.com/office/officeart/2005/8/layout/cycle8"/>
    <dgm:cxn modelId="{87CC7A0E-EBDC-4BC5-817B-4A436E863524}" type="presParOf" srcId="{76BE738F-0BBB-4FB7-8412-3FEAB9337CF3}" destId="{C2F8A2F1-7B15-4BF8-83DB-E9005CE761E6}" srcOrd="1" destOrd="0" presId="urn:microsoft.com/office/officeart/2005/8/layout/cycle8"/>
    <dgm:cxn modelId="{02DB1C57-A666-4088-AB1D-3E43F0224477}" type="presParOf" srcId="{76BE738F-0BBB-4FB7-8412-3FEAB9337CF3}" destId="{7E4C7003-CE6A-4DF4-A440-9B76B1D56DA8}" srcOrd="2" destOrd="0" presId="urn:microsoft.com/office/officeart/2005/8/layout/cycle8"/>
    <dgm:cxn modelId="{25F5071A-2587-489D-8F3C-89F5424015C7}" type="presParOf" srcId="{76BE738F-0BBB-4FB7-8412-3FEAB9337CF3}" destId="{6B54C01E-A90D-41EA-9504-B0B26FACFD91}" srcOrd="3" destOrd="0" presId="urn:microsoft.com/office/officeart/2005/8/layout/cycle8"/>
    <dgm:cxn modelId="{C7F5843A-665B-4FC9-8DA8-95A174D1BE1F}" type="presParOf" srcId="{76BE738F-0BBB-4FB7-8412-3FEAB9337CF3}" destId="{D785A603-DF1B-4212-94AC-CB0834A028EC}" srcOrd="4" destOrd="0" presId="urn:microsoft.com/office/officeart/2005/8/layout/cycle8"/>
    <dgm:cxn modelId="{3AC9003C-E602-4225-A047-E5A9C7E01525}" type="presParOf" srcId="{76BE738F-0BBB-4FB7-8412-3FEAB9337CF3}" destId="{6652DC12-52EB-4302-B60F-AFC31651C97D}" srcOrd="5" destOrd="0" presId="urn:microsoft.com/office/officeart/2005/8/layout/cycle8"/>
    <dgm:cxn modelId="{0021ED37-008A-4EAB-B337-D2D3714358FF}" type="presParOf" srcId="{76BE738F-0BBB-4FB7-8412-3FEAB9337CF3}" destId="{9B3D7913-EDBD-4A76-84CC-1278750903A6}" srcOrd="6" destOrd="0" presId="urn:microsoft.com/office/officeart/2005/8/layout/cycle8"/>
    <dgm:cxn modelId="{1771B748-012D-4205-A9AB-C319712B7BD2}" type="presParOf" srcId="{76BE738F-0BBB-4FB7-8412-3FEAB9337CF3}" destId="{C3B8611C-9056-4C2B-9A85-2598C43BB7DD}" srcOrd="7" destOrd="0" presId="urn:microsoft.com/office/officeart/2005/8/layout/cycle8"/>
    <dgm:cxn modelId="{36A6D308-192A-4E11-9C21-F5126CB2B674}" type="presParOf" srcId="{76BE738F-0BBB-4FB7-8412-3FEAB9337CF3}" destId="{6F0F151C-E356-476B-95BB-28FC1E5A12F8}" srcOrd="8" destOrd="0" presId="urn:microsoft.com/office/officeart/2005/8/layout/cycle8"/>
    <dgm:cxn modelId="{10BA8CFA-E53E-4121-B729-2A0B9D9C0D8D}" type="presParOf" srcId="{76BE738F-0BBB-4FB7-8412-3FEAB9337CF3}" destId="{EBB641B3-09A4-4CF4-AAB7-D567F49747B8}" srcOrd="9" destOrd="0" presId="urn:microsoft.com/office/officeart/2005/8/layout/cycle8"/>
    <dgm:cxn modelId="{708761F6-7F07-4462-AB34-93B32E2EE152}" type="presParOf" srcId="{76BE738F-0BBB-4FB7-8412-3FEAB9337CF3}" destId="{D9CEE104-66E0-4102-878D-E7CB711357B2}" srcOrd="10" destOrd="0" presId="urn:microsoft.com/office/officeart/2005/8/layout/cycle8"/>
    <dgm:cxn modelId="{F4F0ED5A-3C33-485D-AC96-F27D740EE537}" type="presParOf" srcId="{76BE738F-0BBB-4FB7-8412-3FEAB9337CF3}" destId="{E7368892-6943-4B46-A616-5F4EDB0476C3}" srcOrd="11" destOrd="0" presId="urn:microsoft.com/office/officeart/2005/8/layout/cycle8"/>
    <dgm:cxn modelId="{D414146C-BED1-442D-A286-3FEF034632CF}" type="presParOf" srcId="{76BE738F-0BBB-4FB7-8412-3FEAB9337CF3}" destId="{7E92A24C-1A4F-49B3-B9FD-16D48581CF84}" srcOrd="12" destOrd="0" presId="urn:microsoft.com/office/officeart/2005/8/layout/cycle8"/>
    <dgm:cxn modelId="{041D81CC-67AE-456B-BED0-4E217DD456EB}" type="presParOf" srcId="{76BE738F-0BBB-4FB7-8412-3FEAB9337CF3}" destId="{64D1526F-7412-4764-9A46-91C81D938E61}" srcOrd="13" destOrd="0" presId="urn:microsoft.com/office/officeart/2005/8/layout/cycle8"/>
    <dgm:cxn modelId="{FA3D163B-CC09-45F3-B4F3-F7CC0A07B48C}" type="presParOf" srcId="{76BE738F-0BBB-4FB7-8412-3FEAB9337CF3}" destId="{B45218F9-E332-4243-AF0D-7B17B992454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AD53D-8503-41FE-92C3-EA546F721263}">
      <dsp:nvSpPr>
        <dsp:cNvPr id="0" name=""/>
        <dsp:cNvSpPr/>
      </dsp:nvSpPr>
      <dsp:spPr>
        <a:xfrm rot="5400000">
          <a:off x="5602073" y="-2439995"/>
          <a:ext cx="502640" cy="550907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日文系</a:t>
          </a:r>
        </a:p>
      </dsp:txBody>
      <dsp:txXfrm rot="-5400000">
        <a:off x="3098855" y="87760"/>
        <a:ext cx="5484540" cy="453566"/>
      </dsp:txXfrm>
    </dsp:sp>
    <dsp:sp modelId="{25A46744-2CDB-439A-8155-DF35EEBF7AC0}">
      <dsp:nvSpPr>
        <dsp:cNvPr id="0" name=""/>
        <dsp:cNvSpPr/>
      </dsp:nvSpPr>
      <dsp:spPr>
        <a:xfrm>
          <a:off x="0" y="391"/>
          <a:ext cx="3098855" cy="6283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外語學院</a:t>
          </a:r>
        </a:p>
      </dsp:txBody>
      <dsp:txXfrm>
        <a:off x="30671" y="31062"/>
        <a:ext cx="3037513" cy="566959"/>
      </dsp:txXfrm>
    </dsp:sp>
    <dsp:sp modelId="{2D5E82BB-0D89-4562-B7A0-C76381EF9053}">
      <dsp:nvSpPr>
        <dsp:cNvPr id="0" name=""/>
        <dsp:cNvSpPr/>
      </dsp:nvSpPr>
      <dsp:spPr>
        <a:xfrm rot="5400000">
          <a:off x="5602073" y="-1780279"/>
          <a:ext cx="502640" cy="5509077"/>
        </a:xfrm>
        <a:prstGeom prst="round2SameRect">
          <a:avLst/>
        </a:prstGeom>
        <a:solidFill>
          <a:schemeClr val="accent2">
            <a:tint val="40000"/>
            <a:alpha val="90000"/>
            <a:hueOff val="-141538"/>
            <a:satOff val="-12558"/>
            <a:lumOff val="-12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1538"/>
              <a:satOff val="-12558"/>
              <a:lumOff val="-1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食科系</a:t>
          </a:r>
        </a:p>
      </dsp:txBody>
      <dsp:txXfrm rot="-5400000">
        <a:off x="3098855" y="747476"/>
        <a:ext cx="5484540" cy="453566"/>
      </dsp:txXfrm>
    </dsp:sp>
    <dsp:sp modelId="{A0FBD582-6BAB-46B6-A8C2-9F69A4868392}">
      <dsp:nvSpPr>
        <dsp:cNvPr id="0" name=""/>
        <dsp:cNvSpPr/>
      </dsp:nvSpPr>
      <dsp:spPr>
        <a:xfrm>
          <a:off x="0" y="660108"/>
          <a:ext cx="3098855" cy="628301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民生學院</a:t>
          </a:r>
        </a:p>
      </dsp:txBody>
      <dsp:txXfrm>
        <a:off x="30671" y="690779"/>
        <a:ext cx="3037513" cy="566959"/>
      </dsp:txXfrm>
    </dsp:sp>
    <dsp:sp modelId="{295964F5-B14C-4C6E-BB9E-B15C50A909A1}">
      <dsp:nvSpPr>
        <dsp:cNvPr id="0" name=""/>
        <dsp:cNvSpPr/>
      </dsp:nvSpPr>
      <dsp:spPr>
        <a:xfrm rot="5400000">
          <a:off x="5602073" y="-1120563"/>
          <a:ext cx="502640" cy="5509077"/>
        </a:xfrm>
        <a:prstGeom prst="round2Same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織品系</a:t>
          </a:r>
        </a:p>
      </dsp:txBody>
      <dsp:txXfrm rot="-5400000">
        <a:off x="3098855" y="1407192"/>
        <a:ext cx="5484540" cy="453566"/>
      </dsp:txXfrm>
    </dsp:sp>
    <dsp:sp modelId="{E06A5530-C56A-4FF9-9FF6-35679CED2742}">
      <dsp:nvSpPr>
        <dsp:cNvPr id="0" name=""/>
        <dsp:cNvSpPr/>
      </dsp:nvSpPr>
      <dsp:spPr>
        <a:xfrm>
          <a:off x="0" y="1319824"/>
          <a:ext cx="3098855" cy="628301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織品服裝學院</a:t>
          </a:r>
        </a:p>
      </dsp:txBody>
      <dsp:txXfrm>
        <a:off x="30671" y="1350495"/>
        <a:ext cx="3037513" cy="566959"/>
      </dsp:txXfrm>
    </dsp:sp>
    <dsp:sp modelId="{60F16614-2D09-4711-BED2-6B50E6FFBB45}">
      <dsp:nvSpPr>
        <dsp:cNvPr id="0" name=""/>
        <dsp:cNvSpPr/>
      </dsp:nvSpPr>
      <dsp:spPr>
        <a:xfrm rot="5400000">
          <a:off x="5602073" y="-460847"/>
          <a:ext cx="502640" cy="5509077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法律系</a:t>
          </a:r>
        </a:p>
      </dsp:txBody>
      <dsp:txXfrm rot="-5400000">
        <a:off x="3098855" y="2066908"/>
        <a:ext cx="5484540" cy="453566"/>
      </dsp:txXfrm>
    </dsp:sp>
    <dsp:sp modelId="{9AF5180C-4B2E-4361-BB0B-B29312DB62F9}">
      <dsp:nvSpPr>
        <dsp:cNvPr id="0" name=""/>
        <dsp:cNvSpPr/>
      </dsp:nvSpPr>
      <dsp:spPr>
        <a:xfrm>
          <a:off x="0" y="1979540"/>
          <a:ext cx="3098855" cy="628301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法律學院</a:t>
          </a:r>
        </a:p>
      </dsp:txBody>
      <dsp:txXfrm>
        <a:off x="30671" y="2010211"/>
        <a:ext cx="3037513" cy="566959"/>
      </dsp:txXfrm>
    </dsp:sp>
    <dsp:sp modelId="{85C1B914-508A-4DBD-A031-E971B57E47FC}">
      <dsp:nvSpPr>
        <dsp:cNvPr id="0" name=""/>
        <dsp:cNvSpPr/>
      </dsp:nvSpPr>
      <dsp:spPr>
        <a:xfrm rot="5400000">
          <a:off x="5602073" y="198869"/>
          <a:ext cx="502640" cy="5509077"/>
        </a:xfrm>
        <a:prstGeom prst="round2Same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資管系、會計系、統資系</a:t>
          </a:r>
        </a:p>
      </dsp:txBody>
      <dsp:txXfrm rot="-5400000">
        <a:off x="3098855" y="2726625"/>
        <a:ext cx="5484540" cy="453566"/>
      </dsp:txXfrm>
    </dsp:sp>
    <dsp:sp modelId="{AC3D0E7C-8418-46DF-98BD-EB3E2D83D09D}">
      <dsp:nvSpPr>
        <dsp:cNvPr id="0" name=""/>
        <dsp:cNvSpPr/>
      </dsp:nvSpPr>
      <dsp:spPr>
        <a:xfrm>
          <a:off x="0" y="2639257"/>
          <a:ext cx="3098855" cy="628301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管理科學院</a:t>
          </a:r>
        </a:p>
      </dsp:txBody>
      <dsp:txXfrm>
        <a:off x="30671" y="2669928"/>
        <a:ext cx="3037513" cy="566959"/>
      </dsp:txXfrm>
    </dsp:sp>
    <dsp:sp modelId="{431B4E46-94A2-4060-92D8-B77232C52E44}">
      <dsp:nvSpPr>
        <dsp:cNvPr id="0" name=""/>
        <dsp:cNvSpPr/>
      </dsp:nvSpPr>
      <dsp:spPr>
        <a:xfrm rot="5400000">
          <a:off x="5602073" y="858585"/>
          <a:ext cx="502640" cy="5509077"/>
        </a:xfrm>
        <a:prstGeom prst="round2SameRect">
          <a:avLst/>
        </a:prstGeom>
        <a:solidFill>
          <a:schemeClr val="accent2">
            <a:tint val="40000"/>
            <a:alpha val="90000"/>
            <a:hueOff val="-707688"/>
            <a:satOff val="-62788"/>
            <a:lumOff val="-6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07688"/>
              <a:satOff val="-62788"/>
              <a:lumOff val="-6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經濟系、社工系</a:t>
          </a:r>
        </a:p>
      </dsp:txBody>
      <dsp:txXfrm rot="-5400000">
        <a:off x="3098855" y="3386341"/>
        <a:ext cx="5484540" cy="453566"/>
      </dsp:txXfrm>
    </dsp:sp>
    <dsp:sp modelId="{B9430F61-66B9-4670-9645-943ECE52DE52}">
      <dsp:nvSpPr>
        <dsp:cNvPr id="0" name=""/>
        <dsp:cNvSpPr/>
      </dsp:nvSpPr>
      <dsp:spPr>
        <a:xfrm>
          <a:off x="0" y="3298973"/>
          <a:ext cx="3098855" cy="628301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社會科學院</a:t>
          </a:r>
        </a:p>
      </dsp:txBody>
      <dsp:txXfrm>
        <a:off x="30671" y="3329644"/>
        <a:ext cx="3037513" cy="566959"/>
      </dsp:txXfrm>
    </dsp:sp>
    <dsp:sp modelId="{121DC9A8-2F3D-465F-A82F-DF1D3441FD31}">
      <dsp:nvSpPr>
        <dsp:cNvPr id="0" name=""/>
        <dsp:cNvSpPr/>
      </dsp:nvSpPr>
      <dsp:spPr>
        <a:xfrm rot="5400000">
          <a:off x="5602073" y="1518301"/>
          <a:ext cx="502640" cy="5509077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中文系</a:t>
          </a:r>
        </a:p>
      </dsp:txBody>
      <dsp:txXfrm rot="-5400000">
        <a:off x="3098855" y="4046057"/>
        <a:ext cx="5484540" cy="453566"/>
      </dsp:txXfrm>
    </dsp:sp>
    <dsp:sp modelId="{5192A9BE-80F6-4B47-BD4A-EDA63E599CCA}">
      <dsp:nvSpPr>
        <dsp:cNvPr id="0" name=""/>
        <dsp:cNvSpPr/>
      </dsp:nvSpPr>
      <dsp:spPr>
        <a:xfrm>
          <a:off x="0" y="3958689"/>
          <a:ext cx="3098855" cy="62830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進修部</a:t>
          </a:r>
        </a:p>
      </dsp:txBody>
      <dsp:txXfrm>
        <a:off x="30671" y="3989360"/>
        <a:ext cx="3037513" cy="566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A2242-F155-4411-8FD7-CA9DF065A331}">
      <dsp:nvSpPr>
        <dsp:cNvPr id="0" name=""/>
        <dsp:cNvSpPr/>
      </dsp:nvSpPr>
      <dsp:spPr>
        <a:xfrm>
          <a:off x="5" y="0"/>
          <a:ext cx="11458673" cy="4321649"/>
        </a:xfrm>
        <a:prstGeom prst="rightArrow">
          <a:avLst/>
        </a:prstGeom>
        <a:solidFill>
          <a:schemeClr val="accent5">
            <a:lumMod val="60000"/>
            <a:lumOff val="40000"/>
          </a:schemeClr>
        </a:solidFill>
        <a:ln w="57150">
          <a:solidFill>
            <a:schemeClr val="accent5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460807-F796-4CA0-BDED-6EDCB9D859FB}">
      <dsp:nvSpPr>
        <dsp:cNvPr id="0" name=""/>
        <dsp:cNvSpPr/>
      </dsp:nvSpPr>
      <dsp:spPr>
        <a:xfrm>
          <a:off x="0" y="1344516"/>
          <a:ext cx="3342660" cy="1728659"/>
        </a:xfrm>
        <a:prstGeom prst="roundRect">
          <a:avLst/>
        </a:prstGeom>
        <a:solidFill>
          <a:srgbClr val="FD5D5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各所</a:t>
          </a:r>
          <a:r>
            <a:rPr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學程填寫</a:t>
          </a:r>
          <a:r>
            <a:rPr 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導師推薦表</a:t>
          </a:r>
          <a:endParaRPr lang="en-US" altLang="zh-TW" sz="20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(5-6</a:t>
          </a:r>
          <a:r>
            <a:rPr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4386" y="1428902"/>
        <a:ext cx="3173888" cy="1559887"/>
      </dsp:txXfrm>
    </dsp:sp>
    <dsp:sp modelId="{5C2538EE-02A3-4CCD-809E-145E24619742}">
      <dsp:nvSpPr>
        <dsp:cNvPr id="0" name=""/>
        <dsp:cNvSpPr/>
      </dsp:nvSpPr>
      <dsp:spPr>
        <a:xfrm>
          <a:off x="3246123" y="1344516"/>
          <a:ext cx="3172397" cy="1728659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遴聘流程</a:t>
          </a:r>
          <a:endParaRPr lang="en-US" altLang="zh-TW" sz="20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(7-8</a:t>
          </a:r>
          <a:r>
            <a:rPr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30509" y="1428902"/>
        <a:ext cx="3003625" cy="1559887"/>
      </dsp:txXfrm>
    </dsp:sp>
    <dsp:sp modelId="{5335C0E3-8175-4E06-AC1F-44DC5A298C52}">
      <dsp:nvSpPr>
        <dsp:cNvPr id="0" name=""/>
        <dsp:cNvSpPr/>
      </dsp:nvSpPr>
      <dsp:spPr>
        <a:xfrm>
          <a:off x="6248914" y="1344516"/>
          <a:ext cx="3874988" cy="172865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研究生導師使用導師輔導系統進行輔導工作</a:t>
          </a:r>
          <a:endParaRPr lang="en-US" altLang="zh-TW" sz="20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開學</a:t>
          </a:r>
          <a:r>
            <a:rPr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3300" y="1428902"/>
        <a:ext cx="3706216" cy="15598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A1EED-4033-4261-BA28-E44DDC7C3E44}">
      <dsp:nvSpPr>
        <dsp:cNvPr id="0" name=""/>
        <dsp:cNvSpPr/>
      </dsp:nvSpPr>
      <dsp:spPr>
        <a:xfrm>
          <a:off x="3505516" y="282836"/>
          <a:ext cx="3655123" cy="365512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課程鏈結</a:t>
          </a:r>
        </a:p>
      </dsp:txBody>
      <dsp:txXfrm>
        <a:off x="5431853" y="1057375"/>
        <a:ext cx="1305401" cy="1087834"/>
      </dsp:txXfrm>
    </dsp:sp>
    <dsp:sp modelId="{D785A603-DF1B-4212-94AC-CB0834A028EC}">
      <dsp:nvSpPr>
        <dsp:cNvPr id="0" name=""/>
        <dsp:cNvSpPr/>
      </dsp:nvSpPr>
      <dsp:spPr>
        <a:xfrm>
          <a:off x="3430238" y="413377"/>
          <a:ext cx="3655123" cy="365512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導師輔導</a:t>
          </a:r>
        </a:p>
      </dsp:txBody>
      <dsp:txXfrm>
        <a:off x="4300505" y="2784856"/>
        <a:ext cx="1958102" cy="957294"/>
      </dsp:txXfrm>
    </dsp:sp>
    <dsp:sp modelId="{6F0F151C-E356-476B-95BB-28FC1E5A12F8}">
      <dsp:nvSpPr>
        <dsp:cNvPr id="0" name=""/>
        <dsp:cNvSpPr/>
      </dsp:nvSpPr>
      <dsp:spPr>
        <a:xfrm>
          <a:off x="3354959" y="282836"/>
          <a:ext cx="3655123" cy="365512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職涯諮詢</a:t>
          </a:r>
        </a:p>
      </dsp:txBody>
      <dsp:txXfrm>
        <a:off x="3778345" y="1057375"/>
        <a:ext cx="1305401" cy="1087834"/>
      </dsp:txXfrm>
    </dsp:sp>
    <dsp:sp modelId="{7E92A24C-1A4F-49B3-B9FD-16D48581CF84}">
      <dsp:nvSpPr>
        <dsp:cNvPr id="0" name=""/>
        <dsp:cNvSpPr/>
      </dsp:nvSpPr>
      <dsp:spPr>
        <a:xfrm>
          <a:off x="3279548" y="56567"/>
          <a:ext cx="4107663" cy="410766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D1526F-7412-4764-9A46-91C81D938E61}">
      <dsp:nvSpPr>
        <dsp:cNvPr id="0" name=""/>
        <dsp:cNvSpPr/>
      </dsp:nvSpPr>
      <dsp:spPr>
        <a:xfrm>
          <a:off x="3203968" y="186876"/>
          <a:ext cx="4107663" cy="410766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218F9-E332-4243-AF0D-7B17B9924544}">
      <dsp:nvSpPr>
        <dsp:cNvPr id="0" name=""/>
        <dsp:cNvSpPr/>
      </dsp:nvSpPr>
      <dsp:spPr>
        <a:xfrm>
          <a:off x="3128388" y="56567"/>
          <a:ext cx="4107663" cy="410766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0" y="4"/>
            <a:ext cx="4302125" cy="34131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932" y="4"/>
            <a:ext cx="4303713" cy="34131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C3F63D5-A47A-4D00-BC60-5E5A11D2BBD0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0" y="6456366"/>
            <a:ext cx="4302125" cy="341312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932" y="6456366"/>
            <a:ext cx="4303713" cy="341312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3E359BA-136D-4F5D-B522-709E08F944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68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0" y="4"/>
            <a:ext cx="4302125" cy="34131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932" y="4"/>
            <a:ext cx="4303713" cy="34131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11C2375-5DB9-4837-9526-48644AB532A5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03" tIns="44102" rIns="88203" bIns="44102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192" y="3271841"/>
            <a:ext cx="7943851" cy="2676525"/>
          </a:xfrm>
          <a:prstGeom prst="rect">
            <a:avLst/>
          </a:prstGeom>
        </p:spPr>
        <p:txBody>
          <a:bodyPr vert="horz" lIns="88203" tIns="44102" rIns="88203" bIns="44102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0" y="6456366"/>
            <a:ext cx="4302125" cy="341312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932" y="6456366"/>
            <a:ext cx="4303713" cy="341312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4C02435-3D0E-43F4-9A22-8FD19B6892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592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16D3B-5D3E-47FE-8CF2-228DFD8A5B0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684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02435-3D0E-43F4-9A22-8FD19B6892DD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497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16D3B-5D3E-47FE-8CF2-228DFD8A5B0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60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9BCD-58A1-4838-A69C-EE82C100D23B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2D48-EBA1-4C32-BBAE-396B6138D0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A8C4-2991-4D65-9BF2-2CB3C7E0A94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FB88-F734-452C-AAB0-810E9EC566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75B54-9E32-4E58-9DCB-686DE1DCC268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FB3BF-E905-4B5D-9C4D-874C0E0E1D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個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21B4E552-5455-44D1-A6C9-5F4D7D5DE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507"/>
            <a:ext cx="10515600" cy="64039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7594425F-8ADC-4AC7-B448-57FFBF78B6F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82788"/>
            <a:ext cx="10302875" cy="3911575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zh-TW" altLang="en-US" dirty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75032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706D-3B37-482D-8494-75FA2231C98C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8E46-FC8A-4BA4-9276-B287E692C2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CC58-77B0-4F26-B544-0844BA614694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420A-5A94-4EED-BAE6-9FA4070804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8F37-3936-4630-8085-1EF03015317B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8F38F-5985-4A1D-9F1D-53CD77A73E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4B81-1139-4134-91F5-E1070DFD09F9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8E94-1DBB-4ACB-B0D3-E3DBE0E8C6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A59B-C16D-43C7-BDDD-585FD1361B9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00E50-96AE-42DE-8F78-DD581D7499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8B517-7846-4879-8EDB-A2CF188E9B35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F7DC-F325-41B7-8C92-36E4DF9DB3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0548F-ED92-489C-AB0E-D01997835985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595A-9A2D-4CA5-B16F-CC2B5B3CE7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1F57-19F6-4AAC-ABD1-D0C68B0D2344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C286-2E86-48C1-8FB4-99EA3F3BAC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23DD-044D-4789-8901-EE3BE0B04B68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A11F6-A7AF-4504-A968-CF0A3A474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B046-CB93-4E9E-B409-F9C928CE838C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273F4-BF4E-4AC1-8D11-BDFEB1CFE4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E80E-B551-495C-B7CB-5BD78354C28A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AC14-E679-450A-A369-D5140A4DF8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C7BD-862D-49E9-87BC-E9FC6613D841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5F50A-498C-4EFE-9487-7D9BAE42DA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0A580-9746-4D12-8C9A-5967362E8859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42331-2C06-430C-B8A1-73393C4D0C1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B5450-2F87-4547-BF3D-737C7015C07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988F9-175A-405C-99D1-17AF4ABE434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8D7F-A84A-4663-9C5F-3121F33819F3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6D4CA-E3DB-4F27-B9EB-E862FF1452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5E0A5-8F4D-46B1-9081-628A9E68E67B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9B065-97A7-4775-BBB6-C5FACC6EEE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25B7D-B573-48B3-8816-FD422EFF62E5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2928C-2654-4B31-BF09-29C490A5AD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3259-E0D8-437D-9B3B-2B36D67E3331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3AE1-CF1F-4615-988A-0896FFDBFE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93B4-70A6-498D-B202-F5A36AD05A9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5808-68D2-43A3-8FC6-7B25895C1E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23F61-002C-4772-A776-A9914C7A0DB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2F8AB-C925-44CC-9CBD-C86F17DE5A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6D6FF-CD3C-442F-82B8-590CA7A8DB18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E637-7D46-4B0F-8901-23B685F7CF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6D66A-669D-4F51-A512-2F5913580B99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B9F26-AD47-48B8-A7B6-FAAF23E8563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795F-D6D5-44BF-935E-69193E63EF99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932A8-67D0-4183-AD65-489E9600E8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2FED8-8FEE-4813-AC56-520E647DA3F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FA74-10A2-420A-8773-A621744454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10814051" cy="7921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1" y="1916114"/>
            <a:ext cx="5425017" cy="37099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37818" y="1916114"/>
            <a:ext cx="5427133" cy="37099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 eaLnBrk="0" hangingPunct="0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8ACD43-3AF8-41DA-A48B-D8D9DE1C7C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706D-3B37-482D-8494-75FA2231C98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8E46-FC8A-4BA4-9276-B287E692C28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86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CC58-77B0-4F26-B544-0844BA61469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420A-5A94-4EED-BAE6-9FA40708048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18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8F37-3936-4630-8085-1EF03015317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8F38F-5985-4A1D-9F1D-53CD77A73E1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97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4B81-1139-4134-91F5-E1070DFD09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8E94-1DBB-4ACB-B0D3-E3DBE0E8C6E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5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092E-FF0D-441D-B882-6E0F3FAC7409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A3EB-3062-429E-8A8C-AD90CF9915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A59B-C16D-43C7-BDDD-585FD1361B9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00E50-96AE-42DE-8F78-DD581D7499E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51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8B517-7846-4879-8EDB-A2CF188E9B3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F7DC-F325-41B7-8C92-36E4DF9DB38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99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0548F-ED92-489C-AB0E-D019978359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595A-9A2D-4CA5-B16F-CC2B5B3CE7C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19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23DD-044D-4789-8901-EE3BE0B04B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A11F6-A7AF-4504-A968-CF0A3A47493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5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B046-CB93-4E9E-B409-F9C928CE838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273F4-BF4E-4AC1-8D11-BDFEB1CFE42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60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E80E-B551-495C-B7CB-5BD78354C28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AC14-E679-450A-A369-D5140A4DF8B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61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C7BD-862D-49E9-87BC-E9FC6613D84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5F50A-498C-4EFE-9487-7D9BAE42DA4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239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540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089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368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A8FA-E149-4C63-B192-E881643F06CA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B1B8-3735-4727-9F5C-010AE08C5D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842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9BCD-58A1-4838-A69C-EE82C100D23B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2D48-EBA1-4C32-BBAE-396B6138D0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20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1F57-19F6-4AAC-ABD1-D0C68B0D2344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C286-2E86-48C1-8FB4-99EA3F3BAC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55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93B4-70A6-498D-B202-F5A36AD05A9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5808-68D2-43A3-8FC6-7B25895C1E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31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092E-FF0D-441D-B882-6E0F3FAC7409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A3EB-3062-429E-8A8C-AD90CF9915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925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A8FA-E149-4C63-B192-E881643F06CA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B1B8-3735-4727-9F5C-010AE08C5D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628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7D1-84AC-4690-954A-A7EDFA4BFE9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771E-98B1-4096-AFF8-CA5B0CDD9B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039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330A-06F6-4775-BE45-B7B06348186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606F-8615-4800-850C-C695BD7FD0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790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41D8-EA01-4F7A-BB8E-999EBB99001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F6F9-0132-4AEC-965E-C413EF2682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111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8BCB-FF96-42A7-AA8F-161B49E6808F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0E8AE-1A36-48AA-B8D7-D37C798190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02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7D1-84AC-4690-954A-A7EDFA4BFE9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771E-98B1-4096-AFF8-CA5B0CDD9B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A8C4-2991-4D65-9BF2-2CB3C7E0A94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FB88-F734-452C-AAB0-810E9EC566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941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75B54-9E32-4E58-9DCB-686DE1DCC268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FB3BF-E905-4B5D-9C4D-874C0E0E1D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894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9BCD-58A1-4838-A69C-EE82C100D23B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2D48-EBA1-4C32-BBAE-396B6138D0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876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1F57-19F6-4AAC-ABD1-D0C68B0D2344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C286-2E86-48C1-8FB4-99EA3F3BAC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581628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93B4-70A6-498D-B202-F5A36AD05A9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5808-68D2-43A3-8FC6-7B25895C1E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872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092E-FF0D-441D-B882-6E0F3FAC7409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A3EB-3062-429E-8A8C-AD90CF9915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228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A8FA-E149-4C63-B192-E881643F06CA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B1B8-3735-4727-9F5C-010AE08C5D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447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7D1-84AC-4690-954A-A7EDFA4BFE9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771E-98B1-4096-AFF8-CA5B0CDD9B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9123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330A-06F6-4775-BE45-B7B06348186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606F-8615-4800-850C-C695BD7FD0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5941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41D8-EA01-4F7A-BB8E-999EBB99001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F6F9-0132-4AEC-965E-C413EF2682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116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330A-06F6-4775-BE45-B7B06348186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606F-8615-4800-850C-C695BD7FD0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8BCB-FF96-42A7-AA8F-161B49E6808F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0E8AE-1A36-48AA-B8D7-D37C798190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506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A8C4-2991-4D65-9BF2-2CB3C7E0A94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FB88-F734-452C-AAB0-810E9EC566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227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75B54-9E32-4E58-9DCB-686DE1DCC268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FB3BF-E905-4B5D-9C4D-874C0E0E1D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6387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9BCD-58A1-4838-A69C-EE82C100D23B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2D48-EBA1-4C32-BBAE-396B6138D0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508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1F57-19F6-4AAC-ABD1-D0C68B0D2344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C286-2E86-48C1-8FB4-99EA3F3BAC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414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93B4-70A6-498D-B202-F5A36AD05A9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5808-68D2-43A3-8FC6-7B25895C1E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30074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092E-FF0D-441D-B882-6E0F3FAC7409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A3EB-3062-429E-8A8C-AD90CF9915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559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A8FA-E149-4C63-B192-E881643F06CA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B1B8-3735-4727-9F5C-010AE08C5D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9733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7D1-84AC-4690-954A-A7EDFA4BFE97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771E-98B1-4096-AFF8-CA5B0CDD9B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6496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330A-06F6-4775-BE45-B7B06348186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606F-8615-4800-850C-C695BD7FD0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95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41D8-EA01-4F7A-BB8E-999EBB99001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F6F9-0132-4AEC-965E-C413EF2682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41D8-EA01-4F7A-BB8E-999EBB99001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F6F9-0132-4AEC-965E-C413EF2682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2547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8BCB-FF96-42A7-AA8F-161B49E6808F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0E8AE-1A36-48AA-B8D7-D37C798190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1770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A8C4-2991-4D65-9BF2-2CB3C7E0A946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FB88-F734-452C-AAB0-810E9EC566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4403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75B54-9E32-4E58-9DCB-686DE1DCC268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FB3BF-E905-4B5D-9C4D-874C0E0E1D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433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8BCB-FF96-42A7-AA8F-161B49E6808F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0E8AE-1A36-48AA-B8D7-D37C798190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69F11-C10E-46AD-9CFF-3F01CD18B40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96549C-31AA-45CC-BFB1-BB5E7CB604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92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560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A439FA-2686-4653-9647-35DD0CDF3BEF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D2A662B-021B-4283-9A37-38ADE362F4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789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172E22-DFB3-49C7-89E5-02AF0D998012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5710064-9DA7-40B7-9ECB-A31790128D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560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A439FA-2686-4653-9647-35DD0CDF3BE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D2A662B-021B-4283-9A37-38ADE362F4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8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华文细黑" pitchFamily="2" charset="-122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69F11-C10E-46AD-9CFF-3F01CD18B40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96549C-31AA-45CC-BFB1-BB5E7CB604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新細明體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新細明體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新細明體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新細明體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69F11-C10E-46AD-9CFF-3F01CD18B40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96549C-31AA-45CC-BFB1-BB5E7CB604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975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69F11-C10E-46AD-9CFF-3F01CD18B40D}" type="datetimeFigureOut">
              <a:rPr lang="zh-TW" altLang="en-US"/>
              <a:pPr>
                <a:defRPr/>
              </a:pPr>
              <a:t>2020/11/18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96549C-31AA-45CC-BFB1-BB5E7CB604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43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AUUS\Desktop\1119&#23416;&#21209;&#26371;&#35696;\&#26371;&#35696;&#19978;&#29992;&#30340;\&#25552;&#26696;-&#29518;&#25074;&#34389;&#29702;&#36774;&#27861;&#20462;&#27491;&#26781;&#25991;&#23565;&#29031;&#34920;.docx" TargetMode="External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AUUS\Desktop\1119&#23416;&#21209;&#26371;&#35696;\&#26371;&#35696;&#19978;&#29992;&#30340;\&#25552;&#26696;-&#29518;&#25074;&#34389;&#29702;&#36774;&#27861;&#20462;&#27491;&#26781;&#25991;&#23565;&#29031;&#34920;.docx" TargetMode="External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1091&#23416;&#21209;&#26371;&#35696;&#26371;&#21069;&#31153;-1117&#29256;.pptx" TargetMode="Externa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6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838200" y="130233"/>
            <a:ext cx="10515600" cy="1325563"/>
          </a:xfrm>
        </p:spPr>
        <p:txBody>
          <a:bodyPr/>
          <a:lstStyle/>
          <a:p>
            <a:pPr algn="ctr"/>
            <a:r>
              <a:rPr lang="zh-TW" altLang="en-US" sz="6000" dirty="0"/>
              <a:t>學務會議座位表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853D1F4-7926-48E3-A45A-3FF0CFF47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8335" r="6220" b="9214"/>
          <a:stretch/>
        </p:blipFill>
        <p:spPr>
          <a:xfrm>
            <a:off x="1669407" y="1091327"/>
            <a:ext cx="8573549" cy="5661607"/>
          </a:xfrm>
        </p:spPr>
      </p:pic>
    </p:spTree>
    <p:extLst>
      <p:ext uri="{BB962C8B-B14F-4D97-AF65-F5344CB8AC3E}">
        <p14:creationId xmlns:p14="http://schemas.microsoft.com/office/powerpoint/2010/main" val="836770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56746" y="100493"/>
            <a:ext cx="11270673" cy="1325563"/>
          </a:xfrm>
        </p:spPr>
        <p:txBody>
          <a:bodyPr/>
          <a:lstStyle/>
          <a:p>
            <a:pPr algn="ctr"/>
            <a:r>
              <a:rPr lang="en-US" altLang="zh-TW" sz="4000" dirty="0"/>
              <a:t>109</a:t>
            </a:r>
            <a:r>
              <a:rPr lang="zh-TW" altLang="en-US" sz="4000" dirty="0"/>
              <a:t>年全國大專校院學生社團評選暨觀摩活動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523">
            <a:off x="667181" y="2372059"/>
            <a:ext cx="4979324" cy="332093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561">
            <a:off x="6749587" y="2939282"/>
            <a:ext cx="4738983" cy="355423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18191" y="1415672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鋼琴社－特優獎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425668" y="1815478"/>
            <a:ext cx="53527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兒童與家庭學系系學會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優等獎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B90F65D-7679-4AD8-A48D-3872463C1E7A}"/>
              </a:ext>
            </a:extLst>
          </p:cNvPr>
          <p:cNvSpPr txBox="1"/>
          <p:nvPr/>
        </p:nvSpPr>
        <p:spPr>
          <a:xfrm>
            <a:off x="620007" y="1853922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指導老師：徐崇婉老師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346BFCA-D18A-4696-9830-45E81B7F2F5E}"/>
              </a:ext>
            </a:extLst>
          </p:cNvPr>
          <p:cNvSpPr txBox="1"/>
          <p:nvPr/>
        </p:nvSpPr>
        <p:spPr>
          <a:xfrm>
            <a:off x="7124576" y="2263433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兒童與家庭學系 涂主任妙如</a:t>
            </a:r>
          </a:p>
        </p:txBody>
      </p:sp>
      <p:pic>
        <p:nvPicPr>
          <p:cNvPr id="10" name="金馬頒獎音樂.mp3">
            <a:hlinkClick r:id="" action="ppaction://media"/>
            <a:extLst>
              <a:ext uri="{FF2B5EF4-FFF2-40B4-BE49-F238E27FC236}">
                <a16:creationId xmlns:a16="http://schemas.microsoft.com/office/drawing/2014/main" id="{56BC4AC6-81D3-438A-8B23-7F2D01A0F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4145" y="6182812"/>
            <a:ext cx="404133" cy="4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B1A609-A6F4-4758-B2BA-3610695E8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40" y="266248"/>
            <a:ext cx="10515600" cy="1325563"/>
          </a:xfrm>
        </p:spPr>
        <p:txBody>
          <a:bodyPr/>
          <a:lstStyle/>
          <a:p>
            <a:r>
              <a:rPr lang="en-US" altLang="zh-TW" sz="6000" dirty="0"/>
              <a:t>109</a:t>
            </a:r>
            <a:r>
              <a:rPr lang="zh-TW" altLang="en-US" sz="6000" dirty="0"/>
              <a:t>全國大專校院運動會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D48DEED-E8FA-4857-BD44-3D3BE8228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27860"/>
              </p:ext>
            </p:extLst>
          </p:nvPr>
        </p:nvGraphicFramePr>
        <p:xfrm>
          <a:off x="920343" y="1767981"/>
          <a:ext cx="5058211" cy="2502016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3614620">
                  <a:extLst>
                    <a:ext uri="{9D8B030D-6E8A-4147-A177-3AD203B41FA5}">
                      <a16:colId xmlns:a16="http://schemas.microsoft.com/office/drawing/2014/main" val="3982141119"/>
                    </a:ext>
                  </a:extLst>
                </a:gridCol>
                <a:gridCol w="1443591">
                  <a:extLst>
                    <a:ext uri="{9D8B030D-6E8A-4147-A177-3AD203B41FA5}">
                      <a16:colId xmlns:a16="http://schemas.microsoft.com/office/drawing/2014/main" val="1043532573"/>
                    </a:ext>
                  </a:extLst>
                </a:gridCol>
              </a:tblGrid>
              <a:tr h="6255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一般女子組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姓名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6670181"/>
                  </a:ext>
                </a:extLst>
              </a:tr>
              <a:tr h="62550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個人對打第一量級冠軍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林宛欣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8583546"/>
                  </a:ext>
                </a:extLst>
              </a:tr>
              <a:tr h="62550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個人對打第四量冠軍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金怡璇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3737991"/>
                  </a:ext>
                </a:extLst>
              </a:tr>
              <a:tr h="62550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個人型亞軍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林宛欣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6581524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4C4962C-2C67-4533-85B6-121ADFA57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995756"/>
              </p:ext>
            </p:extLst>
          </p:nvPr>
        </p:nvGraphicFramePr>
        <p:xfrm>
          <a:off x="6314114" y="1767981"/>
          <a:ext cx="5058211" cy="2502016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3626763">
                  <a:extLst>
                    <a:ext uri="{9D8B030D-6E8A-4147-A177-3AD203B41FA5}">
                      <a16:colId xmlns:a16="http://schemas.microsoft.com/office/drawing/2014/main" val="1795180377"/>
                    </a:ext>
                  </a:extLst>
                </a:gridCol>
                <a:gridCol w="1431448">
                  <a:extLst>
                    <a:ext uri="{9D8B030D-6E8A-4147-A177-3AD203B41FA5}">
                      <a16:colId xmlns:a16="http://schemas.microsoft.com/office/drawing/2014/main" val="2131627909"/>
                    </a:ext>
                  </a:extLst>
                </a:gridCol>
              </a:tblGrid>
              <a:tr h="6255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一般男子組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姓名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4473212"/>
                  </a:ext>
                </a:extLst>
              </a:tr>
              <a:tr h="62550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個人對打第一量級季軍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李祐任</a:t>
                      </a:r>
                      <a:endParaRPr lang="zh-TW" altLang="en-US" sz="2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5111219"/>
                  </a:ext>
                </a:extLst>
              </a:tr>
              <a:tr h="62550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個人對打第二量級冠軍</a:t>
                      </a:r>
                      <a:endParaRPr lang="zh-TW" altLang="en-US" sz="2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張晉維</a:t>
                      </a:r>
                      <a:endParaRPr lang="zh-TW" altLang="en-US" sz="2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3298271"/>
                  </a:ext>
                </a:extLst>
              </a:tr>
              <a:tr h="62550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個人型第五名</a:t>
                      </a:r>
                      <a:endParaRPr lang="zh-TW" altLang="en-US" sz="2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李祐任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6748705"/>
                  </a:ext>
                </a:extLst>
              </a:tr>
            </a:tbl>
          </a:graphicData>
        </a:graphic>
      </p:graphicFrame>
      <p:pic>
        <p:nvPicPr>
          <p:cNvPr id="6" name="金馬頒獎音樂.mp3">
            <a:hlinkClick r:id="" action="ppaction://media"/>
            <a:extLst>
              <a:ext uri="{FF2B5EF4-FFF2-40B4-BE49-F238E27FC236}">
                <a16:creationId xmlns:a16="http://schemas.microsoft.com/office/drawing/2014/main" id="{2679650E-A514-40AB-BDC8-A3BA8D3D0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4145" y="6209316"/>
            <a:ext cx="404133" cy="4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5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4F7641-1E1F-4DBA-80B5-3E8613CB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sz="11500" dirty="0"/>
              <a:t>主席致詞</a:t>
            </a:r>
            <a:br>
              <a:rPr lang="en-US" altLang="zh-TW" dirty="0"/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陳學務長若琳</a:t>
            </a:r>
          </a:p>
        </p:txBody>
      </p:sp>
    </p:spTree>
    <p:extLst>
      <p:ext uri="{BB962C8B-B14F-4D97-AF65-F5344CB8AC3E}">
        <p14:creationId xmlns:p14="http://schemas.microsoft.com/office/powerpoint/2010/main" val="379804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263" y="2453983"/>
            <a:ext cx="88594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1500" dirty="0"/>
              <a:t>前次會議決議執行狀況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235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979DEC-F8F3-4C78-88A2-7A3740776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49" y="543187"/>
            <a:ext cx="11048301" cy="5771626"/>
          </a:xfrm>
          <a:solidFill>
            <a:srgbClr val="FFFFFF">
              <a:alpha val="80000"/>
            </a:srgbClr>
          </a:solidFill>
        </p:spPr>
        <p:txBody>
          <a:bodyPr anchor="ctr"/>
          <a:lstStyle/>
          <a:p>
            <a:pPr marL="0" indent="0">
              <a:buNone/>
            </a:pP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【提案】</a:t>
            </a:r>
          </a:p>
          <a:p>
            <a:pPr>
              <a:lnSpc>
                <a:spcPts val="4000"/>
              </a:lnSpc>
            </a:pP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提案單位：</a:t>
            </a: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學生事務處生活輔導組</a:t>
            </a:r>
          </a:p>
          <a:p>
            <a:pPr>
              <a:lnSpc>
                <a:spcPts val="4000"/>
              </a:lnSpc>
            </a:pP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案</a:t>
            </a:r>
            <a:r>
              <a:rPr kumimoji="1"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由：</a:t>
            </a: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建請修正「輔仁大學學生請假規則」部分條文。</a:t>
            </a:r>
          </a:p>
          <a:p>
            <a:pPr>
              <a:lnSpc>
                <a:spcPts val="4000"/>
              </a:lnSpc>
            </a:pP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說</a:t>
            </a:r>
            <a:r>
              <a:rPr kumimoji="1"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明：</a:t>
            </a: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配合學則請假相關規定、性別工作平等法產假相關規定，修正「輔仁大學學生請假規則」部分條文如下：</a:t>
            </a:r>
          </a:p>
          <a:p>
            <a:pPr>
              <a:lnSpc>
                <a:spcPts val="4000"/>
              </a:lnSpc>
            </a:pP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</a:t>
            </a:r>
            <a:r>
              <a:rPr kumimoji="1"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法：</a:t>
            </a: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本修正條文經學務會議通過，報請校長核定後公布施行。</a:t>
            </a:r>
          </a:p>
          <a:p>
            <a:pPr>
              <a:lnSpc>
                <a:spcPts val="4000"/>
              </a:lnSpc>
            </a:pP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決</a:t>
            </a:r>
            <a:r>
              <a:rPr kumimoji="1"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議：</a:t>
            </a: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照案通過</a:t>
            </a:r>
          </a:p>
          <a:p>
            <a:pPr marL="0" indent="0">
              <a:buNone/>
            </a:pP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決議事項執行狀況：於</a:t>
            </a:r>
            <a:r>
              <a:rPr kumimoji="1"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109.09.11</a:t>
            </a: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輔校學三字第</a:t>
            </a:r>
            <a:r>
              <a:rPr kumimoji="1"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1090016219</a:t>
            </a:r>
            <a:r>
              <a:rPr kumimoji="1"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號函公告施行，照案執行。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034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25267-7518-4CA8-AF26-FC4A6811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 anchor="ctr"/>
          <a:lstStyle/>
          <a:p>
            <a:pPr algn="ctr"/>
            <a:r>
              <a:rPr lang="zh-TW" altLang="en-US" sz="11500" dirty="0"/>
              <a:t>提案討論</a:t>
            </a:r>
          </a:p>
        </p:txBody>
      </p:sp>
    </p:spTree>
    <p:extLst>
      <p:ext uri="{BB962C8B-B14F-4D97-AF65-F5344CB8AC3E}">
        <p14:creationId xmlns:p14="http://schemas.microsoft.com/office/powerpoint/2010/main" val="3711076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動作按鈕: 文件 5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9275E1FE-F87D-43E2-BB20-B13E276C5211}"/>
              </a:ext>
            </a:extLst>
          </p:cNvPr>
          <p:cNvSpPr/>
          <p:nvPr/>
        </p:nvSpPr>
        <p:spPr>
          <a:xfrm>
            <a:off x="11363325" y="6280050"/>
            <a:ext cx="545040" cy="485775"/>
          </a:xfrm>
          <a:prstGeom prst="actionButtonDocumen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0E784FA-AF49-4A51-8D70-96929AFE2B64}"/>
              </a:ext>
            </a:extLst>
          </p:cNvPr>
          <p:cNvSpPr txBox="1"/>
          <p:nvPr/>
        </p:nvSpPr>
        <p:spPr>
          <a:xfrm>
            <a:off x="171179" y="512238"/>
            <a:ext cx="11737186" cy="59400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zh-TW" sz="3200" b="1" kern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【提案一】</a:t>
            </a:r>
            <a:endParaRPr lang="zh-TW" altLang="zh-TW" sz="3200" b="1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0" hangingPunct="0">
              <a:lnSpc>
                <a:spcPts val="2800"/>
              </a:lnSpc>
              <a:spcBef>
                <a:spcPts val="1000"/>
              </a:spcBef>
              <a:buFont typeface="Arial" charset="0"/>
            </a:pP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提案單位：學務處生活輔導組 </a:t>
            </a:r>
          </a:p>
          <a:p>
            <a:pPr eaLnBrk="0" hangingPunct="0">
              <a:lnSpc>
                <a:spcPts val="2800"/>
              </a:lnSpc>
              <a:spcBef>
                <a:spcPts val="1000"/>
              </a:spcBef>
              <a:buFont typeface="Arial" charset="0"/>
            </a:pP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由：擬修訂「輔仁大學學生獎懲辦法」（下稱學生獎懲辦法）部分條文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，請審議。</a:t>
            </a:r>
          </a:p>
          <a:p>
            <a:pPr eaLnBrk="0" hangingPunct="0">
              <a:lnSpc>
                <a:spcPts val="2800"/>
              </a:lnSpc>
              <a:spcBef>
                <a:spcPts val="1000"/>
              </a:spcBef>
              <a:buFont typeface="Arial" charset="0"/>
            </a:pP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說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明：一、依據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07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學年度學生獎懲委員會第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次會議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決議辦理。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二、本次修訂學生獎懲辦法緣由分列如下</a:t>
            </a:r>
          </a:p>
          <a:p>
            <a:pPr eaLnBrk="0" hangingPunct="0">
              <a:lnSpc>
                <a:spcPts val="2800"/>
              </a:lnSpc>
              <a:spcBef>
                <a:spcPts val="1000"/>
              </a:spcBef>
              <a:buFont typeface="Arial" charset="0"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依教育部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07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07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日臺教學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1050089015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函請本校檢視學生獎懲辦法第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款恐涉限制學生言論自由。</a:t>
            </a:r>
          </a:p>
          <a:p>
            <a:pPr eaLnBrk="0" hangingPunct="0">
              <a:lnSpc>
                <a:spcPts val="2800"/>
              </a:lnSpc>
              <a:spcBef>
                <a:spcPts val="1000"/>
              </a:spcBef>
              <a:buFont typeface="Arial" charset="0"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依本校性別平等教育委員會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02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日輔性平字第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1090002583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號函辦理。建請修訂學生獎懲辦法，包含：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將違犯兒童及少年性剝削防制條例者納入規範。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lnSpc>
                <a:spcPts val="2800"/>
              </a:lnSpc>
              <a:spcBef>
                <a:spcPts val="1000"/>
              </a:spcBef>
              <a:buFont typeface="Arial" charset="0"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研議對性騷擾行為情節重大者量刑程度至退學處分。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851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55B8FAB-3477-4DDE-B8A2-F8A59025CB86}"/>
              </a:ext>
            </a:extLst>
          </p:cNvPr>
          <p:cNvSpPr txBox="1"/>
          <p:nvPr/>
        </p:nvSpPr>
        <p:spPr>
          <a:xfrm>
            <a:off x="170040" y="25518"/>
            <a:ext cx="11851920" cy="6740307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zh-TW" sz="3200" b="1" kern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【提案一】</a:t>
            </a:r>
            <a:r>
              <a:rPr lang="en-US" altLang="zh-TW" sz="3200" b="1" kern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kern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續前頁</a:t>
            </a:r>
            <a:r>
              <a:rPr lang="en-US" altLang="zh-TW" sz="3200" b="1" kern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3200" b="1" kern="26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依教育部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04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08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日臺教學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1090902956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號、教育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部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04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日臺教學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1090903191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號、教育部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04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日臺教學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1090056312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號及教育部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05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臺教學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1090904157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號函轉民眾陳請學生獎懲辦法疑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有下列違失：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1.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部分條文獎懲事由規範不明確。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2.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有關第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條強制休學條文有限制身心障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礙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者學生受教權之疑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慮（違反罪責相當原則及比例原則），涉違反「精神衛生法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」、「身心障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礙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者權益保障法」之規定。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本校衛保組依教育部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日臺教綜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1070200010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號函辦理，提將電子煙納入規範。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三、旨揭條文修訂分別為第二條至第十一條、第十三條及第十九條等，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內容詳如修正對照表。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zh-TW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</a:t>
            </a:r>
            <a:r>
              <a:rPr lang="en-US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法：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經本次學務會議修正通過後，並會請法務室提供法律意見後，提送校</a:t>
            </a:r>
            <a:b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務會議審議修訂。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zh-TW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決</a:t>
            </a:r>
            <a:r>
              <a:rPr lang="en-US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議：</a:t>
            </a:r>
          </a:p>
        </p:txBody>
      </p:sp>
      <p:sp>
        <p:nvSpPr>
          <p:cNvPr id="4" name="動作按鈕: 文件 3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A2401BCA-DEFA-4AC7-B63D-EDF9CF80688A}"/>
              </a:ext>
            </a:extLst>
          </p:cNvPr>
          <p:cNvSpPr/>
          <p:nvPr/>
        </p:nvSpPr>
        <p:spPr>
          <a:xfrm>
            <a:off x="11363325" y="6280050"/>
            <a:ext cx="545040" cy="485775"/>
          </a:xfrm>
          <a:prstGeom prst="actionButtonDocumen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368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09F12A-23C2-44E5-94F7-21861ADF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1935"/>
            <a:ext cx="10515600" cy="1325563"/>
          </a:xfrm>
        </p:spPr>
        <p:txBody>
          <a:bodyPr/>
          <a:lstStyle/>
          <a:p>
            <a:pPr algn="ctr"/>
            <a:r>
              <a:rPr lang="zh-TW" altLang="en-US" sz="12000" dirty="0"/>
              <a:t>提案討論</a:t>
            </a:r>
            <a:br>
              <a:rPr lang="en-US" altLang="zh-TW" sz="12000" dirty="0"/>
            </a:br>
            <a:r>
              <a:rPr lang="zh-TW" altLang="en-US" sz="12000" dirty="0">
                <a:solidFill>
                  <a:schemeClr val="accent5">
                    <a:lumMod val="50000"/>
                  </a:schemeClr>
                </a:solidFill>
              </a:rPr>
              <a:t>決議</a:t>
            </a:r>
          </a:p>
        </p:txBody>
      </p:sp>
    </p:spTree>
    <p:extLst>
      <p:ext uri="{BB962C8B-B14F-4D97-AF65-F5344CB8AC3E}">
        <p14:creationId xmlns:p14="http://schemas.microsoft.com/office/powerpoint/2010/main" val="1156823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7ECFDF-65DF-40E3-9929-3C8DFE4C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sz="11500" dirty="0"/>
              <a:t>學務工作報告</a:t>
            </a:r>
            <a:br>
              <a:rPr lang="en-US" altLang="zh-TW" dirty="0"/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陳學務長若琳</a:t>
            </a:r>
          </a:p>
        </p:txBody>
      </p:sp>
    </p:spTree>
    <p:extLst>
      <p:ext uri="{BB962C8B-B14F-4D97-AF65-F5344CB8AC3E}">
        <p14:creationId xmlns:p14="http://schemas.microsoft.com/office/powerpoint/2010/main" val="299402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39E447-1F83-45A1-9995-CD72CC3E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82" y="1473488"/>
            <a:ext cx="10515600" cy="132556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TW" sz="4400" dirty="0"/>
              <a:t>109</a:t>
            </a:r>
            <a:r>
              <a:rPr lang="zh-TW" altLang="en-US" sz="4400" dirty="0"/>
              <a:t>學年度第</a:t>
            </a:r>
            <a:r>
              <a:rPr lang="en-US" altLang="zh-TW" sz="4400" dirty="0"/>
              <a:t>1</a:t>
            </a:r>
            <a:r>
              <a:rPr lang="zh-TW" altLang="en-US" sz="4400" dirty="0"/>
              <a:t>學期</a:t>
            </a:r>
            <a:br>
              <a:rPr lang="en-US" altLang="zh-TW" sz="8000" dirty="0"/>
            </a:br>
            <a:r>
              <a:rPr lang="zh-TW" altLang="en-US" sz="13000" dirty="0"/>
              <a:t>學務會議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AEA7D6-0D9F-4D0C-BA31-27FC276E8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582" y="405895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b="1" dirty="0">
                <a:solidFill>
                  <a:schemeClr val="tx1"/>
                </a:solidFill>
              </a:rPr>
              <a:t>日期：</a:t>
            </a:r>
            <a:r>
              <a:rPr lang="en-US" altLang="zh-TW" b="1" dirty="0">
                <a:solidFill>
                  <a:schemeClr val="tx1"/>
                </a:solidFill>
              </a:rPr>
              <a:t>109.11.19(</a:t>
            </a:r>
            <a:r>
              <a:rPr lang="zh-TW" altLang="en-US" b="1" dirty="0">
                <a:solidFill>
                  <a:schemeClr val="tx1"/>
                </a:solidFill>
              </a:rPr>
              <a:t>四</a:t>
            </a:r>
            <a:r>
              <a:rPr lang="en-US" altLang="zh-TW" b="1" dirty="0">
                <a:solidFill>
                  <a:schemeClr val="tx1"/>
                </a:solidFill>
              </a:rPr>
              <a:t>)08:50-10:35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57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8107" y="295614"/>
            <a:ext cx="9888832" cy="966655"/>
          </a:xfrm>
          <a:solidFill>
            <a:schemeClr val="accent6">
              <a:lumMod val="75000"/>
              <a:alpha val="50000"/>
            </a:schemeClr>
          </a:solidFill>
        </p:spPr>
        <p:txBody>
          <a:bodyPr/>
          <a:lstStyle/>
          <a:p>
            <a:pPr algn="ctr"/>
            <a:r>
              <a:rPr lang="zh-TW" altLang="en-US" sz="3600" dirty="0"/>
              <a:t>本校加強高樓層的安全作為及建議事項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8107" y="1262269"/>
            <a:ext cx="9888832" cy="5406888"/>
          </a:xfr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400" b="1" dirty="0"/>
              <a:t>壹、在硬體部分</a:t>
            </a:r>
          </a:p>
          <a:p>
            <a:pPr marL="0" indent="0">
              <a:buNone/>
            </a:pPr>
            <a:r>
              <a:rPr lang="zh-TW" altLang="en-US" sz="2400" b="1" dirty="0"/>
              <a:t>    一、建議檢測校園各棟建築物感應系統是否正常作動。</a:t>
            </a:r>
          </a:p>
          <a:p>
            <a:pPr marL="0" indent="0">
              <a:buNone/>
            </a:pPr>
            <a:r>
              <a:rPr lang="zh-TW" altLang="en-US" sz="2400" b="1" dirty="0"/>
              <a:t>    二、針對樓頂出入口增設監視器，以強化安全防護。</a:t>
            </a:r>
          </a:p>
          <a:p>
            <a:pPr marL="0" indent="0">
              <a:buNone/>
            </a:pPr>
            <a:endParaRPr lang="en-US" altLang="zh-TW" sz="2400" b="1" dirty="0"/>
          </a:p>
          <a:p>
            <a:pPr marL="0" indent="0">
              <a:buNone/>
            </a:pPr>
            <a:r>
              <a:rPr lang="zh-TW" altLang="en-US" sz="2400" b="1" dirty="0"/>
              <a:t>貳、在軟性部分</a:t>
            </a:r>
          </a:p>
          <a:p>
            <a:pPr marL="0" indent="0">
              <a:buNone/>
            </a:pPr>
            <a:r>
              <a:rPr lang="zh-TW" altLang="en-US" sz="2400" b="1" dirty="0"/>
              <a:t>    一、由授課教官或教師，利用上課時間，運用學輔中心宣導資料，加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強正向教育。</a:t>
            </a:r>
          </a:p>
          <a:p>
            <a:pPr marL="0" indent="0">
              <a:buNone/>
            </a:pPr>
            <a:r>
              <a:rPr lang="zh-TW" altLang="en-US" sz="2400" b="1" dirty="0"/>
              <a:t>    二、學生安全維護工作是全校教職員共同的責任，所以建議請該樓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層使用主要系所，指定或輪流派員前往樓頂查看，以降低風險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因子，並分擔風險。</a:t>
            </a:r>
          </a:p>
          <a:p>
            <a:pPr marL="0" indent="0">
              <a:buNone/>
            </a:pPr>
            <a:r>
              <a:rPr lang="zh-TW" altLang="en-US" sz="2400" b="1" dirty="0"/>
              <a:t>    三、建議強化導師敏感度，於約談或平日發現個案異常學生狀況，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應立即向學輔中心通知並請求協助。</a:t>
            </a:r>
          </a:p>
        </p:txBody>
      </p:sp>
    </p:spTree>
    <p:extLst>
      <p:ext uri="{BB962C8B-B14F-4D97-AF65-F5344CB8AC3E}">
        <p14:creationId xmlns:p14="http://schemas.microsoft.com/office/powerpoint/2010/main" val="125749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8107" y="295614"/>
            <a:ext cx="9888832" cy="966655"/>
          </a:xfrm>
          <a:solidFill>
            <a:schemeClr val="accent6">
              <a:lumMod val="75000"/>
              <a:alpha val="50000"/>
            </a:schemeClr>
          </a:solidFill>
        </p:spPr>
        <p:txBody>
          <a:bodyPr/>
          <a:lstStyle/>
          <a:p>
            <a:pPr algn="ctr"/>
            <a:r>
              <a:rPr lang="zh-TW" altLang="en-US" sz="3600" dirty="0"/>
              <a:t>軍訓室針對校園內、外強化安全機制相關作為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8107" y="1262269"/>
            <a:ext cx="9888832" cy="4144618"/>
          </a:xfr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400" b="1" dirty="0"/>
              <a:t>壹、校園內部分</a:t>
            </a:r>
          </a:p>
          <a:p>
            <a:pPr marL="0" indent="0">
              <a:buNone/>
            </a:pPr>
            <a:r>
              <a:rPr lang="zh-TW" altLang="en-US" sz="2400" b="1" dirty="0"/>
              <a:t>    一、每天日、夜間增派教官實施校園內、外重點區域巡查並拍照紀錄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，以強化校園內、外安全。</a:t>
            </a:r>
          </a:p>
          <a:p>
            <a:pPr marL="0" indent="0">
              <a:buNone/>
            </a:pPr>
            <a:r>
              <a:rPr lang="zh-TW" altLang="en-US" sz="2400" b="1" dirty="0"/>
              <a:t>    二、繪製校園安全地圖，並寄送及上傳本校官網首頁「最新動態」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供師生參考，以加強自我安全防護觀念。</a:t>
            </a:r>
          </a:p>
          <a:p>
            <a:pPr marL="0" indent="0">
              <a:buNone/>
            </a:pPr>
            <a:r>
              <a:rPr lang="zh-TW" altLang="en-US" sz="2400" b="1" dirty="0"/>
              <a:t>    三、每日</a:t>
            </a:r>
            <a:r>
              <a:rPr lang="en-US" altLang="zh-TW" sz="2400" b="1" dirty="0"/>
              <a:t>0930</a:t>
            </a:r>
            <a:r>
              <a:rPr lang="zh-TW" altLang="en-US" sz="2400" b="1" dirty="0"/>
              <a:t>時至</a:t>
            </a:r>
            <a:r>
              <a:rPr lang="en-US" altLang="zh-TW" sz="2400" b="1" dirty="0"/>
              <a:t>2030</a:t>
            </a:r>
            <a:r>
              <a:rPr lang="zh-TW" altLang="en-US" sz="2400" b="1" dirty="0"/>
              <a:t>時由校園戒菸天使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助學生</a:t>
            </a:r>
            <a:r>
              <a:rPr lang="en-US" altLang="zh-TW" sz="2400" b="1" dirty="0"/>
              <a:t>)</a:t>
            </a:r>
            <a:r>
              <a:rPr lang="zh-TW" altLang="en-US" sz="2400" b="1" dirty="0"/>
              <a:t>先行協助完成校內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重點區域巡查後，再前往執行戒菸輔導工作。</a:t>
            </a:r>
          </a:p>
          <a:p>
            <a:pPr marL="0" indent="0">
              <a:buNone/>
            </a:pPr>
            <a:r>
              <a:rPr lang="zh-TW" altLang="en-US" sz="2400" b="1" dirty="0"/>
              <a:t>    四、每日</a:t>
            </a:r>
            <a:r>
              <a:rPr lang="en-US" altLang="zh-TW" sz="2400" b="1" dirty="0"/>
              <a:t>2100</a:t>
            </a:r>
            <a:r>
              <a:rPr lang="zh-TW" altLang="en-US" sz="2400" b="1" dirty="0"/>
              <a:t>時至</a:t>
            </a:r>
            <a:r>
              <a:rPr lang="en-US" altLang="zh-TW" sz="2400" b="1" dirty="0"/>
              <a:t>2230</a:t>
            </a:r>
            <a:r>
              <a:rPr lang="zh-TW" altLang="en-US" sz="2400" b="1" dirty="0"/>
              <a:t>時由校園巡守隊</a:t>
            </a:r>
            <a:r>
              <a:rPr lang="en-US" altLang="zh-TW" sz="2400" b="1" dirty="0"/>
              <a:t>(</a:t>
            </a:r>
            <a:r>
              <a:rPr lang="zh-TW" altLang="en-US" sz="2400" b="1"/>
              <a:t>助學生</a:t>
            </a:r>
            <a:r>
              <a:rPr lang="en-US" altLang="zh-TW" sz="2400" b="1"/>
              <a:t>)</a:t>
            </a:r>
            <a:r>
              <a:rPr lang="zh-TW" altLang="en-US" sz="2400" b="1" dirty="0"/>
              <a:t>針對校園內較易產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生危安區域加強巡查。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6404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65C0199-4534-4AD7-BE18-2B3105B1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169754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+mj-ea"/>
              </a:rPr>
              <a:t>校園安全防護，主動聯手處理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EDDE8155-8FCE-4449-8F40-8669C60E7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355566"/>
            <a:ext cx="3591098" cy="2693324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11DC4F1-996D-49F0-B8AE-53885CA13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302" y="4155772"/>
            <a:ext cx="2090698" cy="241268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6FAFE4A-D76C-49FC-91D6-64211041A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2" y="4155772"/>
            <a:ext cx="2182138" cy="2412685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9345E62-E208-4DE8-8319-AA2E43913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62" y="1495317"/>
            <a:ext cx="7320836" cy="50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14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66DE03-D95B-47A7-9204-62A2421DA7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907" r="1281" b="58963"/>
          <a:stretch/>
        </p:blipFill>
        <p:spPr>
          <a:xfrm>
            <a:off x="511728" y="890403"/>
            <a:ext cx="5343184" cy="28607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CDC657-8946-4C2E-A867-B00F2A145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49" y="1135828"/>
            <a:ext cx="3594438" cy="269461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263C00-E703-4DFA-8C2D-7150FCA603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34" y="1022900"/>
            <a:ext cx="2093499" cy="279259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C0940B6-8017-4905-88B0-E1CD09CDA5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47637" r="2018" b="5760"/>
          <a:stretch/>
        </p:blipFill>
        <p:spPr>
          <a:xfrm>
            <a:off x="1327038" y="3777596"/>
            <a:ext cx="4527874" cy="297451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C7EFDD7-2FF1-4830-9FD7-DDFE79B357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98" y="3904823"/>
            <a:ext cx="3798097" cy="2847289"/>
          </a:xfrm>
          <a:prstGeom prst="rect">
            <a:avLst/>
          </a:prstGeom>
        </p:spPr>
      </p:pic>
      <p:sp>
        <p:nvSpPr>
          <p:cNvPr id="17" name="標題 11">
            <a:extLst>
              <a:ext uri="{FF2B5EF4-FFF2-40B4-BE49-F238E27FC236}">
                <a16:creationId xmlns:a16="http://schemas.microsoft.com/office/drawing/2014/main" id="{369F2B89-72CB-4D46-98F7-9A19B2E3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5" y="-138214"/>
            <a:ext cx="10515600" cy="1325563"/>
          </a:xfrm>
        </p:spPr>
        <p:txBody>
          <a:bodyPr/>
          <a:lstStyle/>
          <a:p>
            <a:r>
              <a:rPr lang="zh-TW" altLang="en-US" b="1" dirty="0"/>
              <a:t>日夜兼顧巡查，維護校園安全</a:t>
            </a:r>
          </a:p>
        </p:txBody>
      </p:sp>
      <p:sp>
        <p:nvSpPr>
          <p:cNvPr id="18" name="語音泡泡: 橢圓形 17">
            <a:extLst>
              <a:ext uri="{FF2B5EF4-FFF2-40B4-BE49-F238E27FC236}">
                <a16:creationId xmlns:a16="http://schemas.microsoft.com/office/drawing/2014/main" id="{72DFDE2C-68F9-4A69-889A-5403A81EA381}"/>
              </a:ext>
            </a:extLst>
          </p:cNvPr>
          <p:cNvSpPr/>
          <p:nvPr/>
        </p:nvSpPr>
        <p:spPr>
          <a:xfrm>
            <a:off x="168676" y="3815492"/>
            <a:ext cx="1788798" cy="898864"/>
          </a:xfrm>
          <a:prstGeom prst="wedgeEllipseCallout">
            <a:avLst>
              <a:gd name="adj1" fmla="val 62837"/>
              <a:gd name="adj2" fmla="val -441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晚間</a:t>
            </a:r>
          </a:p>
        </p:txBody>
      </p:sp>
      <p:sp>
        <p:nvSpPr>
          <p:cNvPr id="19" name="語音泡泡: 橢圓形 18">
            <a:extLst>
              <a:ext uri="{FF2B5EF4-FFF2-40B4-BE49-F238E27FC236}">
                <a16:creationId xmlns:a16="http://schemas.microsoft.com/office/drawing/2014/main" id="{40E2F47B-F2FE-4A6D-B709-F4597F242F99}"/>
              </a:ext>
            </a:extLst>
          </p:cNvPr>
          <p:cNvSpPr/>
          <p:nvPr/>
        </p:nvSpPr>
        <p:spPr>
          <a:xfrm>
            <a:off x="10287611" y="3812163"/>
            <a:ext cx="1727876" cy="898864"/>
          </a:xfrm>
          <a:prstGeom prst="wedgeEllipseCallout">
            <a:avLst>
              <a:gd name="adj1" fmla="val -45842"/>
              <a:gd name="adj2" fmla="val -74784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日間</a:t>
            </a:r>
          </a:p>
        </p:txBody>
      </p:sp>
    </p:spTree>
    <p:extLst>
      <p:ext uri="{BB962C8B-B14F-4D97-AF65-F5344CB8AC3E}">
        <p14:creationId xmlns:p14="http://schemas.microsoft.com/office/powerpoint/2010/main" val="1971209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439" y="236891"/>
            <a:ext cx="10480803" cy="966655"/>
          </a:xfrm>
          <a:solidFill>
            <a:schemeClr val="accent6">
              <a:lumMod val="75000"/>
              <a:alpha val="50000"/>
            </a:schemeClr>
          </a:solidFill>
        </p:spPr>
        <p:txBody>
          <a:bodyPr/>
          <a:lstStyle/>
          <a:p>
            <a:pPr algn="ctr"/>
            <a:r>
              <a:rPr lang="zh-TW" altLang="en-US" sz="3600" dirty="0"/>
              <a:t>軍訓室針對校園內、外強化安全機制相關作為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439" y="1203546"/>
            <a:ext cx="10480803" cy="5108714"/>
          </a:xfr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400" b="1" dirty="0"/>
              <a:t>貳、校園外部分</a:t>
            </a:r>
          </a:p>
          <a:p>
            <a:pPr marL="0" indent="0">
              <a:buNone/>
            </a:pPr>
            <a:r>
              <a:rPr lang="zh-TW" altLang="en-US" sz="2400" b="1" dirty="0"/>
              <a:t>    一、經協調福營派出所，確認增設</a:t>
            </a:r>
            <a:r>
              <a:rPr lang="en-US" altLang="zh-TW" sz="2400" b="1" dirty="0"/>
              <a:t>2</a:t>
            </a:r>
            <a:r>
              <a:rPr lang="zh-TW" altLang="en-US" sz="2400" b="1" dirty="0"/>
              <a:t>處巡邏點（分別為神學院前及貴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子路門前），並加強</a:t>
            </a:r>
            <a:r>
              <a:rPr lang="en-US" altLang="zh-TW" sz="2400" b="1" dirty="0"/>
              <a:t>508</a:t>
            </a:r>
            <a:r>
              <a:rPr lang="zh-TW" altLang="en-US" sz="2400" b="1" dirty="0"/>
              <a:t>巷及</a:t>
            </a:r>
            <a:r>
              <a:rPr lang="en-US" altLang="zh-TW" sz="2400" b="1" dirty="0"/>
              <a:t>514</a:t>
            </a:r>
            <a:r>
              <a:rPr lang="zh-TW" altLang="en-US" sz="2400" b="1" dirty="0"/>
              <a:t>巷等相關區域巡邏，以防不法事件。</a:t>
            </a:r>
          </a:p>
          <a:p>
            <a:pPr marL="0" indent="0">
              <a:buNone/>
            </a:pPr>
            <a:r>
              <a:rPr lang="zh-TW" altLang="en-US" sz="2400" b="1" dirty="0"/>
              <a:t>    二、明志派出所亦同意增設</a:t>
            </a:r>
            <a:r>
              <a:rPr lang="en-US" altLang="zh-TW" sz="2400" b="1" dirty="0"/>
              <a:t>1</a:t>
            </a:r>
            <a:r>
              <a:rPr lang="zh-TW" altLang="en-US" sz="2400" b="1" dirty="0"/>
              <a:t>處巡邏點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本校後門靠魔鬼巷入口</a:t>
            </a:r>
            <a:r>
              <a:rPr lang="en-US" altLang="zh-TW" sz="2400" b="1" dirty="0"/>
              <a:t>)</a:t>
            </a:r>
            <a:r>
              <a:rPr lang="zh-TW" altLang="en-US" sz="2400" b="1" dirty="0"/>
              <a:t>，並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協助調整該區域攝影鏡頭，以減少危安死角，同時增加貴子路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及三泰路等巡邏次數。</a:t>
            </a:r>
          </a:p>
          <a:p>
            <a:pPr marL="0" indent="0">
              <a:buNone/>
            </a:pPr>
            <a:r>
              <a:rPr lang="zh-TW" altLang="en-US" sz="2400" b="1" dirty="0"/>
              <a:t>    三、另本室與上述</a:t>
            </a:r>
            <a:r>
              <a:rPr lang="en-US" altLang="zh-TW" sz="2400" b="1" dirty="0"/>
              <a:t>2</a:t>
            </a:r>
            <a:r>
              <a:rPr lang="zh-TW" altLang="en-US" sz="2400" b="1" dirty="0"/>
              <a:t>派出所所長均建立直接通聯管道（</a:t>
            </a:r>
            <a:r>
              <a:rPr lang="en-US" altLang="zh-TW" sz="2400" b="1" dirty="0"/>
              <a:t>line)</a:t>
            </a:r>
            <a:r>
              <a:rPr lang="zh-TW" altLang="en-US" sz="2400" b="1" dirty="0"/>
              <a:t>，俾利及時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通報及協處。</a:t>
            </a:r>
          </a:p>
          <a:p>
            <a:pPr marL="0" indent="0">
              <a:buNone/>
            </a:pPr>
            <a:r>
              <a:rPr lang="zh-TW" altLang="en-US" sz="2400" b="1" dirty="0"/>
              <a:t>    四、主動聯繫營盤里及貴賢里里長，並告知校園外巡查發現燈光損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/>
              <a:t>            </a:t>
            </a:r>
            <a:r>
              <a:rPr lang="zh-TW" altLang="en-US" sz="2400" b="1" dirty="0"/>
              <a:t>壞及不安全之處，並獲得里長允諾修復和改善。</a:t>
            </a:r>
          </a:p>
        </p:txBody>
      </p:sp>
    </p:spTree>
    <p:extLst>
      <p:ext uri="{BB962C8B-B14F-4D97-AF65-F5344CB8AC3E}">
        <p14:creationId xmlns:p14="http://schemas.microsoft.com/office/powerpoint/2010/main" val="3078701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" y="18000"/>
            <a:ext cx="12160000" cy="6840000"/>
          </a:xfrm>
        </p:spPr>
      </p:pic>
    </p:spTree>
    <p:extLst>
      <p:ext uri="{BB962C8B-B14F-4D97-AF65-F5344CB8AC3E}">
        <p14:creationId xmlns:p14="http://schemas.microsoft.com/office/powerpoint/2010/main" val="3736658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>
            <a:extLst>
              <a:ext uri="{FF2B5EF4-FFF2-40B4-BE49-F238E27FC236}">
                <a16:creationId xmlns:a16="http://schemas.microsoft.com/office/drawing/2014/main" id="{EB7D2F0E-8EF5-4420-82D5-B0683666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7" y="0"/>
            <a:ext cx="10515600" cy="1325563"/>
          </a:xfrm>
        </p:spPr>
        <p:txBody>
          <a:bodyPr/>
          <a:lstStyle/>
          <a:p>
            <a:r>
              <a:rPr lang="zh-TW" altLang="en-US" b="1" dirty="0"/>
              <a:t>加強各個巡查點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38901E6-F4EB-4CF6-9934-065DB111E4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63"/>
          <a:stretch/>
        </p:blipFill>
        <p:spPr>
          <a:xfrm>
            <a:off x="2091545" y="946678"/>
            <a:ext cx="8008910" cy="580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9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847C934B-4B9C-47FC-A720-FBC3BF6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73" y="110595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+mj-ea"/>
              </a:rPr>
              <a:t>警民聯手出擊，強化安全防護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77B5326-0ACD-4189-A421-01B05932D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3" y="1436158"/>
            <a:ext cx="2974957" cy="223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3793B91-51A7-4930-B934-4057FFE02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58" y="1380502"/>
            <a:ext cx="3673988" cy="2756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2E5BEAE-0641-443A-A370-6D2B213F9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51" y="3857741"/>
            <a:ext cx="3125417" cy="2231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565E76F-0565-4F17-87B4-81AAEEAB6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27" y="4250436"/>
            <a:ext cx="3460017" cy="2385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4FD87D2-038F-4053-A9EC-19117CE2DDD7}"/>
              </a:ext>
            </a:extLst>
          </p:cNvPr>
          <p:cNvSpPr txBox="1">
            <a:spLocks/>
          </p:cNvSpPr>
          <p:nvPr/>
        </p:nvSpPr>
        <p:spPr>
          <a:xfrm>
            <a:off x="7170141" y="5163385"/>
            <a:ext cx="4789502" cy="64039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與里長配合，打造校園安全防護</a:t>
            </a:r>
          </a:p>
        </p:txBody>
      </p:sp>
      <p:pic>
        <p:nvPicPr>
          <p:cNvPr id="10" name="內容版面配置區 4">
            <a:extLst>
              <a:ext uri="{FF2B5EF4-FFF2-40B4-BE49-F238E27FC236}">
                <a16:creationId xmlns:a16="http://schemas.microsoft.com/office/drawing/2014/main" id="{E6519324-3CCD-4CA4-8B45-81A5633991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r="1674"/>
          <a:stretch/>
        </p:blipFill>
        <p:spPr>
          <a:xfrm>
            <a:off x="7097164" y="1884476"/>
            <a:ext cx="4789502" cy="3278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862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2" y="3653306"/>
            <a:ext cx="12182268" cy="317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2209" r="6411" b="66653"/>
          <a:stretch/>
        </p:blipFill>
        <p:spPr>
          <a:xfrm>
            <a:off x="116577" y="90482"/>
            <a:ext cx="11958846" cy="58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24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2" y="3653306"/>
            <a:ext cx="12182268" cy="317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30681" r="1645" b="34318"/>
          <a:stretch/>
        </p:blipFill>
        <p:spPr>
          <a:xfrm>
            <a:off x="77000" y="0"/>
            <a:ext cx="7324747" cy="37386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6" r="2227" b="7425"/>
          <a:stretch/>
        </p:blipFill>
        <p:spPr>
          <a:xfrm>
            <a:off x="4423599" y="3795410"/>
            <a:ext cx="7758670" cy="30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40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7A0534-E717-42D6-8827-97A3528C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7987"/>
            <a:ext cx="10515600" cy="1325563"/>
          </a:xfrm>
        </p:spPr>
        <p:txBody>
          <a:bodyPr/>
          <a:lstStyle/>
          <a:p>
            <a:pPr algn="ctr"/>
            <a:r>
              <a:rPr lang="zh-TW" altLang="en-US" sz="12000" dirty="0"/>
              <a:t>會前禱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D2D59DA-8B23-4139-93C9-AE4EF177C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3550"/>
            <a:ext cx="10515600" cy="744164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校牧 林之鼎神父</a:t>
            </a:r>
          </a:p>
        </p:txBody>
      </p:sp>
      <p:pic>
        <p:nvPicPr>
          <p:cNvPr id="5" name="圖形 4" descr="播放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38DB4CB-A553-48E4-B754-7ADC0B941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564" y="56041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49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DF928F57-28E9-4371-9819-811397B81F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094666"/>
              </p:ext>
            </p:extLst>
          </p:nvPr>
        </p:nvGraphicFramePr>
        <p:xfrm>
          <a:off x="478172" y="1576388"/>
          <a:ext cx="11039913" cy="4605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684056068"/>
                    </a:ext>
                  </a:extLst>
                </a:gridCol>
                <a:gridCol w="1436934">
                  <a:extLst>
                    <a:ext uri="{9D8B030D-6E8A-4147-A177-3AD203B41FA5}">
                      <a16:colId xmlns:a16="http://schemas.microsoft.com/office/drawing/2014/main" val="3572042947"/>
                    </a:ext>
                  </a:extLst>
                </a:gridCol>
                <a:gridCol w="1389727">
                  <a:extLst>
                    <a:ext uri="{9D8B030D-6E8A-4147-A177-3AD203B41FA5}">
                      <a16:colId xmlns:a16="http://schemas.microsoft.com/office/drawing/2014/main" val="1057545389"/>
                    </a:ext>
                  </a:extLst>
                </a:gridCol>
                <a:gridCol w="1413467">
                  <a:extLst>
                    <a:ext uri="{9D8B030D-6E8A-4147-A177-3AD203B41FA5}">
                      <a16:colId xmlns:a16="http://schemas.microsoft.com/office/drawing/2014/main" val="4161841292"/>
                    </a:ext>
                  </a:extLst>
                </a:gridCol>
                <a:gridCol w="1136043">
                  <a:extLst>
                    <a:ext uri="{9D8B030D-6E8A-4147-A177-3AD203B41FA5}">
                      <a16:colId xmlns:a16="http://schemas.microsoft.com/office/drawing/2014/main" val="1616405388"/>
                    </a:ext>
                  </a:extLst>
                </a:gridCol>
                <a:gridCol w="1391572">
                  <a:extLst>
                    <a:ext uri="{9D8B030D-6E8A-4147-A177-3AD203B41FA5}">
                      <a16:colId xmlns:a16="http://schemas.microsoft.com/office/drawing/2014/main" val="3429944654"/>
                    </a:ext>
                  </a:extLst>
                </a:gridCol>
                <a:gridCol w="1047231">
                  <a:extLst>
                    <a:ext uri="{9D8B030D-6E8A-4147-A177-3AD203B41FA5}">
                      <a16:colId xmlns:a16="http://schemas.microsoft.com/office/drawing/2014/main" val="3525317255"/>
                    </a:ext>
                  </a:extLst>
                </a:gridCol>
                <a:gridCol w="1396139">
                  <a:extLst>
                    <a:ext uri="{9D8B030D-6E8A-4147-A177-3AD203B41FA5}">
                      <a16:colId xmlns:a16="http://schemas.microsoft.com/office/drawing/2014/main" val="2783403886"/>
                    </a:ext>
                  </a:extLst>
                </a:gridCol>
              </a:tblGrid>
              <a:tr h="713881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區分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應屆畢業境外學生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學位在學生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095824"/>
                  </a:ext>
                </a:extLst>
              </a:tr>
              <a:tr h="7077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在學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僑陸生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在學</a:t>
                      </a:r>
                      <a:endParaRPr lang="en-US" alt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</a:t>
                      </a: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僑陸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</a:t>
                      </a: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華語文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台法</a:t>
                      </a: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交流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實習</a:t>
                      </a: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extLst>
                  <a:ext uri="{0D108BD9-81ED-4DB2-BD59-A6C34878D82A}">
                    <a16:rowId xmlns:a16="http://schemas.microsoft.com/office/drawing/2014/main" val="118537052"/>
                  </a:ext>
                </a:extLst>
              </a:tr>
              <a:tr h="707722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已入境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完成檢疫</a:t>
                      </a:r>
                      <a:r>
                        <a:rPr 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336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extLst>
                  <a:ext uri="{0D108BD9-81ED-4DB2-BD59-A6C34878D82A}">
                    <a16:rowId xmlns:a16="http://schemas.microsoft.com/office/drawing/2014/main" val="2056406949"/>
                  </a:ext>
                </a:extLst>
              </a:tr>
              <a:tr h="707722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檢疫中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(109.1</a:t>
                      </a:r>
                      <a:r>
                        <a:rPr lang="en-US" alt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  <a:r>
                        <a:rPr lang="en-US" alt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extLst>
                  <a:ext uri="{0D108BD9-81ED-4DB2-BD59-A6C34878D82A}">
                    <a16:rowId xmlns:a16="http://schemas.microsoft.com/office/drawing/2014/main" val="1651828479"/>
                  </a:ext>
                </a:extLst>
              </a:tr>
              <a:tr h="64512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確</a:t>
                      </a: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認安排中</a:t>
                      </a:r>
                      <a:endParaRPr lang="en-US" alt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(109.11.30</a:t>
                      </a: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止</a:t>
                      </a:r>
                      <a:r>
                        <a:rPr lang="en-US" alt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36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3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extLst>
                  <a:ext uri="{0D108BD9-81ED-4DB2-BD59-A6C34878D82A}">
                    <a16:rowId xmlns:a16="http://schemas.microsoft.com/office/drawing/2014/main" val="4080837774"/>
                  </a:ext>
                </a:extLst>
              </a:tr>
              <a:tr h="561851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小計</a:t>
                      </a:r>
                      <a:endParaRPr lang="zh-TW" sz="2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extLst>
                  <a:ext uri="{0D108BD9-81ED-4DB2-BD59-A6C34878D82A}">
                    <a16:rowId xmlns:a16="http://schemas.microsoft.com/office/drawing/2014/main" val="3524809390"/>
                  </a:ext>
                </a:extLst>
              </a:tr>
              <a:tr h="561851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sz="2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582</a:t>
                      </a:r>
                      <a:endParaRPr lang="zh-TW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4445" marR="64445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32221"/>
                  </a:ext>
                </a:extLst>
              </a:tr>
            </a:tbl>
          </a:graphicData>
        </a:graphic>
      </p:graphicFrame>
      <p:sp>
        <p:nvSpPr>
          <p:cNvPr id="4" name="標題 1">
            <a:extLst>
              <a:ext uri="{FF2B5EF4-FFF2-40B4-BE49-F238E27FC236}">
                <a16:creationId xmlns:a16="http://schemas.microsoft.com/office/drawing/2014/main" id="{688EB481-2508-4E31-81FD-F60C62B6D2CC}"/>
              </a:ext>
            </a:extLst>
          </p:cNvPr>
          <p:cNvSpPr txBox="1">
            <a:spLocks/>
          </p:cNvSpPr>
          <p:nvPr/>
        </p:nvSpPr>
        <p:spPr bwMode="auto">
          <a:xfrm>
            <a:off x="767397" y="2508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9pPr>
          </a:lstStyle>
          <a:p>
            <a:r>
              <a:rPr kumimoji="0" lang="zh-TW" altLang="zh-TW" dirty="0">
                <a:solidFill>
                  <a:schemeClr val="accent1">
                    <a:lumMod val="50000"/>
                  </a:schemeClr>
                </a:solidFill>
              </a:rPr>
              <a:t>新冠病毒肺炎「</a:t>
            </a:r>
            <a:r>
              <a:rPr kumimoji="0" lang="en-US" altLang="zh-TW" dirty="0">
                <a:solidFill>
                  <a:schemeClr val="accent1">
                    <a:lumMod val="50000"/>
                  </a:schemeClr>
                </a:solidFill>
              </a:rPr>
              <a:t>COVID-19(</a:t>
            </a:r>
            <a:r>
              <a:rPr kumimoji="0" lang="zh-TW" altLang="zh-TW" dirty="0">
                <a:solidFill>
                  <a:schemeClr val="accent1">
                    <a:lumMod val="50000"/>
                  </a:schemeClr>
                </a:solidFill>
              </a:rPr>
              <a:t>肺炎</a:t>
            </a:r>
            <a:r>
              <a:rPr kumimoji="0" lang="en-US" altLang="zh-TW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kumimoji="0" lang="zh-TW" altLang="zh-TW" dirty="0">
                <a:solidFill>
                  <a:schemeClr val="accent1">
                    <a:lumMod val="50000"/>
                  </a:schemeClr>
                </a:solidFill>
              </a:rPr>
              <a:t>」防疫及相關業務報告武漢</a:t>
            </a:r>
            <a:endParaRPr kumimoji="0"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82E43F-C8F7-48A7-8801-72DE5215BA60}"/>
              </a:ext>
            </a:extLst>
          </p:cNvPr>
          <p:cNvSpPr txBox="1"/>
          <p:nvPr/>
        </p:nvSpPr>
        <p:spPr>
          <a:xfrm>
            <a:off x="9142114" y="5812931"/>
            <a:ext cx="237597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資料時間：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109.11.18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6017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3A1E93-FD07-454A-9CCD-BC55DBD29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889"/>
            <a:ext cx="10515600" cy="4351338"/>
          </a:xfrm>
          <a:solidFill>
            <a:srgbClr val="FFFFFF">
              <a:alpha val="80000"/>
            </a:srgbClr>
          </a:solidFill>
        </p:spPr>
        <p:txBody>
          <a:bodyPr anchor="ctr"/>
          <a:lstStyle/>
          <a:p>
            <a:pPr>
              <a:lnSpc>
                <a:spcPts val="4000"/>
              </a:lnSpc>
            </a:pPr>
            <a:r>
              <a:rPr lang="zh-TW" altLang="zh-TW" sz="3200" dirty="0"/>
              <a:t>學務處及國教處因應</a:t>
            </a:r>
            <a:r>
              <a:rPr lang="en-US" altLang="zh-TW" sz="3200" dirty="0"/>
              <a:t>109</a:t>
            </a:r>
            <a:r>
              <a:rPr lang="zh-TW" altLang="zh-TW" sz="3200" dirty="0"/>
              <a:t>學年度境外新生及在學學生</a:t>
            </a:r>
            <a:br>
              <a:rPr lang="en-US" altLang="zh-TW" sz="3200" dirty="0"/>
            </a:br>
            <a:r>
              <a:rPr lang="en-US" altLang="zh-TW" sz="3200" dirty="0"/>
              <a:t>(</a:t>
            </a:r>
            <a:r>
              <a:rPr lang="zh-TW" altLang="zh-TW" sz="3200" dirty="0"/>
              <a:t>含應屆畢業生</a:t>
            </a:r>
            <a:r>
              <a:rPr lang="en-US" altLang="zh-TW" sz="3200" dirty="0"/>
              <a:t>)</a:t>
            </a:r>
            <a:r>
              <a:rPr lang="zh-TW" altLang="zh-TW" sz="3200" dirty="0"/>
              <a:t>入臺就學，自</a:t>
            </a:r>
            <a:r>
              <a:rPr lang="en-US" altLang="zh-TW" sz="3200" dirty="0"/>
              <a:t>7</a:t>
            </a:r>
            <a:r>
              <a:rPr lang="zh-TW" altLang="zh-TW" sz="3200" dirty="0"/>
              <a:t>月起即規劃機場接機、檢疫旅館及機場報到櫃台服務人員，</a:t>
            </a:r>
            <a:r>
              <a:rPr lang="zh-TW" altLang="en-US" sz="3200" dirty="0"/>
              <a:t>截至</a:t>
            </a:r>
            <a:r>
              <a:rPr lang="en-US" altLang="zh-TW" sz="3200" dirty="0"/>
              <a:t>11</a:t>
            </a:r>
            <a:r>
              <a:rPr lang="zh-TW" altLang="en-US" sz="3200" dirty="0"/>
              <a:t>月</a:t>
            </a:r>
            <a:r>
              <a:rPr lang="en-US" altLang="zh-TW" sz="3200" dirty="0"/>
              <a:t>16</a:t>
            </a:r>
            <a:r>
              <a:rPr lang="zh-TW" altLang="en-US" sz="3200" dirty="0"/>
              <a:t>號</a:t>
            </a:r>
            <a:r>
              <a:rPr lang="zh-TW" altLang="zh-TW" sz="3200" dirty="0"/>
              <a:t>累計投入</a:t>
            </a:r>
            <a:r>
              <a:rPr lang="en-US" altLang="zh-TW" sz="3200" dirty="0"/>
              <a:t>168</a:t>
            </a:r>
            <a:r>
              <a:rPr lang="zh-TW" altLang="zh-TW" sz="3200" dirty="0"/>
              <a:t>人次</a:t>
            </a:r>
            <a:r>
              <a:rPr lang="en-US" altLang="zh-TW" sz="3200" dirty="0"/>
              <a:t>(</a:t>
            </a:r>
            <a:r>
              <a:rPr lang="zh-TW" altLang="zh-TW" sz="3200" dirty="0"/>
              <a:t>學務</a:t>
            </a:r>
            <a:r>
              <a:rPr lang="en-US" altLang="zh-TW" sz="3200" dirty="0"/>
              <a:t>142/</a:t>
            </a:r>
            <a:r>
              <a:rPr lang="zh-TW" altLang="zh-TW" sz="3200" dirty="0"/>
              <a:t>國教</a:t>
            </a:r>
            <a:r>
              <a:rPr lang="en-US" altLang="zh-TW" sz="3200" dirty="0"/>
              <a:t>22/</a:t>
            </a:r>
            <a:r>
              <a:rPr lang="zh-TW" altLang="en-US" sz="3200" dirty="0"/>
              <a:t>系所</a:t>
            </a:r>
            <a:r>
              <a:rPr lang="en-US" altLang="zh-TW" sz="3200" dirty="0"/>
              <a:t>4)</a:t>
            </a:r>
            <a:r>
              <a:rPr lang="zh-TW" altLang="zh-TW" sz="3200" dirty="0"/>
              <a:t>，累計服務約</a:t>
            </a:r>
            <a:r>
              <a:rPr lang="en-US" altLang="zh-TW" sz="3200" dirty="0"/>
              <a:t>676</a:t>
            </a:r>
            <a:r>
              <a:rPr lang="zh-TW" altLang="zh-TW" sz="3200" dirty="0"/>
              <a:t>時，並提供機場服務同仁防護包</a:t>
            </a:r>
            <a:r>
              <a:rPr lang="en-US" altLang="zh-TW" sz="3200" dirty="0"/>
              <a:t>(</a:t>
            </a:r>
            <a:r>
              <a:rPr lang="zh-TW" altLang="zh-TW" sz="3200" dirty="0"/>
              <a:t>內含防護面罩、口罩、隔離衣、頭罩、檢診手套及消毒用酒精</a:t>
            </a:r>
            <a:r>
              <a:rPr lang="en-US" altLang="zh-TW" sz="3200" dirty="0"/>
              <a:t>)</a:t>
            </a:r>
            <a:r>
              <a:rPr lang="zh-TW" altLang="zh-TW" sz="3200" dirty="0"/>
              <a:t>及防疫旅館同仁口罩，做好接待個人防護措施。</a:t>
            </a:r>
            <a:endParaRPr lang="zh-TW" altLang="en-US" sz="32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03B46D2-DE96-4E15-AFAF-6AAB49C8B25E}"/>
              </a:ext>
            </a:extLst>
          </p:cNvPr>
          <p:cNvSpPr txBox="1">
            <a:spLocks/>
          </p:cNvSpPr>
          <p:nvPr/>
        </p:nvSpPr>
        <p:spPr bwMode="auto">
          <a:xfrm>
            <a:off x="767397" y="326326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9pPr>
          </a:lstStyle>
          <a:p>
            <a:r>
              <a:rPr kumimoji="0" lang="zh-TW" altLang="zh-TW" dirty="0">
                <a:solidFill>
                  <a:schemeClr val="accent1">
                    <a:lumMod val="50000"/>
                  </a:schemeClr>
                </a:solidFill>
              </a:rPr>
              <a:t>新冠病毒肺炎「</a:t>
            </a:r>
            <a:r>
              <a:rPr kumimoji="0" lang="en-US" altLang="zh-TW" dirty="0">
                <a:solidFill>
                  <a:schemeClr val="accent1">
                    <a:lumMod val="50000"/>
                  </a:schemeClr>
                </a:solidFill>
              </a:rPr>
              <a:t>COVID-19(</a:t>
            </a:r>
            <a:r>
              <a:rPr kumimoji="0" lang="zh-TW" altLang="zh-TW" dirty="0">
                <a:solidFill>
                  <a:schemeClr val="accent1">
                    <a:lumMod val="50000"/>
                  </a:schemeClr>
                </a:solidFill>
              </a:rPr>
              <a:t>武漢肺炎</a:t>
            </a:r>
            <a:r>
              <a:rPr kumimoji="0" lang="en-US" altLang="zh-TW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kumimoji="0" lang="zh-TW" altLang="zh-TW" dirty="0">
                <a:solidFill>
                  <a:schemeClr val="accent1">
                    <a:lumMod val="50000"/>
                  </a:schemeClr>
                </a:solidFill>
              </a:rPr>
              <a:t>」防疫及相關業務報告</a:t>
            </a:r>
            <a:endParaRPr kumimoji="0"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27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93876" y="0"/>
            <a:ext cx="2998124" cy="2069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3" name="圖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2" y="3653306"/>
            <a:ext cx="12182268" cy="317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068263" y="824621"/>
            <a:ext cx="4196012" cy="5164505"/>
          </a:xfrm>
          <a:prstGeom prst="rect">
            <a:avLst/>
          </a:prstGeom>
          <a:solidFill>
            <a:srgbClr val="FDF1E3"/>
          </a:solidFill>
          <a:ln w="381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多元學習輔導助學金：</a:t>
            </a:r>
            <a:b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200-300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元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en-US" altLang="zh-TW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hr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，每月最高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小時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多元學習輔導獎勵金：</a:t>
            </a:r>
            <a:b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200-300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元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en-US" altLang="zh-TW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hr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，每月最高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小時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學業成績進步獎勵金：</a:t>
            </a:r>
            <a:b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2,000-5,000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元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學業成績優秀獎勵金：</a:t>
            </a:r>
            <a:b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5,000-20,000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元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專業技能暨證照報名費補助金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b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實報實銷≦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8,000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元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專業技能暨證照獎勵金：</a:t>
            </a:r>
            <a:b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擇優獎勵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健康照顧補助金</a:t>
            </a:r>
            <a:r>
              <a:rPr kumimoji="1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b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600-800</a:t>
            </a:r>
            <a:r>
              <a:rPr kumimoji="1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元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4" y="801679"/>
            <a:ext cx="3863542" cy="596005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7A8AEA4-AA7D-4987-BA97-A6AD0EB8ADFB}"/>
              </a:ext>
            </a:extLst>
          </p:cNvPr>
          <p:cNvSpPr txBox="1"/>
          <p:nvPr/>
        </p:nvSpPr>
        <p:spPr>
          <a:xfrm>
            <a:off x="8401770" y="877793"/>
            <a:ext cx="3823843" cy="25160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♥ 低收入戶學生</a:t>
            </a:r>
            <a:br>
              <a:rPr kumimoji="1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♥ 中低收入戶學生</a:t>
            </a:r>
            <a:br>
              <a:rPr kumimoji="1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♥ 身心障礙學生及身心障礙人士子女</a:t>
            </a:r>
            <a:br>
              <a:rPr kumimoji="1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♥ 特殊境遇家庭子女或孫子女</a:t>
            </a:r>
            <a:br>
              <a:rPr kumimoji="1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♥ 原住民學生學雜費減免資格</a:t>
            </a:r>
            <a:br>
              <a:rPr kumimoji="1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♥ 獲教育部弱勢助學金補助學生</a:t>
            </a:r>
            <a:br>
              <a:rPr kumimoji="1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　 （共同助學金、生活助學金</a:t>
            </a:r>
            <a:r>
              <a:rPr kumimoji="1" lang="zh-TW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D9F2D489-0E14-47E5-AEFD-CAAD717F66B7}"/>
              </a:ext>
            </a:extLst>
          </p:cNvPr>
          <p:cNvSpPr txBox="1"/>
          <p:nvPr/>
        </p:nvSpPr>
        <p:spPr>
          <a:xfrm>
            <a:off x="135974" y="58367"/>
            <a:ext cx="5305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826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深耕起飛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826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．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826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經典學習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3826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9863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193876" y="0"/>
            <a:ext cx="2998124" cy="2069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63E03A-D8D2-4B43-B92C-4573832064DF}"/>
              </a:ext>
            </a:extLst>
          </p:cNvPr>
          <p:cNvSpPr/>
          <p:nvPr/>
        </p:nvSpPr>
        <p:spPr>
          <a:xfrm>
            <a:off x="0" y="590777"/>
            <a:ext cx="12304000" cy="98864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094760" y="422316"/>
            <a:ext cx="6920848" cy="1325563"/>
          </a:xfrm>
        </p:spPr>
        <p:txBody>
          <a:bodyPr>
            <a:normAutofit/>
          </a:bodyPr>
          <a:lstStyle/>
          <a:p>
            <a:r>
              <a:rPr lang="zh-TW" altLang="zh-TW" sz="4000" dirty="0"/>
              <a:t>經費執行進度</a:t>
            </a:r>
            <a:r>
              <a:rPr lang="zh-TW" altLang="en-US" sz="4000" dirty="0"/>
              <a:t>  </a:t>
            </a:r>
            <a:r>
              <a:rPr lang="en-US" altLang="zh-TW" sz="2000" dirty="0"/>
              <a:t>(</a:t>
            </a:r>
            <a:r>
              <a:rPr lang="zh-TW" altLang="en-US" sz="2000" dirty="0"/>
              <a:t>截至</a:t>
            </a:r>
            <a:r>
              <a:rPr lang="en-US" altLang="zh-TW" sz="2000" dirty="0"/>
              <a:t>9</a:t>
            </a:r>
            <a:r>
              <a:rPr lang="zh-TW" altLang="en-US" sz="2000" dirty="0"/>
              <a:t>月份</a:t>
            </a:r>
            <a:r>
              <a:rPr lang="en-US" altLang="zh-TW" sz="2000" dirty="0"/>
              <a:t>)</a:t>
            </a:r>
            <a:endParaRPr lang="zh-TW" altLang="en-US" sz="4000" dirty="0"/>
          </a:p>
        </p:txBody>
      </p:sp>
      <p:graphicFrame>
        <p:nvGraphicFramePr>
          <p:cNvPr id="5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1113512" y="1979003"/>
          <a:ext cx="10093981" cy="2362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4549">
                  <a:extLst>
                    <a:ext uri="{9D8B030D-6E8A-4147-A177-3AD203B41FA5}">
                      <a16:colId xmlns:a16="http://schemas.microsoft.com/office/drawing/2014/main" val="4240872611"/>
                    </a:ext>
                  </a:extLst>
                </a:gridCol>
                <a:gridCol w="3127738">
                  <a:extLst>
                    <a:ext uri="{9D8B030D-6E8A-4147-A177-3AD203B41FA5}">
                      <a16:colId xmlns:a16="http://schemas.microsoft.com/office/drawing/2014/main" val="1424634423"/>
                    </a:ext>
                  </a:extLst>
                </a:gridCol>
                <a:gridCol w="3671694">
                  <a:extLst>
                    <a:ext uri="{9D8B030D-6E8A-4147-A177-3AD203B41FA5}">
                      <a16:colId xmlns:a16="http://schemas.microsoft.com/office/drawing/2014/main" val="3868081091"/>
                    </a:ext>
                  </a:extLst>
                </a:gridCol>
              </a:tblGrid>
              <a:tr h="8800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總額</a:t>
                      </a:r>
                      <a:endParaRPr lang="zh-TW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7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endParaRPr lang="zh-TW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7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en-US" altLang="zh-TW" sz="2400" b="1" i="0" u="none" strike="noStrike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7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542680"/>
                  </a:ext>
                </a:extLst>
              </a:tr>
              <a:tr h="14825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 dirty="0">
                          <a:effectLst/>
                        </a:rPr>
                        <a:t>7,617,800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4,577,534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600" u="none" strike="noStrike" dirty="0">
                          <a:effectLst/>
                        </a:rPr>
                        <a:t>60.1%</a:t>
                      </a:r>
                      <a:endParaRPr lang="en-US" altLang="zh-TW" sz="3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476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06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2">
            <a:extLst>
              <a:ext uri="{FF2B5EF4-FFF2-40B4-BE49-F238E27FC236}">
                <a16:creationId xmlns:a16="http://schemas.microsoft.com/office/drawing/2014/main" id="{88E923E0-B574-434C-9FA9-1E375683C22A}"/>
              </a:ext>
            </a:extLst>
          </p:cNvPr>
          <p:cNvSpPr/>
          <p:nvPr/>
        </p:nvSpPr>
        <p:spPr>
          <a:xfrm>
            <a:off x="1414129" y="2104394"/>
            <a:ext cx="9503832" cy="33085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38264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193876" y="0"/>
            <a:ext cx="2998124" cy="2069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63E03A-D8D2-4B43-B92C-4573832064DF}"/>
              </a:ext>
            </a:extLst>
          </p:cNvPr>
          <p:cNvSpPr/>
          <p:nvPr/>
        </p:nvSpPr>
        <p:spPr>
          <a:xfrm>
            <a:off x="8503" y="249954"/>
            <a:ext cx="12304000" cy="149456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BEDBBC-D211-4777-83AC-CE2A2BAB7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51" y="383788"/>
            <a:ext cx="1319878" cy="13198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9D2ECBE-1E69-4820-9C31-3A7D4CEB9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r="4476"/>
          <a:stretch/>
        </p:blipFill>
        <p:spPr>
          <a:xfrm>
            <a:off x="1876869" y="2129385"/>
            <a:ext cx="8605481" cy="320324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9EC58E1-E2C3-4411-BADF-9BBC7CD17293}"/>
              </a:ext>
            </a:extLst>
          </p:cNvPr>
          <p:cNvSpPr/>
          <p:nvPr/>
        </p:nvSpPr>
        <p:spPr>
          <a:xfrm>
            <a:off x="3447316" y="349263"/>
            <a:ext cx="6119617" cy="1383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5000"/>
              </a:lnSpc>
              <a:spcBef>
                <a:spcPts val="36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~</a:t>
            </a:r>
            <a:r>
              <a:rPr kumimoji="1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加入《深耕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Symbol" panose="020B0502040204020203" pitchFamily="34" charset="0"/>
              </a:rPr>
              <a:t>♥</a:t>
            </a:r>
            <a:r>
              <a:rPr kumimoji="1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Symbol" panose="020B0502040204020203" pitchFamily="34" charset="0"/>
              </a:rPr>
              <a:t>起飛</a:t>
            </a:r>
            <a:r>
              <a:rPr kumimoji="1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》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LINE@</a:t>
            </a:r>
          </a:p>
          <a:p>
            <a:pPr marL="0" marR="0" lvl="0" indent="0" algn="l" defTabSz="914400" rtl="0" eaLnBrk="1" fontAlgn="base" latinLnBrk="0" hangingPunct="1">
              <a:lnSpc>
                <a:spcPts val="5000"/>
              </a:lnSpc>
              <a:spcBef>
                <a:spcPts val="36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掌握即時資訊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Symbol" panose="020B0502040204020203" pitchFamily="34" charset="0"/>
              </a:rPr>
              <a:t>♥</a:t>
            </a:r>
            <a:r>
              <a:rPr kumimoji="1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接收溫馨提醒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~</a:t>
            </a:r>
            <a:endParaRPr kumimoji="1" lang="zh-TW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CF8ABC8-FCD5-45A2-A7F7-09C27827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41" y="482041"/>
            <a:ext cx="1105786" cy="110578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23B81A6-E662-4FCD-BFB3-65669ABC8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674" y="4497185"/>
            <a:ext cx="2311829" cy="2311829"/>
          </a:xfrm>
          <a:prstGeom prst="rect">
            <a:avLst/>
          </a:prstGeom>
        </p:spPr>
      </p:pic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D8BA5145-1034-41D7-8BCA-098568D1C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551" y="648366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644EF-8460-48BF-B9EA-F432207B1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9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90ADDC1-7B2F-424A-B623-7029A2CB76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2477" r="3659" b="2477"/>
          <a:stretch/>
        </p:blipFill>
        <p:spPr>
          <a:xfrm>
            <a:off x="7642487" y="77597"/>
            <a:ext cx="4513277" cy="651824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740CA7-A37D-458D-8E65-326898A17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2324" r="3705" b="2630"/>
          <a:stretch/>
        </p:blipFill>
        <p:spPr>
          <a:xfrm>
            <a:off x="3477994" y="77596"/>
            <a:ext cx="4513277" cy="651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0C4B7CC-7DAA-4A61-B16A-57828997DC80}"/>
              </a:ext>
            </a:extLst>
          </p:cNvPr>
          <p:cNvSpPr txBox="1"/>
          <p:nvPr/>
        </p:nvSpPr>
        <p:spPr>
          <a:xfrm>
            <a:off x="36236" y="1250062"/>
            <a:ext cx="344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校長 江漢聲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使命副校長室團隊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學務處、導師工作小組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學生輔導中心、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宗輔中心、院宗輔室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32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祝福大家平安</a:t>
            </a:r>
            <a:endParaRPr lang="zh-TW" altLang="zh-TW" sz="32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83D04CB-F7C4-46C9-86EC-F77814F9EA10}"/>
              </a:ext>
            </a:extLst>
          </p:cNvPr>
          <p:cNvSpPr txBox="1"/>
          <p:nvPr/>
        </p:nvSpPr>
        <p:spPr>
          <a:xfrm>
            <a:off x="142613" y="165858"/>
            <a:ext cx="4134465" cy="76944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給同學的一封信</a:t>
            </a:r>
          </a:p>
        </p:txBody>
      </p:sp>
    </p:spTree>
    <p:extLst>
      <p:ext uri="{BB962C8B-B14F-4D97-AF65-F5344CB8AC3E}">
        <p14:creationId xmlns:p14="http://schemas.microsoft.com/office/powerpoint/2010/main" val="3573376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607001-76CC-4759-B510-13DB91A24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062"/>
            <a:ext cx="10515600" cy="1325563"/>
          </a:xfrm>
        </p:spPr>
        <p:txBody>
          <a:bodyPr/>
          <a:lstStyle/>
          <a:p>
            <a:r>
              <a:rPr lang="zh-TW" altLang="en-US" dirty="0"/>
              <a:t>給導師的一封信</a:t>
            </a:r>
            <a:br>
              <a:rPr lang="en-US" altLang="zh-TW" dirty="0"/>
            </a:br>
            <a:r>
              <a:rPr lang="zh-TW" altLang="en-US" sz="3200" dirty="0"/>
              <a:t>使命副校長暨學務輔導主管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C1BA31-C062-4056-8DCF-D925F952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2691" r="3346" b="2691"/>
          <a:stretch/>
        </p:blipFill>
        <p:spPr>
          <a:xfrm>
            <a:off x="6096000" y="-67"/>
            <a:ext cx="5766034" cy="685806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BD9B933-DD8B-4702-9763-89D5A2FC9542}"/>
              </a:ext>
            </a:extLst>
          </p:cNvPr>
          <p:cNvSpPr txBox="1"/>
          <p:nvPr/>
        </p:nvSpPr>
        <p:spPr>
          <a:xfrm>
            <a:off x="1400415" y="1980068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邀請導師一同關心</a:t>
            </a:r>
            <a:endParaRPr lang="en-US" altLang="zh-TW" sz="36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學生的心理健康</a:t>
            </a:r>
          </a:p>
        </p:txBody>
      </p:sp>
    </p:spTree>
    <p:extLst>
      <p:ext uri="{BB962C8B-B14F-4D97-AF65-F5344CB8AC3E}">
        <p14:creationId xmlns:p14="http://schemas.microsoft.com/office/powerpoint/2010/main" val="234162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5BEF6DB-F404-4CE5-A258-C153353F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8459"/>
            <a:ext cx="10515600" cy="1325563"/>
          </a:xfrm>
        </p:spPr>
        <p:txBody>
          <a:bodyPr/>
          <a:lstStyle/>
          <a:p>
            <a:pPr algn="ctr"/>
            <a:r>
              <a:rPr lang="zh-TW" altLang="en-US" sz="8000" dirty="0"/>
              <a:t>導師業務重點報告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8EF9AEF5-5A3B-495F-B9C6-49CD1FC1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43978"/>
            <a:ext cx="10515600" cy="867241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60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郭主任導師孟怡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38023" y="189781"/>
            <a:ext cx="379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109-1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學務會議</a:t>
            </a:r>
          </a:p>
        </p:txBody>
      </p:sp>
    </p:spTree>
    <p:extLst>
      <p:ext uri="{BB962C8B-B14F-4D97-AF65-F5344CB8AC3E}">
        <p14:creationId xmlns:p14="http://schemas.microsoft.com/office/powerpoint/2010/main" val="1562361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C37D7F-DA8D-4BE5-8328-C79E65F4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514"/>
            <a:ext cx="10515600" cy="1325563"/>
          </a:xfrm>
        </p:spPr>
        <p:txBody>
          <a:bodyPr/>
          <a:lstStyle/>
          <a:p>
            <a:r>
              <a:rPr lang="zh-TW" altLang="en-US" sz="6000" dirty="0"/>
              <a:t>報告事項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F9B1D5-5D39-4D8A-8DC3-CB1480D2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898"/>
            <a:ext cx="10515600" cy="4351338"/>
          </a:xfrm>
        </p:spPr>
        <p:txBody>
          <a:bodyPr/>
          <a:lstStyle/>
          <a:p>
            <a:r>
              <a:rPr lang="zh-TW" altLang="en-US" sz="3200" b="1" dirty="0"/>
              <a:t>研究生導師納入導師輔導系統</a:t>
            </a:r>
            <a:r>
              <a:rPr lang="en-US" altLang="zh-TW" sz="3200" b="1" dirty="0"/>
              <a:t>2.0</a:t>
            </a:r>
            <a:r>
              <a:rPr lang="zh-TW" altLang="en-US" sz="3200" b="1" dirty="0"/>
              <a:t>規劃</a:t>
            </a:r>
            <a:endParaRPr lang="en-US" altLang="zh-TW" sz="3200" b="1" dirty="0"/>
          </a:p>
          <a:p>
            <a:r>
              <a:rPr lang="zh-TW" altLang="en-US" sz="3200" b="1" dirty="0"/>
              <a:t>職涯輔導的做法</a:t>
            </a:r>
            <a:endParaRPr lang="en-US" altLang="zh-TW" sz="3200" b="1" dirty="0"/>
          </a:p>
          <a:p>
            <a:r>
              <a:rPr lang="zh-TW" altLang="en-US" sz="3200" b="1" dirty="0"/>
              <a:t>師資培育中心導師制度</a:t>
            </a:r>
            <a:endParaRPr lang="en-US" altLang="zh-TW" sz="3200" b="1" dirty="0"/>
          </a:p>
          <a:p>
            <a:r>
              <a:rPr lang="zh-TW" altLang="en-US" sz="3200" b="1" dirty="0"/>
              <a:t>疫起守護</a:t>
            </a:r>
            <a:r>
              <a:rPr lang="en-US" altLang="zh-TW" sz="3200" b="1" dirty="0"/>
              <a:t>-</a:t>
            </a:r>
            <a:r>
              <a:rPr lang="zh-TW" altLang="en-US" sz="3200" b="1" dirty="0"/>
              <a:t>防疫小天使服務學習計畫</a:t>
            </a:r>
          </a:p>
          <a:p>
            <a:r>
              <a:rPr lang="en-US" altLang="zh-TW" sz="3200" b="1" dirty="0"/>
              <a:t>109-1</a:t>
            </a:r>
            <a:r>
              <a:rPr lang="zh-TW" altLang="en-US" sz="3200" b="1" dirty="0"/>
              <a:t>導師輔導系統關閉日期</a:t>
            </a:r>
          </a:p>
        </p:txBody>
      </p:sp>
    </p:spTree>
    <p:extLst>
      <p:ext uri="{BB962C8B-B14F-4D97-AF65-F5344CB8AC3E}">
        <p14:creationId xmlns:p14="http://schemas.microsoft.com/office/powerpoint/2010/main" val="3554606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7E03C588-3F58-4E1A-A1DF-324322281BF3}"/>
              </a:ext>
            </a:extLst>
          </p:cNvPr>
          <p:cNvGraphicFramePr/>
          <p:nvPr>
            <p:extLst/>
          </p:nvPr>
        </p:nvGraphicFramePr>
        <p:xfrm>
          <a:off x="349955" y="1559861"/>
          <a:ext cx="11458679" cy="4321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0835" name="標題 4">
            <a:extLst>
              <a:ext uri="{FF2B5EF4-FFF2-40B4-BE49-F238E27FC236}">
                <a16:creationId xmlns:a16="http://schemas.microsoft.com/office/drawing/2014/main" id="{B9309F33-C14F-4D24-88E7-B58D6563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研究生導師納入導師輔導系統之規劃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9EBBE3-3D86-449C-8D54-6DBADDF4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491"/>
            <a:ext cx="10515600" cy="1325563"/>
          </a:xfrm>
        </p:spPr>
        <p:txBody>
          <a:bodyPr/>
          <a:lstStyle/>
          <a:p>
            <a:pPr algn="ctr"/>
            <a:r>
              <a:rPr lang="zh-TW" altLang="en-US" sz="11500" dirty="0"/>
              <a:t>校長致詞</a:t>
            </a:r>
            <a:br>
              <a:rPr lang="en-US" altLang="zh-TW" dirty="0"/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江漢聲校長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1864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61540D-B2D9-4507-A8DA-1D594DED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推動職涯輔導之做法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75F42598-2865-4FF3-9619-036FF3B0F4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460417"/>
              </p:ext>
            </p:extLst>
          </p:nvPr>
        </p:nvGraphicFramePr>
        <p:xfrm>
          <a:off x="947257" y="96948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AB0B03D1-E690-4265-B7C6-70928439A75C}"/>
              </a:ext>
            </a:extLst>
          </p:cNvPr>
          <p:cNvSpPr/>
          <p:nvPr/>
        </p:nvSpPr>
        <p:spPr>
          <a:xfrm>
            <a:off x="8217655" y="1343817"/>
            <a:ext cx="1819174" cy="693019"/>
          </a:xfrm>
          <a:prstGeom prst="wedgeRoundRectCallout">
            <a:avLst>
              <a:gd name="adj1" fmla="val -61574"/>
              <a:gd name="adj2" fmla="val 45115"/>
              <a:gd name="adj3" fmla="val 16667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院系教師</a:t>
            </a: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27EB3AB4-55A5-4E23-A479-BB2738004ECD}"/>
              </a:ext>
            </a:extLst>
          </p:cNvPr>
          <p:cNvSpPr/>
          <p:nvPr/>
        </p:nvSpPr>
        <p:spPr>
          <a:xfrm>
            <a:off x="1723025" y="4200530"/>
            <a:ext cx="2411578" cy="693019"/>
          </a:xfrm>
          <a:prstGeom prst="wedgeRoundRectCallout">
            <a:avLst>
              <a:gd name="adj1" fmla="val 58377"/>
              <a:gd name="adj2" fmla="val -298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學務處導師業務</a:t>
            </a:r>
          </a:p>
        </p:txBody>
      </p: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C52B62DF-34B8-4D84-90D0-47D72E8B9500}"/>
              </a:ext>
            </a:extLst>
          </p:cNvPr>
          <p:cNvSpPr/>
          <p:nvPr/>
        </p:nvSpPr>
        <p:spPr>
          <a:xfrm>
            <a:off x="1723025" y="1343818"/>
            <a:ext cx="2411578" cy="693019"/>
          </a:xfrm>
          <a:prstGeom prst="wedgeRoundRectCallout">
            <a:avLst>
              <a:gd name="adj1" fmla="val 57678"/>
              <a:gd name="adj2" fmla="val 43432"/>
              <a:gd name="adj3" fmla="val 16667"/>
            </a:avLst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學務處職輔組</a:t>
            </a:r>
          </a:p>
        </p:txBody>
      </p:sp>
      <p:sp>
        <p:nvSpPr>
          <p:cNvPr id="11" name="語音泡泡: 圓角矩形 10">
            <a:extLst>
              <a:ext uri="{FF2B5EF4-FFF2-40B4-BE49-F238E27FC236}">
                <a16:creationId xmlns:a16="http://schemas.microsoft.com/office/drawing/2014/main" id="{F7CC8947-6CE5-47B9-A5CD-221C028F1FC9}"/>
              </a:ext>
            </a:extLst>
          </p:cNvPr>
          <p:cNvSpPr/>
          <p:nvPr/>
        </p:nvSpPr>
        <p:spPr>
          <a:xfrm>
            <a:off x="8217655" y="4200531"/>
            <a:ext cx="1819174" cy="693019"/>
          </a:xfrm>
          <a:prstGeom prst="wedgeRoundRectCallout">
            <a:avLst>
              <a:gd name="adj1" fmla="val -65277"/>
              <a:gd name="adj2" fmla="val -4933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院系導師</a:t>
            </a:r>
          </a:p>
        </p:txBody>
      </p:sp>
    </p:spTree>
    <p:extLst>
      <p:ext uri="{BB962C8B-B14F-4D97-AF65-F5344CB8AC3E}">
        <p14:creationId xmlns:p14="http://schemas.microsoft.com/office/powerpoint/2010/main" val="1849494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169" y="365127"/>
            <a:ext cx="3984770" cy="1623064"/>
          </a:xfrm>
        </p:spPr>
        <p:txBody>
          <a:bodyPr/>
          <a:lstStyle/>
          <a:p>
            <a:pPr algn="ctr"/>
            <a:r>
              <a:rPr lang="zh-TW" altLang="en-US" sz="4400" dirty="0"/>
              <a:t>導師職涯輔導</a:t>
            </a:r>
            <a:br>
              <a:rPr lang="en-US" altLang="zh-TW" sz="4400" dirty="0"/>
            </a:br>
            <a:r>
              <a:rPr lang="zh-TW" altLang="en-US" sz="4400" dirty="0"/>
              <a:t>與紀錄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10977"/>
          <a:stretch/>
        </p:blipFill>
        <p:spPr>
          <a:xfrm>
            <a:off x="4309432" y="55035"/>
            <a:ext cx="7427344" cy="6802965"/>
          </a:xfrm>
          <a:prstGeom prst="rect">
            <a:avLst/>
          </a:prstGeom>
        </p:spPr>
      </p:pic>
      <p:sp>
        <p:nvSpPr>
          <p:cNvPr id="10" name="雲朵形圖說文字 9"/>
          <p:cNvSpPr/>
          <p:nvPr/>
        </p:nvSpPr>
        <p:spPr>
          <a:xfrm>
            <a:off x="7756584" y="1509622"/>
            <a:ext cx="3597216" cy="1440612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輔導類別項目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，新增「職涯」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922436" y="3306580"/>
            <a:ext cx="1276709" cy="22806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2" name="圖片 6">
            <a:extLst>
              <a:ext uri="{FF2B5EF4-FFF2-40B4-BE49-F238E27FC236}">
                <a16:creationId xmlns:a16="http://schemas.microsoft.com/office/drawing/2014/main" id="{921E39C6-E1EF-4029-A2F8-23E426BE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4" y="2167668"/>
            <a:ext cx="3124200" cy="270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EA0CC9B-F46E-415B-A89F-44635738E2A3}"/>
              </a:ext>
            </a:extLst>
          </p:cNvPr>
          <p:cNvSpPr/>
          <p:nvPr/>
        </p:nvSpPr>
        <p:spPr>
          <a:xfrm>
            <a:off x="5210874" y="2419350"/>
            <a:ext cx="1266825" cy="2000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897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8809" y="681037"/>
            <a:ext cx="10515600" cy="1325563"/>
          </a:xfrm>
        </p:spPr>
        <p:txBody>
          <a:bodyPr/>
          <a:lstStyle/>
          <a:p>
            <a:r>
              <a:rPr lang="zh-TW" altLang="en-US" sz="3600" dirty="0"/>
              <a:t>師資培育中心導師制度</a:t>
            </a:r>
            <a:r>
              <a:rPr lang="en-US" altLang="zh-TW" sz="3600" dirty="0"/>
              <a:t>--</a:t>
            </a:r>
            <a:r>
              <a:rPr lang="zh-TW" altLang="en-US" sz="3600" dirty="0"/>
              <a:t>透過導師輔導系統介接</a:t>
            </a:r>
            <a:br>
              <a:rPr lang="en-US" altLang="zh-TW" sz="3600" dirty="0"/>
            </a:br>
            <a:r>
              <a:rPr lang="zh-TW" altLang="en-US" sz="3600" dirty="0"/>
              <a:t>                                                                  </a:t>
            </a:r>
            <a:r>
              <a:rPr lang="en-US" altLang="zh-TW" sz="1600" dirty="0"/>
              <a:t>(</a:t>
            </a:r>
            <a:r>
              <a:rPr lang="zh-TW" altLang="en-US" sz="1600" dirty="0"/>
              <a:t>共</a:t>
            </a:r>
            <a:r>
              <a:rPr lang="en-US" altLang="zh-TW" sz="1600" dirty="0"/>
              <a:t>6</a:t>
            </a:r>
            <a:r>
              <a:rPr lang="zh-TW" altLang="en-US" sz="1600" dirty="0"/>
              <a:t>個班</a:t>
            </a:r>
            <a:r>
              <a:rPr lang="en-US" altLang="zh-TW" sz="1600" dirty="0"/>
              <a:t>/4</a:t>
            </a:r>
            <a:r>
              <a:rPr lang="zh-TW" altLang="en-US" sz="1600" dirty="0"/>
              <a:t>位導師</a:t>
            </a:r>
            <a:r>
              <a:rPr lang="en-US" altLang="zh-TW" sz="1600" dirty="0"/>
              <a:t>)</a:t>
            </a:r>
            <a:br>
              <a:rPr lang="en-US" altLang="zh-TW" sz="1600" dirty="0"/>
            </a:br>
            <a:r>
              <a:rPr lang="en-US" altLang="zh-TW" sz="3600" dirty="0"/>
              <a:t> </a:t>
            </a:r>
            <a:r>
              <a:rPr lang="zh-TW" altLang="en-US" sz="3600" dirty="0"/>
              <a:t>                                                 </a:t>
            </a:r>
            <a:br>
              <a:rPr lang="en-US" altLang="zh-TW" sz="3200" dirty="0"/>
            </a:br>
            <a:endParaRPr lang="zh-TW" altLang="en-US" sz="3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3851" r="6853" b="5443"/>
          <a:stretch>
            <a:fillRect/>
          </a:stretch>
        </p:blipFill>
        <p:spPr bwMode="auto">
          <a:xfrm>
            <a:off x="678809" y="1126446"/>
            <a:ext cx="4670286" cy="47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40099" r="7658" b="15202"/>
          <a:stretch>
            <a:fillRect/>
          </a:stretch>
        </p:blipFill>
        <p:spPr bwMode="auto">
          <a:xfrm>
            <a:off x="5790282" y="1918999"/>
            <a:ext cx="585681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37079" r="6018" b="19325"/>
          <a:stretch>
            <a:fillRect/>
          </a:stretch>
        </p:blipFill>
        <p:spPr bwMode="auto">
          <a:xfrm>
            <a:off x="5790282" y="3502025"/>
            <a:ext cx="585681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形: 空心 2">
            <a:extLst>
              <a:ext uri="{FF2B5EF4-FFF2-40B4-BE49-F238E27FC236}">
                <a16:creationId xmlns:a16="http://schemas.microsoft.com/office/drawing/2014/main" id="{C8A6D303-6C47-4DCB-A725-DEBBB2F3FE2F}"/>
              </a:ext>
            </a:extLst>
          </p:cNvPr>
          <p:cNvSpPr/>
          <p:nvPr/>
        </p:nvSpPr>
        <p:spPr>
          <a:xfrm>
            <a:off x="902577" y="3502024"/>
            <a:ext cx="4222749" cy="1439333"/>
          </a:xfrm>
          <a:prstGeom prst="donut">
            <a:avLst>
              <a:gd name="adj" fmla="val 7332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00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標題 1">
            <a:extLst>
              <a:ext uri="{FF2B5EF4-FFF2-40B4-BE49-F238E27FC236}">
                <a16:creationId xmlns:a16="http://schemas.microsoft.com/office/drawing/2014/main" id="{365746CA-0A76-43B6-BC0F-DE0A43F1C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34" y="104716"/>
            <a:ext cx="11523133" cy="105621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88000" anchorCtr="1"/>
          <a:lstStyle>
            <a:lvl1pPr defTabSz="677863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549275" indent="-206375" defTabSz="677863">
              <a:spcBef>
                <a:spcPct val="20000"/>
              </a:spcBef>
              <a:buFont typeface="Arial" panose="020B0604020202020204" pitchFamily="34" charset="0"/>
              <a:buChar char="–"/>
              <a:defRPr sz="21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849313" indent="-163513" defTabSz="677863">
              <a:spcBef>
                <a:spcPct val="20000"/>
              </a:spcBef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192213" indent="-163513" defTabSz="677863">
              <a:spcBef>
                <a:spcPct val="20000"/>
              </a:spcBef>
              <a:buFont typeface="Arial" panose="020B0604020202020204" pitchFamily="34" charset="0"/>
              <a:buChar char="–"/>
              <a:defRPr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535113" indent="-163513" defTabSz="677863">
              <a:spcBef>
                <a:spcPct val="20000"/>
              </a:spcBef>
              <a:buFont typeface="Arial" panose="020B0604020202020204" pitchFamily="34" charset="0"/>
              <a:buChar char="»"/>
              <a:defRPr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1992313" indent="-163513" defTabSz="677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449513" indent="-163513" defTabSz="677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2906713" indent="-163513" defTabSz="677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363913" indent="-163513" defTabSz="677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algn="ctr" defTabSz="677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疫起守護</a:t>
            </a:r>
            <a:r>
              <a:rPr kumimoji="1" lang="en-US" altLang="zh-TW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--</a:t>
            </a:r>
            <a:r>
              <a:rPr kumimoji="1" lang="zh-TW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防疫種子小天使</a:t>
            </a:r>
            <a:r>
              <a:rPr kumimoji="1" lang="en-US" altLang="zh-TW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計畫</a:t>
            </a:r>
            <a:r>
              <a:rPr kumimoji="1" lang="en-US" altLang="zh-TW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餐卷運用計畫</a:t>
            </a:r>
            <a:r>
              <a:rPr kumimoji="1" lang="en-US" altLang="zh-TW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8549" name="文字方塊 10">
            <a:extLst>
              <a:ext uri="{FF2B5EF4-FFF2-40B4-BE49-F238E27FC236}">
                <a16:creationId xmlns:a16="http://schemas.microsoft.com/office/drawing/2014/main" id="{9855D574-E992-456F-A982-ED3BB5912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10" y="1000853"/>
            <a:ext cx="4732867" cy="2031325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推薦期：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即日起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~109.11.30.(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導師推薦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培訓期：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109.12.23.(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培訓課程、餐卷發送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服務回饋期：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110.3.31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前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教室講桌消毒、繳交回饋單、</a:t>
            </a:r>
            <a:b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發小禮物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B56ED4-311E-4BC8-9096-78B45D4716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73" y="3032178"/>
            <a:ext cx="4229099" cy="370329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673709-A5FB-4954-AA32-0F4EE3BC80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9400" r="4465" b="8001"/>
          <a:stretch/>
        </p:blipFill>
        <p:spPr>
          <a:xfrm>
            <a:off x="5731827" y="1160933"/>
            <a:ext cx="4483100" cy="5664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7" name="圖片 4">
            <a:extLst>
              <a:ext uri="{FF2B5EF4-FFF2-40B4-BE49-F238E27FC236}">
                <a16:creationId xmlns:a16="http://schemas.microsoft.com/office/drawing/2014/main" id="{FB4056A5-7FE7-462E-AE5A-7A10CD70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567" y="4414408"/>
            <a:ext cx="3001433" cy="25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AppData\Local\Microsoft\Windows\Temporary Internet Files\Content.IE5\YRGI4A2S\1031230 導師L夾設計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0"/>
          <a:stretch>
            <a:fillRect/>
          </a:stretch>
        </p:blipFill>
        <p:spPr bwMode="auto">
          <a:xfrm>
            <a:off x="5581167" y="588667"/>
            <a:ext cx="4776788" cy="581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803631" y="2021011"/>
          <a:ext cx="4135437" cy="1878129"/>
        </p:xfrm>
        <a:graphic>
          <a:graphicData uri="http://schemas.openxmlformats.org/drawingml/2006/table">
            <a:tbl>
              <a:tblPr firstRow="1" bandRow="1"/>
              <a:tblGrid>
                <a:gridCol w="4135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623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TW" sz="27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109-1</a:t>
                      </a:r>
                      <a:r>
                        <a:rPr lang="zh-TW" altLang="en-US" sz="27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導師輔導紀錄系統</a:t>
                      </a:r>
                      <a:endParaRPr lang="en-US" altLang="zh-TW" sz="27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7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登錄截止時間</a:t>
                      </a:r>
                    </a:p>
                  </a:txBody>
                  <a:tcPr marL="91439" marR="91439" marT="25713" marB="2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eaLnBrk="1" hangingPunct="1">
                        <a:buFontTx/>
                        <a:buNone/>
                      </a:pPr>
                      <a:r>
                        <a:rPr lang="en-US" altLang="zh-TW" sz="4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110.1.31.(</a:t>
                      </a:r>
                      <a:r>
                        <a:rPr lang="zh-TW" altLang="en-US" sz="4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48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91439" marR="91439" marT="25713" marB="2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184C3B6C-1922-4FE4-8232-B2ABBB05BE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7" b="24142"/>
          <a:stretch/>
        </p:blipFill>
        <p:spPr>
          <a:xfrm>
            <a:off x="829864" y="588667"/>
            <a:ext cx="4082972" cy="14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8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1"/>
          <p:cNvSpPr txBox="1">
            <a:spLocks/>
          </p:cNvSpPr>
          <p:nvPr/>
        </p:nvSpPr>
        <p:spPr bwMode="auto">
          <a:xfrm>
            <a:off x="2711450" y="2889250"/>
            <a:ext cx="6769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125" marR="0" lvl="0" indent="-255588" algn="ctr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/>
                <a:ea typeface="微軟正黑體" panose="020B0604030504040204" pitchFamily="34" charset="-120"/>
                <a:cs typeface="+mn-cs"/>
              </a:rPr>
              <a:t>感謝聆聽</a:t>
            </a:r>
          </a:p>
        </p:txBody>
      </p:sp>
    </p:spTree>
    <p:extLst>
      <p:ext uri="{BB962C8B-B14F-4D97-AF65-F5344CB8AC3E}">
        <p14:creationId xmlns:p14="http://schemas.microsoft.com/office/powerpoint/2010/main" val="4028626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5BEF6DB-F404-4CE5-A258-C153353F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8459"/>
            <a:ext cx="10515600" cy="1325563"/>
          </a:xfrm>
        </p:spPr>
        <p:txBody>
          <a:bodyPr/>
          <a:lstStyle/>
          <a:p>
            <a:pPr algn="ctr"/>
            <a:r>
              <a:rPr lang="zh-TW" altLang="en-US" sz="8000" dirty="0"/>
              <a:t>課指組補充報告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8EF9AEF5-5A3B-495F-B9C6-49CD1FC1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43978"/>
            <a:ext cx="10515600" cy="867241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60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王翠蘭組長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38023" y="189781"/>
            <a:ext cx="379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109-1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學務會議</a:t>
            </a:r>
          </a:p>
        </p:txBody>
      </p:sp>
    </p:spTree>
    <p:extLst>
      <p:ext uri="{BB962C8B-B14F-4D97-AF65-F5344CB8AC3E}">
        <p14:creationId xmlns:p14="http://schemas.microsoft.com/office/powerpoint/2010/main" val="2241583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2" y="3653306"/>
            <a:ext cx="12182268" cy="317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10" y="316196"/>
            <a:ext cx="8784176" cy="61891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88475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10949" cy="6858370"/>
          </a:xfrm>
        </p:spPr>
      </p:pic>
    </p:spTree>
    <p:extLst>
      <p:ext uri="{BB962C8B-B14F-4D97-AF65-F5344CB8AC3E}">
        <p14:creationId xmlns:p14="http://schemas.microsoft.com/office/powerpoint/2010/main" val="909252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3" y="1621639"/>
            <a:ext cx="5808498" cy="4354408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77240" y="566344"/>
            <a:ext cx="4308566" cy="854075"/>
          </a:xfrm>
          <a:ln>
            <a:solidFill>
              <a:srgbClr val="CC3300"/>
            </a:solidFill>
          </a:ln>
        </p:spPr>
        <p:txBody>
          <a:bodyPr/>
          <a:lstStyle/>
          <a:p>
            <a:r>
              <a:rPr lang="zh-TW" altLang="en-US" u="sng" dirty="0"/>
              <a:t>打卡牆裝置藝術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6180908" y="566344"/>
            <a:ext cx="4308566" cy="8540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校慶專屬</a:t>
            </a:r>
            <a:r>
              <a:rPr kumimoji="0" lang="en-US" altLang="zh-TW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IG</a:t>
            </a:r>
            <a:r>
              <a:rPr kumimoji="0" lang="zh-TW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濾子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44" y="1621639"/>
            <a:ext cx="2880604" cy="49595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7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3B4A7E-B50D-4722-B435-45230E2B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0324"/>
            <a:ext cx="10515600" cy="1325563"/>
          </a:xfrm>
        </p:spPr>
        <p:txBody>
          <a:bodyPr/>
          <a:lstStyle/>
          <a:p>
            <a:pPr algn="ctr"/>
            <a:r>
              <a:rPr lang="zh-TW" altLang="en-US" sz="11500" dirty="0"/>
              <a:t>師長致詞</a:t>
            </a:r>
            <a:br>
              <a:rPr lang="en-US" altLang="zh-TW" dirty="0"/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使命副校長聶達安神父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1634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110"/>
            <a:ext cx="2892335" cy="28923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5" y="1218109"/>
            <a:ext cx="2892335" cy="28923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703" y="1256483"/>
            <a:ext cx="2782388" cy="27823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70" y="1184910"/>
            <a:ext cx="2925534" cy="29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78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10" y="1656805"/>
            <a:ext cx="3922985" cy="45530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9" b="37904"/>
          <a:stretch/>
        </p:blipFill>
        <p:spPr>
          <a:xfrm>
            <a:off x="5503818" y="2493660"/>
            <a:ext cx="6256008" cy="3716184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352006" y="592470"/>
            <a:ext cx="3063240" cy="854075"/>
          </a:xfrm>
          <a:ln>
            <a:solidFill>
              <a:srgbClr val="CC3300"/>
            </a:solidFill>
          </a:ln>
        </p:spPr>
        <p:txBody>
          <a:bodyPr/>
          <a:lstStyle/>
          <a:p>
            <a:r>
              <a:rPr lang="zh-TW" altLang="en-US" u="sng" dirty="0"/>
              <a:t>校慶帆布袋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6955972" y="1656805"/>
            <a:ext cx="3063240" cy="8540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校慶悠遊卡</a:t>
            </a:r>
          </a:p>
        </p:txBody>
      </p:sp>
    </p:spTree>
    <p:extLst>
      <p:ext uri="{BB962C8B-B14F-4D97-AF65-F5344CB8AC3E}">
        <p14:creationId xmlns:p14="http://schemas.microsoft.com/office/powerpoint/2010/main" val="3004970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30" y="0"/>
            <a:ext cx="4843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78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5BEF6DB-F404-4CE5-A258-C153353F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8459"/>
            <a:ext cx="10515600" cy="1325563"/>
          </a:xfrm>
        </p:spPr>
        <p:txBody>
          <a:bodyPr/>
          <a:lstStyle/>
          <a:p>
            <a:pPr algn="ctr"/>
            <a:r>
              <a:rPr lang="zh-TW" altLang="en-US" sz="8000" dirty="0"/>
              <a:t>職輔組補充報告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8EF9AEF5-5A3B-495F-B9C6-49CD1FC1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43978"/>
            <a:ext cx="10515600" cy="867241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60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鄭光育組長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38023" y="189781"/>
            <a:ext cx="379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109-1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學務會議</a:t>
            </a:r>
          </a:p>
        </p:txBody>
      </p:sp>
    </p:spTree>
    <p:extLst>
      <p:ext uri="{BB962C8B-B14F-4D97-AF65-F5344CB8AC3E}">
        <p14:creationId xmlns:p14="http://schemas.microsoft.com/office/powerpoint/2010/main" val="6836545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E4E52A0-96B6-4A87-A915-7E2EDB9D20E8}"/>
              </a:ext>
            </a:extLst>
          </p:cNvPr>
          <p:cNvSpPr/>
          <p:nvPr/>
        </p:nvSpPr>
        <p:spPr>
          <a:xfrm>
            <a:off x="904316" y="349782"/>
            <a:ext cx="985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2021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 輔仁大學校園徵才季活動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6D033F-A5F6-446E-8C76-CA2BAB7E1974}"/>
              </a:ext>
            </a:extLst>
          </p:cNvPr>
          <p:cNvSpPr/>
          <p:nvPr/>
        </p:nvSpPr>
        <p:spPr>
          <a:xfrm>
            <a:off x="1428362" y="1736164"/>
            <a:ext cx="3891971" cy="408611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3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月 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企業說明會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 </a:t>
            </a: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+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 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就業博覽會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(2021/3/24)</a:t>
            </a:r>
          </a:p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F58782F-3C36-45FA-A9E8-E141E1421664}"/>
              </a:ext>
            </a:extLst>
          </p:cNvPr>
          <p:cNvSpPr/>
          <p:nvPr/>
        </p:nvSpPr>
        <p:spPr>
          <a:xfrm>
            <a:off x="2564419" y="1135306"/>
            <a:ext cx="6534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輔仁大學</a:t>
            </a: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新北市政府就服處聯合舉辦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5D1C5C6-136A-4228-8A0D-7A6F38DA9ED4}"/>
              </a:ext>
            </a:extLst>
          </p:cNvPr>
          <p:cNvSpPr/>
          <p:nvPr/>
        </p:nvSpPr>
        <p:spPr>
          <a:xfrm>
            <a:off x="5320333" y="1736164"/>
            <a:ext cx="3891971" cy="393184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5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月 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企業說明會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文鼎粗行楷" panose="03000809000000000000" pitchFamily="65" charset="-120"/>
              <a:ea typeface="文鼎粗行楷" panose="030008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文鼎粗行楷" panose="03000809000000000000" pitchFamily="65" charset="-120"/>
                <a:ea typeface="文鼎粗行楷" panose="03000809000000000000" pitchFamily="65" charset="-120"/>
                <a:cs typeface="+mn-cs"/>
              </a:rPr>
              <a:t> </a:t>
            </a:r>
            <a:endParaRPr kumimoji="1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C195F45-9F97-4EA3-97FC-63ECE7E81695}"/>
              </a:ext>
            </a:extLst>
          </p:cNvPr>
          <p:cNvSpPr txBox="1"/>
          <p:nvPr/>
        </p:nvSpPr>
        <p:spPr>
          <a:xfrm>
            <a:off x="6727232" y="4244197"/>
            <a:ext cx="5365571" cy="1149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歡迎系所推薦</a:t>
            </a:r>
            <a:r>
              <a:rPr kumimoji="1" lang="zh-TW" altLang="en-US" sz="3200" b="1" i="0" u="dbl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跨科系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徵才廠商！</a:t>
            </a: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4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鼓勵同學參與活動，投遞履歷！</a:t>
            </a:r>
            <a:endParaRPr kumimoji="1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578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1500" dirty="0"/>
              <a:t>臨時動議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3308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1500" dirty="0"/>
              <a:t>主席結論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90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71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9600" dirty="0">
                <a:solidFill>
                  <a:srgbClr val="002060"/>
                </a:solidFill>
              </a:rPr>
              <a:t>感謝聆聽</a:t>
            </a:r>
            <a:br>
              <a:rPr lang="en-US" altLang="zh-TW" sz="9600" dirty="0">
                <a:solidFill>
                  <a:srgbClr val="002060"/>
                </a:solidFill>
              </a:rPr>
            </a:br>
            <a:r>
              <a:rPr lang="zh-TW" altLang="en-US" sz="9600" dirty="0">
                <a:solidFill>
                  <a:srgbClr val="002060"/>
                </a:solidFill>
              </a:rPr>
              <a:t>祝福平安健康</a:t>
            </a:r>
            <a:endParaRPr lang="zh-TW" altLang="en-US" sz="11500" dirty="0">
              <a:solidFill>
                <a:srgbClr val="00206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57</a:t>
            </a:fld>
            <a:endParaRPr lang="zh-TW" altLang="en-US" dirty="0"/>
          </a:p>
        </p:txBody>
      </p:sp>
      <p:pic>
        <p:nvPicPr>
          <p:cNvPr id="6" name="媒體1">
            <a:hlinkClick r:id="" action="ppaction://media"/>
            <a:extLst>
              <a:ext uri="{FF2B5EF4-FFF2-40B4-BE49-F238E27FC236}">
                <a16:creationId xmlns:a16="http://schemas.microsoft.com/office/drawing/2014/main" id="{4289901B-56F3-4087-A7CA-702697146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9997" y="5964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1902CF-48C8-422C-8FF8-8EB831C1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sz="12000" dirty="0"/>
              <a:t>頒獎</a:t>
            </a:r>
          </a:p>
        </p:txBody>
      </p:sp>
    </p:spTree>
    <p:extLst>
      <p:ext uri="{BB962C8B-B14F-4D97-AF65-F5344CB8AC3E}">
        <p14:creationId xmlns:p14="http://schemas.microsoft.com/office/powerpoint/2010/main" val="91855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9555" y="267932"/>
            <a:ext cx="2728972" cy="1340072"/>
          </a:xfrm>
          <a:noFill/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5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TW" alt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頒獎</a:t>
            </a:r>
            <a:endParaRPr lang="zh-TW" altLang="en-US" sz="7200" b="1" dirty="0">
              <a:solidFill>
                <a:srgbClr val="C00000"/>
              </a:solidFill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650513" y="1621653"/>
            <a:ext cx="3607162" cy="5051359"/>
            <a:chOff x="733425" y="1300163"/>
            <a:chExt cx="3433763" cy="4808537"/>
          </a:xfrm>
        </p:grpSpPr>
        <p:grpSp>
          <p:nvGrpSpPr>
            <p:cNvPr id="32" name="群組 31"/>
            <p:cNvGrpSpPr/>
            <p:nvPr/>
          </p:nvGrpSpPr>
          <p:grpSpPr>
            <a:xfrm>
              <a:off x="1223963" y="2293938"/>
              <a:ext cx="2901950" cy="871537"/>
              <a:chOff x="1223963" y="2293938"/>
              <a:chExt cx="2901950" cy="871537"/>
            </a:xfrm>
          </p:grpSpPr>
          <p:sp>
            <p:nvSpPr>
              <p:cNvPr id="7" name="AutoShape 3"/>
              <p:cNvSpPr>
                <a:spLocks noChangeArrowheads="1"/>
              </p:cNvSpPr>
              <p:nvPr/>
            </p:nvSpPr>
            <p:spPr bwMode="gray">
              <a:xfrm flipH="1">
                <a:off x="3130550" y="2293938"/>
                <a:ext cx="995363" cy="835025"/>
              </a:xfrm>
              <a:prstGeom prst="curvedRightArrow">
                <a:avLst>
                  <a:gd name="adj1" fmla="val 16542"/>
                  <a:gd name="adj2" fmla="val 38977"/>
                  <a:gd name="adj3" fmla="val 33846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endParaRPr lang="zh-TW" altLang="en-US" sz="1350">
                  <a:solidFill>
                    <a:prstClr val="black"/>
                  </a:solidFill>
                  <a:ea typeface="新細明體" panose="02020500000000000000" pitchFamily="18" charset="-120"/>
                </a:endParaRPr>
              </a:p>
            </p:txBody>
          </p:sp>
          <p:sp>
            <p:nvSpPr>
              <p:cNvPr id="8" name="AutoShape 4"/>
              <p:cNvSpPr>
                <a:spLocks noChangeArrowheads="1"/>
              </p:cNvSpPr>
              <p:nvPr/>
            </p:nvSpPr>
            <p:spPr bwMode="gray">
              <a:xfrm>
                <a:off x="1223963" y="2330450"/>
                <a:ext cx="995362" cy="835025"/>
              </a:xfrm>
              <a:prstGeom prst="curvedRightArrow">
                <a:avLst>
                  <a:gd name="adj1" fmla="val 19583"/>
                  <a:gd name="adj2" fmla="val 44676"/>
                  <a:gd name="adj3" fmla="val 33652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endParaRPr lang="zh-TW" altLang="en-US" sz="1350">
                  <a:solidFill>
                    <a:prstClr val="black"/>
                  </a:solidFill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1163638" y="3336925"/>
              <a:ext cx="3003550" cy="2771775"/>
              <a:chOff x="862" y="713"/>
              <a:chExt cx="3780" cy="3490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082" y="2210"/>
                <a:ext cx="3406" cy="1993"/>
                <a:chOff x="1082" y="2355"/>
                <a:chExt cx="3406" cy="1993"/>
              </a:xfrm>
            </p:grpSpPr>
            <p:sp>
              <p:nvSpPr>
                <p:cNvPr id="23" name="Freeform 7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7 w 1323"/>
                    <a:gd name="T1" fmla="*/ 367 h 1322"/>
                    <a:gd name="T2" fmla="*/ 1416 w 1323"/>
                    <a:gd name="T3" fmla="*/ 1322 h 1322"/>
                    <a:gd name="T4" fmla="*/ 1416 w 1323"/>
                    <a:gd name="T5" fmla="*/ 974 h 1322"/>
                    <a:gd name="T6" fmla="*/ 0 w 1323"/>
                    <a:gd name="T7" fmla="*/ 0 h 1322"/>
                    <a:gd name="T8" fmla="*/ 57 w 1323"/>
                    <a:gd name="T9" fmla="*/ 367 h 13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4" name="Freeform 8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5" name="Freeform 9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1009" y="1723"/>
                <a:ext cx="3527" cy="1993"/>
                <a:chOff x="1082" y="2355"/>
                <a:chExt cx="3406" cy="1993"/>
              </a:xfrm>
            </p:grpSpPr>
            <p:sp>
              <p:nvSpPr>
                <p:cNvPr id="20" name="Freeform 11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7 w 1323"/>
                    <a:gd name="T1" fmla="*/ 367 h 1322"/>
                    <a:gd name="T2" fmla="*/ 1416 w 1323"/>
                    <a:gd name="T3" fmla="*/ 1322 h 1322"/>
                    <a:gd name="T4" fmla="*/ 1416 w 1323"/>
                    <a:gd name="T5" fmla="*/ 974 h 1322"/>
                    <a:gd name="T6" fmla="*/ 0 w 1323"/>
                    <a:gd name="T7" fmla="*/ 0 h 1322"/>
                    <a:gd name="T8" fmla="*/ 57 w 1323"/>
                    <a:gd name="T9" fmla="*/ 367 h 13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" name="Freeform 12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" name="Freeform 13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B4B4B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>
                <a:off x="935" y="1219"/>
                <a:ext cx="3653" cy="1993"/>
                <a:chOff x="1082" y="2355"/>
                <a:chExt cx="3406" cy="1993"/>
              </a:xfrm>
            </p:grpSpPr>
            <p:sp>
              <p:nvSpPr>
                <p:cNvPr id="17" name="Freeform 15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7 w 1323"/>
                    <a:gd name="T1" fmla="*/ 367 h 1322"/>
                    <a:gd name="T2" fmla="*/ 1416 w 1323"/>
                    <a:gd name="T3" fmla="*/ 1322 h 1322"/>
                    <a:gd name="T4" fmla="*/ 1416 w 1323"/>
                    <a:gd name="T5" fmla="*/ 974 h 1322"/>
                    <a:gd name="T6" fmla="*/ 0 w 1323"/>
                    <a:gd name="T7" fmla="*/ 0 h 1322"/>
                    <a:gd name="T8" fmla="*/ 57 w 1323"/>
                    <a:gd name="T9" fmla="*/ 367 h 13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" name="Freeform 16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" name="Freeform 17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862" y="713"/>
                <a:ext cx="3780" cy="1993"/>
                <a:chOff x="1082" y="2355"/>
                <a:chExt cx="3406" cy="1993"/>
              </a:xfrm>
            </p:grpSpPr>
            <p:sp>
              <p:nvSpPr>
                <p:cNvPr id="14" name="Freeform 19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7 w 1323"/>
                    <a:gd name="T1" fmla="*/ 367 h 1322"/>
                    <a:gd name="T2" fmla="*/ 1416 w 1323"/>
                    <a:gd name="T3" fmla="*/ 1322 h 1322"/>
                    <a:gd name="T4" fmla="*/ 1416 w 1323"/>
                    <a:gd name="T5" fmla="*/ 974 h 1322"/>
                    <a:gd name="T6" fmla="*/ 0 w 1323"/>
                    <a:gd name="T7" fmla="*/ 0 h 1322"/>
                    <a:gd name="T8" fmla="*/ 57 w 1323"/>
                    <a:gd name="T9" fmla="*/ 367 h 13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" name="Freeform 20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" name="Freeform 21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6D6D6"/>
                    </a:gs>
                    <a:gs pos="100000">
                      <a:srgbClr val="F8F8F8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 sz="135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</p:grpSp>
        </p:grpSp>
        <p:sp>
          <p:nvSpPr>
            <p:cNvPr id="29" name="AutoShape 26"/>
            <p:cNvSpPr>
              <a:spLocks noChangeArrowheads="1"/>
            </p:cNvSpPr>
            <p:nvPr/>
          </p:nvSpPr>
          <p:spPr bwMode="ltGray">
            <a:xfrm rot="21055880">
              <a:off x="733425" y="3536950"/>
              <a:ext cx="393700" cy="1920875"/>
            </a:xfrm>
            <a:prstGeom prst="upArrow">
              <a:avLst>
                <a:gd name="adj1" fmla="val 50194"/>
                <a:gd name="adj2" fmla="val 7494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rgbClr val="FCFCFC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zh-TW" altLang="en-US" sz="1350">
                <a:solidFill>
                  <a:prstClr val="black"/>
                </a:solidFill>
                <a:ea typeface="新細明體" panose="02020500000000000000" pitchFamily="18" charset="-120"/>
              </a:endParaRPr>
            </a:p>
          </p:txBody>
        </p:sp>
        <p:pic>
          <p:nvPicPr>
            <p:cNvPr id="30" name="Picture 28" descr="num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275" y="1300163"/>
              <a:ext cx="2447925" cy="275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AutoShape 29"/>
          <p:cNvSpPr>
            <a:spLocks noChangeArrowheads="1"/>
          </p:cNvSpPr>
          <p:nvPr/>
        </p:nvSpPr>
        <p:spPr bwMode="auto">
          <a:xfrm>
            <a:off x="4434211" y="2144145"/>
            <a:ext cx="7040559" cy="2039284"/>
          </a:xfrm>
          <a:prstGeom prst="roundRect">
            <a:avLst>
              <a:gd name="adj" fmla="val 5208"/>
            </a:avLst>
          </a:prstGeom>
          <a:solidFill>
            <a:srgbClr val="FCFCFC">
              <a:alpha val="70195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endParaRPr lang="en-US" altLang="zh-TW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導師班級經營工作成果獎勵</a:t>
            </a:r>
          </a:p>
        </p:txBody>
      </p:sp>
    </p:spTree>
    <p:extLst>
      <p:ext uri="{BB962C8B-B14F-4D97-AF65-F5344CB8AC3E}">
        <p14:creationId xmlns:p14="http://schemas.microsoft.com/office/powerpoint/2010/main" val="204468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793649"/>
              </p:ext>
            </p:extLst>
          </p:nvPr>
        </p:nvGraphicFramePr>
        <p:xfrm>
          <a:off x="2484613" y="80945"/>
          <a:ext cx="7850012" cy="66913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816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9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3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34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1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序號</a:t>
                      </a: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1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學院</a:t>
                      </a:r>
                      <a:endParaRPr lang="zh-TW" sz="2100" b="1" dirty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1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學系名稱</a:t>
                      </a: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100" b="1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姓名</a:t>
                      </a:r>
                    </a:p>
                  </a:txBody>
                  <a:tcPr marL="63463" marR="634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200" b="1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教育學院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圖書資訊學系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陳世娟</a:t>
                      </a:r>
                    </a:p>
                  </a:txBody>
                  <a:tcPr marL="63461" marR="6346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463" marR="634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200" b="1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理工學院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數學系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葉乃實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2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200" b="1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外語學院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義大利文系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柯士達</a:t>
                      </a:r>
                    </a:p>
                  </a:txBody>
                  <a:tcPr marL="63461" marR="6346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2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463" marR="634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200" b="1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外語學院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義大利文系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安吉恩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2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200" b="1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民生學院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餐旅管理學系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吳紀美</a:t>
                      </a:r>
                    </a:p>
                  </a:txBody>
                  <a:tcPr marL="63461" marR="6346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9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22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63463" marR="634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織品服裝學院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織品服裝學系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施善贏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95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22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法律學院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法律學系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黃淨愉</a:t>
                      </a:r>
                    </a:p>
                  </a:txBody>
                  <a:tcPr marL="63461" marR="6346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8</a:t>
                      </a:r>
                      <a:endParaRPr lang="zh-TW" sz="22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63463" marR="634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管理學院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統計資訊學系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李鍾斌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9</a:t>
                      </a:r>
                      <a:endParaRPr lang="zh-TW" sz="22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管理學院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企業管理學系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林耀南</a:t>
                      </a:r>
                    </a:p>
                  </a:txBody>
                  <a:tcPr marL="63461" marR="6346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10</a:t>
                      </a:r>
                      <a:endParaRPr lang="zh-TW" sz="22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63463" marR="634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社會科學院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心理學系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蔡春美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11</a:t>
                      </a:r>
                      <a:endParaRPr lang="zh-TW" sz="22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63463" marR="6346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醫學院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臨床心理學系</a:t>
                      </a:r>
                    </a:p>
                  </a:txBody>
                  <a:tcPr marL="63461" marR="6346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黃 </a:t>
                      </a:r>
                      <a:r>
                        <a:rPr lang="zh-TW" altLang="en-US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 </a:t>
                      </a: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健</a:t>
                      </a:r>
                    </a:p>
                  </a:txBody>
                  <a:tcPr marL="63461" marR="6346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365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12</a:t>
                      </a:r>
                      <a:endParaRPr lang="zh-TW" sz="22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63463" marR="634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醫學院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護理學系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蕭伃伶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365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13</a:t>
                      </a:r>
                      <a:endParaRPr lang="zh-TW" sz="22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63463" marR="634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進修部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軟創學程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林欣瑜</a:t>
                      </a:r>
                    </a:p>
                  </a:txBody>
                  <a:tcPr marL="63461" marR="6346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3413">
                <a:tc gridSpan="4"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1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共</a:t>
                      </a:r>
                      <a:r>
                        <a:rPr lang="en-US" altLang="zh-TW" sz="21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zh-TW" altLang="en-US" sz="21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位導師獲獎</a:t>
                      </a:r>
                      <a:endParaRPr lang="zh-TW" sz="2100" b="1" kern="12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618" marR="84618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endParaRPr lang="zh-TW" sz="2200" b="1" kern="12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endParaRPr lang="zh-TW" sz="24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TW" sz="20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金馬頒獎音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4145" y="6182812"/>
            <a:ext cx="404133" cy="4041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427" y="169408"/>
            <a:ext cx="1038373" cy="4739812"/>
          </a:xfrm>
          <a:solidFill>
            <a:schemeClr val="accent6"/>
          </a:solidFill>
        </p:spPr>
        <p:txBody>
          <a:bodyPr vert="eaVert" anchor="ctr"/>
          <a:lstStyle/>
          <a:p>
            <a:pPr algn="dist">
              <a:lnSpc>
                <a:spcPts val="2775"/>
              </a:lnSpc>
            </a:pPr>
            <a:r>
              <a:rPr lang="zh-TW" alt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工作成果獎勵獲獎名單</a:t>
            </a:r>
            <a:br>
              <a:rPr lang="en-US" altLang="zh-TW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</a:br>
            <a:r>
              <a:rPr lang="zh-TW" alt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　學年度導師班級經營</a:t>
            </a:r>
            <a:endParaRPr lang="zh-TW" altLang="en-US" sz="2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23752" y="80945"/>
            <a:ext cx="776551" cy="605719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9pPr>
          </a:lstStyle>
          <a:p>
            <a:pPr algn="ctr"/>
            <a:r>
              <a:rPr lang="en-US" altLang="zh-TW" sz="2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109</a:t>
            </a:r>
            <a:endParaRPr lang="zh-TW" altLang="en-US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035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1991544" y="350100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altLang="zh-TW" sz="6700" b="1" dirty="0"/>
            </a:br>
            <a:br>
              <a:rPr lang="en-US" altLang="zh-TW" sz="6700" b="1" dirty="0"/>
            </a:br>
            <a:br>
              <a:rPr lang="en-US" altLang="zh-TW" sz="6700" b="1" dirty="0"/>
            </a:br>
            <a:br>
              <a:rPr lang="en-US" altLang="zh-TW" sz="6700" b="1" dirty="0"/>
            </a:br>
            <a:br>
              <a:rPr lang="en-US" altLang="zh-TW" b="1" dirty="0"/>
            </a:b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E4E52A0-96B6-4A87-A915-7E2EDB9D20E8}"/>
              </a:ext>
            </a:extLst>
          </p:cNvPr>
          <p:cNvSpPr/>
          <p:nvPr/>
        </p:nvSpPr>
        <p:spPr>
          <a:xfrm>
            <a:off x="2500385" y="452192"/>
            <a:ext cx="7128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 畢業生調查績效卓著系所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44DCC922-FA57-430F-8066-4C85BE37F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7455975"/>
              </p:ext>
            </p:extLst>
          </p:nvPr>
        </p:nvGraphicFramePr>
        <p:xfrm>
          <a:off x="1802377" y="1135308"/>
          <a:ext cx="8607933" cy="4587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160CDF8-C530-446B-90D2-7CE55387A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162264"/>
              </p:ext>
            </p:extLst>
          </p:nvPr>
        </p:nvGraphicFramePr>
        <p:xfrm>
          <a:off x="1760855" y="5759476"/>
          <a:ext cx="8607933" cy="706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07933">
                  <a:extLst>
                    <a:ext uri="{9D8B030D-6E8A-4147-A177-3AD203B41FA5}">
                      <a16:colId xmlns:a16="http://schemas.microsoft.com/office/drawing/2014/main" val="3139980653"/>
                    </a:ext>
                  </a:extLst>
                </a:gridCol>
              </a:tblGrid>
              <a:tr h="706598">
                <a:tc>
                  <a:txBody>
                    <a:bodyPr/>
                    <a:lstStyle/>
                    <a:p>
                      <a:pPr marL="304800" marR="36830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※</a:t>
                      </a:r>
                      <a:r>
                        <a:rPr lang="zh-TW" altLang="en-US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計分計算方式：問卷回收數＊</a:t>
                      </a:r>
                      <a:r>
                        <a:rPr lang="en-US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50%+</a:t>
                      </a:r>
                      <a:r>
                        <a:rPr lang="zh-TW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問卷回收率</a:t>
                      </a:r>
                      <a:r>
                        <a:rPr lang="en-US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*50%</a:t>
                      </a:r>
                      <a:r>
                        <a:rPr lang="zh-TW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endParaRPr lang="en-US" altLang="zh-TW" sz="1800" b="1" kern="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04800" marR="36830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 </a:t>
                      </a:r>
                      <a:r>
                        <a:rPr lang="zh-TW" sz="1800" b="1" kern="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並以一三五年三份問卷積分加總計算排名前十名。</a:t>
                      </a:r>
                      <a:endParaRPr lang="zh-TW" sz="18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483146"/>
                  </a:ext>
                </a:extLst>
              </a:tr>
            </a:tbl>
          </a:graphicData>
        </a:graphic>
      </p:graphicFrame>
      <p:pic>
        <p:nvPicPr>
          <p:cNvPr id="6" name="金馬頒獎音樂.mp3">
            <a:hlinkClick r:id="" action="ppaction://media"/>
            <a:extLst>
              <a:ext uri="{FF2B5EF4-FFF2-40B4-BE49-F238E27FC236}">
                <a16:creationId xmlns:a16="http://schemas.microsoft.com/office/drawing/2014/main" id="{F1ED2A8D-0273-4AD2-A34A-E53650C3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4145" y="6182812"/>
            <a:ext cx="404133" cy="4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问号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7923</TotalTime>
  <Words>2273</Words>
  <Application>Microsoft Office PowerPoint</Application>
  <PresentationFormat>寬螢幕</PresentationFormat>
  <Paragraphs>338</Paragraphs>
  <Slides>57</Slides>
  <Notes>3</Notes>
  <HiddenSlides>1</HiddenSlides>
  <MMClips>5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57</vt:i4>
      </vt:variant>
    </vt:vector>
  </HeadingPairs>
  <TitlesOfParts>
    <vt:vector size="80" baseType="lpstr">
      <vt:lpstr>宋体</vt:lpstr>
      <vt:lpstr>华文细黑</vt:lpstr>
      <vt:lpstr>文鼎粗行楷</vt:lpstr>
      <vt:lpstr>華康中黑體</vt:lpstr>
      <vt:lpstr>微軟正黑體</vt:lpstr>
      <vt:lpstr>新細明體</vt:lpstr>
      <vt:lpstr>標楷體</vt:lpstr>
      <vt:lpstr>Arial</vt:lpstr>
      <vt:lpstr>Calibri</vt:lpstr>
      <vt:lpstr>Calibri Light</vt:lpstr>
      <vt:lpstr>Lucida Sans Unicode</vt:lpstr>
      <vt:lpstr>Segoe UI Symbol</vt:lpstr>
      <vt:lpstr>Times New Roman</vt:lpstr>
      <vt:lpstr>Wingdings</vt:lpstr>
      <vt:lpstr>Wingdings 3</vt:lpstr>
      <vt:lpstr>1_Office 佈景主題</vt:lpstr>
      <vt:lpstr>自訂設計</vt:lpstr>
      <vt:lpstr>1_自訂設計</vt:lpstr>
      <vt:lpstr>2_自訂設計</vt:lpstr>
      <vt:lpstr>1_问号</vt:lpstr>
      <vt:lpstr>2_Office 佈景主題</vt:lpstr>
      <vt:lpstr>3_Office 佈景主題</vt:lpstr>
      <vt:lpstr>4_Office 佈景主題</vt:lpstr>
      <vt:lpstr>學務會議座位表</vt:lpstr>
      <vt:lpstr>109學年度第1學期 學務會議</vt:lpstr>
      <vt:lpstr>會前禱</vt:lpstr>
      <vt:lpstr>校長致詞 江漢聲校長</vt:lpstr>
      <vt:lpstr>師長致詞 使命副校長聶達安神父</vt:lpstr>
      <vt:lpstr>頒獎</vt:lpstr>
      <vt:lpstr>PowerPoint 簡報</vt:lpstr>
      <vt:lpstr>工作成果獎勵獲獎名單 　學年度導師班級經營</vt:lpstr>
      <vt:lpstr>     </vt:lpstr>
      <vt:lpstr>109年全國大專校院學生社團評選暨觀摩活動</vt:lpstr>
      <vt:lpstr>109全國大專校院運動會</vt:lpstr>
      <vt:lpstr>主席致詞 陳學務長若琳</vt:lpstr>
      <vt:lpstr>前次會議決議執行狀況</vt:lpstr>
      <vt:lpstr>PowerPoint 簡報</vt:lpstr>
      <vt:lpstr>提案討論</vt:lpstr>
      <vt:lpstr>PowerPoint 簡報</vt:lpstr>
      <vt:lpstr>PowerPoint 簡報</vt:lpstr>
      <vt:lpstr>提案討論 決議</vt:lpstr>
      <vt:lpstr>學務工作報告 陳學務長若琳</vt:lpstr>
      <vt:lpstr>本校加強高樓層的安全作為及建議事項</vt:lpstr>
      <vt:lpstr>軍訓室針對校園內、外強化安全機制相關作為</vt:lpstr>
      <vt:lpstr>校園安全防護，主動聯手處理</vt:lpstr>
      <vt:lpstr>日夜兼顧巡查，維護校園安全</vt:lpstr>
      <vt:lpstr>軍訓室針對校園內、外強化安全機制相關作為</vt:lpstr>
      <vt:lpstr>PowerPoint 簡報</vt:lpstr>
      <vt:lpstr>加強各個巡查點</vt:lpstr>
      <vt:lpstr>警民聯手出擊，強化安全防護</vt:lpstr>
      <vt:lpstr>PowerPoint 簡報</vt:lpstr>
      <vt:lpstr>PowerPoint 簡報</vt:lpstr>
      <vt:lpstr>PowerPoint 簡報</vt:lpstr>
      <vt:lpstr>PowerPoint 簡報</vt:lpstr>
      <vt:lpstr>PowerPoint 簡報</vt:lpstr>
      <vt:lpstr>經費執行進度  (截至9月份)</vt:lpstr>
      <vt:lpstr>PowerPoint 簡報</vt:lpstr>
      <vt:lpstr>PowerPoint 簡報</vt:lpstr>
      <vt:lpstr>給導師的一封信 使命副校長暨學務輔導主管</vt:lpstr>
      <vt:lpstr>導師業務重點報告</vt:lpstr>
      <vt:lpstr>報告事項</vt:lpstr>
      <vt:lpstr>研究生導師納入導師輔導系統之規劃</vt:lpstr>
      <vt:lpstr>推動職涯輔導之做法</vt:lpstr>
      <vt:lpstr>導師職涯輔導 與紀錄</vt:lpstr>
      <vt:lpstr>師資培育中心導師制度--透過導師輔導系統介接                                                                   (共6個班/4位導師)                                                    </vt:lpstr>
      <vt:lpstr>PowerPoint 簡報</vt:lpstr>
      <vt:lpstr>PowerPoint 簡報</vt:lpstr>
      <vt:lpstr>PowerPoint 簡報</vt:lpstr>
      <vt:lpstr>課指組補充報告</vt:lpstr>
      <vt:lpstr>PowerPoint 簡報</vt:lpstr>
      <vt:lpstr>PowerPoint 簡報</vt:lpstr>
      <vt:lpstr>打卡牆裝置藝術</vt:lpstr>
      <vt:lpstr>PowerPoint 簡報</vt:lpstr>
      <vt:lpstr>校慶帆布袋</vt:lpstr>
      <vt:lpstr>PowerPoint 簡報</vt:lpstr>
      <vt:lpstr>職輔組補充報告</vt:lpstr>
      <vt:lpstr>PowerPoint 簡報</vt:lpstr>
      <vt:lpstr>臨時動議</vt:lpstr>
      <vt:lpstr>主席結論</vt:lpstr>
      <vt:lpstr>感謝聆聽 祝福平安健康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ASUS</cp:lastModifiedBy>
  <cp:revision>736</cp:revision>
  <cp:lastPrinted>2019-09-26T07:01:44Z</cp:lastPrinted>
  <dcterms:created xsi:type="dcterms:W3CDTF">2017-06-27T01:49:06Z</dcterms:created>
  <dcterms:modified xsi:type="dcterms:W3CDTF">2020-11-18T08:25:54Z</dcterms:modified>
</cp:coreProperties>
</file>