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871" r:id="rId3"/>
    <p:sldMasterId id="2147483883" r:id="rId4"/>
    <p:sldMasterId id="2147483888" r:id="rId5"/>
    <p:sldMasterId id="2147483912" r:id="rId6"/>
  </p:sldMasterIdLst>
  <p:notesMasterIdLst>
    <p:notesMasterId r:id="rId47"/>
  </p:notesMasterIdLst>
  <p:handoutMasterIdLst>
    <p:handoutMasterId r:id="rId48"/>
  </p:handoutMasterIdLst>
  <p:sldIdLst>
    <p:sldId id="414" r:id="rId7"/>
    <p:sldId id="840" r:id="rId8"/>
    <p:sldId id="847" r:id="rId9"/>
    <p:sldId id="849" r:id="rId10"/>
    <p:sldId id="850" r:id="rId11"/>
    <p:sldId id="844" r:id="rId12"/>
    <p:sldId id="759" r:id="rId13"/>
    <p:sldId id="845" r:id="rId14"/>
    <p:sldId id="934" r:id="rId15"/>
    <p:sldId id="929" r:id="rId16"/>
    <p:sldId id="930" r:id="rId17"/>
    <p:sldId id="848" r:id="rId18"/>
    <p:sldId id="916" r:id="rId19"/>
    <p:sldId id="917" r:id="rId20"/>
    <p:sldId id="918" r:id="rId21"/>
    <p:sldId id="928" r:id="rId22"/>
    <p:sldId id="940" r:id="rId23"/>
    <p:sldId id="941" r:id="rId24"/>
    <p:sldId id="936" r:id="rId25"/>
    <p:sldId id="937" r:id="rId26"/>
    <p:sldId id="938" r:id="rId27"/>
    <p:sldId id="920" r:id="rId28"/>
    <p:sldId id="921" r:id="rId29"/>
    <p:sldId id="932" r:id="rId30"/>
    <p:sldId id="933" r:id="rId31"/>
    <p:sldId id="942" r:id="rId32"/>
    <p:sldId id="943" r:id="rId33"/>
    <p:sldId id="935" r:id="rId34"/>
    <p:sldId id="924" r:id="rId35"/>
    <p:sldId id="925" r:id="rId36"/>
    <p:sldId id="926" r:id="rId37"/>
    <p:sldId id="927" r:id="rId38"/>
    <p:sldId id="944" r:id="rId39"/>
    <p:sldId id="945" r:id="rId40"/>
    <p:sldId id="946" r:id="rId41"/>
    <p:sldId id="947" r:id="rId42"/>
    <p:sldId id="948" r:id="rId43"/>
    <p:sldId id="406" r:id="rId44"/>
    <p:sldId id="375" r:id="rId45"/>
    <p:sldId id="877" r:id="rId46"/>
  </p:sldIdLst>
  <p:sldSz cx="12192000" cy="6858000"/>
  <p:notesSz cx="10018713" cy="6888163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66"/>
    <a:srgbClr val="FFFDE9"/>
    <a:srgbClr val="C55A11"/>
    <a:srgbClr val="FA7A60"/>
    <a:srgbClr val="FF66FF"/>
    <a:srgbClr val="FF0000"/>
    <a:srgbClr val="6699FF"/>
    <a:srgbClr val="9966FF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淺色樣式 1 - 輔色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E171933-4619-4E11-9A3F-F7608DF75F80}" styleName="中等深淺樣式 1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中等深淺樣式 1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FD0F851-EC5A-4D38-B0AD-8093EC10F338}" styleName="淺色樣式 1 - 輔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淺色樣式 2 - 輔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中等深淺樣式 1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54" autoAdjust="0"/>
    <p:restoredTop sz="96370" autoAdjust="0"/>
  </p:normalViewPr>
  <p:slideViewPr>
    <p:cSldViewPr snapToGrid="0">
      <p:cViewPr varScale="1">
        <p:scale>
          <a:sx n="89" d="100"/>
          <a:sy n="89" d="100"/>
        </p:scale>
        <p:origin x="432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3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310937125682119E-2"/>
          <c:y val="2.5197092344030007E-2"/>
          <c:w val="0.88813748165645234"/>
          <c:h val="0.694453151051634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學院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DAC-43C7-9AC0-50DB316E9116}"/>
              </c:ext>
            </c:extLst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DAC-43C7-9AC0-50DB316E9116}"/>
              </c:ext>
            </c:extLst>
          </c:dPt>
          <c:dPt>
            <c:idx val="11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DAC-43C7-9AC0-50DB316E911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Gen Jyuu Gothic Bold" panose="020B0602020203020207" pitchFamily="34" charset="-120"/>
                    <a:ea typeface="Gen Jyuu Gothic Bold" panose="020B0602020203020207" pitchFamily="34" charset="-120"/>
                    <a:cs typeface="Gen Jyuu Gothic Bold" panose="020B0602020203020207" pitchFamily="34" charset="-120"/>
                  </a:defRPr>
                </a:pPr>
                <a:endParaRPr lang="zh-TW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工作表1!$A$2:$A$14</c:f>
              <c:strCache>
                <c:ptCount val="13"/>
                <c:pt idx="0">
                  <c:v>文學院</c:v>
                </c:pt>
                <c:pt idx="1">
                  <c:v>外語學院</c:v>
                </c:pt>
                <c:pt idx="2">
                  <c:v>民生學院</c:v>
                </c:pt>
                <c:pt idx="3">
                  <c:v>法律學院</c:v>
                </c:pt>
                <c:pt idx="4">
                  <c:v>社科學院</c:v>
                </c:pt>
                <c:pt idx="5">
                  <c:v>教育學院</c:v>
                </c:pt>
                <c:pt idx="6">
                  <c:v>理工學院</c:v>
                </c:pt>
                <c:pt idx="7">
                  <c:v>傳播學院</c:v>
                </c:pt>
                <c:pt idx="8">
                  <c:v>管理學院</c:v>
                </c:pt>
                <c:pt idx="9">
                  <c:v>醫學院</c:v>
                </c:pt>
                <c:pt idx="10">
                  <c:v>藝術學院</c:v>
                </c:pt>
                <c:pt idx="11">
                  <c:v>進修部</c:v>
                </c:pt>
                <c:pt idx="12">
                  <c:v>織品服裝學院</c:v>
                </c:pt>
              </c:strCache>
            </c:strRef>
          </c:cat>
          <c:val>
            <c:numRef>
              <c:f>工作表1!$B$2:$B$14</c:f>
              <c:numCache>
                <c:formatCode>General</c:formatCode>
                <c:ptCount val="13"/>
                <c:pt idx="0">
                  <c:v>22</c:v>
                </c:pt>
                <c:pt idx="1">
                  <c:v>8</c:v>
                </c:pt>
                <c:pt idx="2">
                  <c:v>2</c:v>
                </c:pt>
                <c:pt idx="3">
                  <c:v>4</c:v>
                </c:pt>
                <c:pt idx="4">
                  <c:v>48</c:v>
                </c:pt>
                <c:pt idx="5">
                  <c:v>6</c:v>
                </c:pt>
                <c:pt idx="6">
                  <c:v>29</c:v>
                </c:pt>
                <c:pt idx="7">
                  <c:v>2</c:v>
                </c:pt>
                <c:pt idx="8">
                  <c:v>10</c:v>
                </c:pt>
                <c:pt idx="9">
                  <c:v>3</c:v>
                </c:pt>
                <c:pt idx="10">
                  <c:v>6</c:v>
                </c:pt>
                <c:pt idx="11">
                  <c:v>47</c:v>
                </c:pt>
                <c:pt idx="12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DAC-43C7-9AC0-50DB316E911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1247961936"/>
        <c:axId val="-1247959216"/>
      </c:barChart>
      <c:catAx>
        <c:axId val="-12479619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eaVert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Gen Jyuu Gothic Bold" panose="020B0602020203020207" pitchFamily="34" charset="-120"/>
                <a:ea typeface="Gen Jyuu Gothic Bold" panose="020B0602020203020207" pitchFamily="34" charset="-120"/>
                <a:cs typeface="Gen Jyuu Gothic Bold" panose="020B0602020203020207" pitchFamily="34" charset="-120"/>
              </a:defRPr>
            </a:pPr>
            <a:endParaRPr lang="zh-TW"/>
          </a:p>
        </c:txPr>
        <c:crossAx val="-1247959216"/>
        <c:crosses val="autoZero"/>
        <c:auto val="1"/>
        <c:lblAlgn val="ctr"/>
        <c:lblOffset val="100"/>
        <c:noMultiLvlLbl val="0"/>
      </c:catAx>
      <c:valAx>
        <c:axId val="-1247959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en Jyuu Gothic Bold" panose="020B0602020203020207" pitchFamily="34" charset="-120"/>
                <a:ea typeface="Gen Jyuu Gothic Bold" panose="020B0602020203020207" pitchFamily="34" charset="-120"/>
                <a:cs typeface="Gen Jyuu Gothic Bold" panose="020B0602020203020207" pitchFamily="34" charset="-120"/>
              </a:defRPr>
            </a:pPr>
            <a:endParaRPr lang="zh-TW"/>
          </a:p>
        </c:txPr>
        <c:crossAx val="-124796193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>
        <a:alpha val="56000"/>
      </a:schemeClr>
    </a:solidFill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F448EF-E4B8-48BE-8231-D37343B7EA63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A123EB62-A2D8-4D67-892E-88B055607540}">
      <dgm:prSet phldrT="[文字]" custT="1"/>
      <dgm:spPr/>
      <dgm:t>
        <a:bodyPr/>
        <a:lstStyle/>
        <a:p>
          <a:r>
            <a:rPr lang="en-US" altLang="zh-TW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1. </a:t>
          </a:r>
          <a:r>
            <a:rPr lang="zh-TW" alt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線上申請</a:t>
          </a:r>
        </a:p>
      </dgm:t>
    </dgm:pt>
    <dgm:pt modelId="{FB0399A4-B483-4227-95D9-10288721E92B}" type="parTrans" cxnId="{600AAC82-5C28-42DB-A8EA-D12B728B813B}">
      <dgm:prSet/>
      <dgm:spPr/>
      <dgm:t>
        <a:bodyPr/>
        <a:lstStyle/>
        <a:p>
          <a:endParaRPr lang="zh-TW" altLang="en-US" sz="2400"/>
        </a:p>
      </dgm:t>
    </dgm:pt>
    <dgm:pt modelId="{8FEBD1CF-6E3D-4381-98C3-01B88F7C4ABD}" type="sibTrans" cxnId="{600AAC82-5C28-42DB-A8EA-D12B728B813B}">
      <dgm:prSet custT="1"/>
      <dgm:spPr>
        <a:ln>
          <a:solidFill>
            <a:schemeClr val="tx1"/>
          </a:solidFill>
        </a:ln>
      </dgm:spPr>
      <dgm:t>
        <a:bodyPr/>
        <a:lstStyle/>
        <a:p>
          <a:endParaRPr lang="zh-TW" altLang="en-US" sz="1600"/>
        </a:p>
      </dgm:t>
    </dgm:pt>
    <dgm:pt modelId="{553DC7CE-4ADD-4EB9-94EF-A0DED0E831B1}">
      <dgm:prSet phldrT="[文字]" custT="1"/>
      <dgm:spPr/>
      <dgm:t>
        <a:bodyPr/>
        <a:lstStyle/>
        <a:p>
          <a:r>
            <a:rPr lang="zh-TW" alt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系主任</a:t>
          </a:r>
          <a:r>
            <a:rPr lang="en-US" altLang="zh-TW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所長</a:t>
          </a:r>
          <a:r>
            <a:rPr lang="en-US" altLang="zh-TW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審核轄下導師與系導師代表</a:t>
          </a:r>
        </a:p>
      </dgm:t>
    </dgm:pt>
    <dgm:pt modelId="{0708EC8A-9169-435B-9824-16AF93A4D109}" type="parTrans" cxnId="{DE74CC86-A8FF-4156-81BC-E1A03B77B435}">
      <dgm:prSet/>
      <dgm:spPr/>
      <dgm:t>
        <a:bodyPr/>
        <a:lstStyle/>
        <a:p>
          <a:endParaRPr lang="zh-TW" altLang="en-US" sz="2400"/>
        </a:p>
      </dgm:t>
    </dgm:pt>
    <dgm:pt modelId="{553E29F9-8647-4715-A927-63DA0B480D5B}" type="sibTrans" cxnId="{DE74CC86-A8FF-4156-81BC-E1A03B77B435}">
      <dgm:prSet/>
      <dgm:spPr/>
      <dgm:t>
        <a:bodyPr/>
        <a:lstStyle/>
        <a:p>
          <a:endParaRPr lang="zh-TW" altLang="en-US" sz="2400"/>
        </a:p>
      </dgm:t>
    </dgm:pt>
    <dgm:pt modelId="{57BA7BC6-D8A9-4748-A8DC-965E90CEA303}">
      <dgm:prSet phldrT="[文字]" custT="1"/>
      <dgm:spPr/>
      <dgm:t>
        <a:bodyPr/>
        <a:lstStyle/>
        <a:p>
          <a:r>
            <a:rPr lang="en-US" altLang="zh-TW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2.</a:t>
          </a:r>
          <a:r>
            <a:rPr lang="zh-TW" alt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名單審核</a:t>
          </a:r>
        </a:p>
      </dgm:t>
    </dgm:pt>
    <dgm:pt modelId="{070A7FEF-EE00-486A-A9B3-26928D771A28}" type="parTrans" cxnId="{3A52BC99-1AB3-49F2-807D-419CE148BCA2}">
      <dgm:prSet/>
      <dgm:spPr/>
      <dgm:t>
        <a:bodyPr/>
        <a:lstStyle/>
        <a:p>
          <a:endParaRPr lang="zh-TW" altLang="en-US" sz="2400"/>
        </a:p>
      </dgm:t>
    </dgm:pt>
    <dgm:pt modelId="{366F76BC-9778-4ACC-BC55-773AE258583A}" type="sibTrans" cxnId="{3A52BC99-1AB3-49F2-807D-419CE148BCA2}">
      <dgm:prSet custT="1"/>
      <dgm:spPr>
        <a:ln>
          <a:solidFill>
            <a:schemeClr val="tx1"/>
          </a:solidFill>
        </a:ln>
      </dgm:spPr>
      <dgm:t>
        <a:bodyPr/>
        <a:lstStyle/>
        <a:p>
          <a:endParaRPr lang="zh-TW" altLang="en-US" sz="1600" dirty="0"/>
        </a:p>
      </dgm:t>
    </dgm:pt>
    <dgm:pt modelId="{6C03DFDE-1A12-4876-82D6-5809F2DBDA53}">
      <dgm:prSet phldrT="[文字]" custT="1"/>
      <dgm:spPr/>
      <dgm:t>
        <a:bodyPr/>
        <a:lstStyle/>
        <a:p>
          <a:r>
            <a:rPr lang="zh-TW" altLang="en-US" sz="1600" b="1" cap="none" spc="0" dirty="0">
              <a:ln w="0"/>
              <a:solidFill>
                <a:srgbClr val="FFFF0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經院導師工作委員會審查並選出院導師代表</a:t>
          </a:r>
          <a:endParaRPr lang="zh-TW" altLang="en-US" sz="1600" b="1" dirty="0">
            <a:solidFill>
              <a:srgbClr val="FFFF00"/>
            </a:solidFill>
            <a:effectLst>
              <a:outerShdw blurRad="38100" dist="38100" dir="2700000" algn="tl" rotWithShape="0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5B32F5F-33A1-493B-B9CA-F3199DDD9720}" type="parTrans" cxnId="{9F310C31-2E82-4B6F-87F7-A5C649811EDC}">
      <dgm:prSet/>
      <dgm:spPr/>
      <dgm:t>
        <a:bodyPr/>
        <a:lstStyle/>
        <a:p>
          <a:endParaRPr lang="zh-TW" altLang="en-US" sz="2400"/>
        </a:p>
      </dgm:t>
    </dgm:pt>
    <dgm:pt modelId="{E362071A-8B4A-4F01-9A57-7462FAC345BA}" type="sibTrans" cxnId="{9F310C31-2E82-4B6F-87F7-A5C649811EDC}">
      <dgm:prSet/>
      <dgm:spPr/>
      <dgm:t>
        <a:bodyPr/>
        <a:lstStyle/>
        <a:p>
          <a:endParaRPr lang="zh-TW" altLang="en-US" sz="2400"/>
        </a:p>
      </dgm:t>
    </dgm:pt>
    <dgm:pt modelId="{CE2128FE-91FD-4268-983B-1B1C22EE9943}">
      <dgm:prSet phldrT="[文字]" custT="1"/>
      <dgm:spPr/>
      <dgm:t>
        <a:bodyPr/>
        <a:lstStyle/>
        <a:p>
          <a:endParaRPr lang="zh-TW" altLang="en-US" sz="1100" dirty="0"/>
        </a:p>
      </dgm:t>
    </dgm:pt>
    <dgm:pt modelId="{C7F0A77B-D108-485A-95F5-3D52AF8DD3AA}" type="parTrans" cxnId="{71B4CEC7-02C8-441D-8818-9576986AB791}">
      <dgm:prSet/>
      <dgm:spPr/>
      <dgm:t>
        <a:bodyPr/>
        <a:lstStyle/>
        <a:p>
          <a:endParaRPr lang="zh-TW" altLang="en-US" sz="2400"/>
        </a:p>
      </dgm:t>
    </dgm:pt>
    <dgm:pt modelId="{743293B5-33AF-40A1-A203-2881B167E413}" type="sibTrans" cxnId="{71B4CEC7-02C8-441D-8818-9576986AB791}">
      <dgm:prSet/>
      <dgm:spPr/>
      <dgm:t>
        <a:bodyPr/>
        <a:lstStyle/>
        <a:p>
          <a:endParaRPr lang="zh-TW" altLang="en-US" sz="2400"/>
        </a:p>
      </dgm:t>
    </dgm:pt>
    <dgm:pt modelId="{07ADE069-F3D1-4B5B-AA8E-38456ED306D3}">
      <dgm:prSet phldrT="[文字]" custT="1"/>
      <dgm:spPr/>
      <dgm:t>
        <a:bodyPr/>
        <a:lstStyle/>
        <a:p>
          <a:r>
            <a:rPr lang="en-US" altLang="zh-TW" sz="1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3. </a:t>
          </a:r>
          <a:r>
            <a:rPr lang="zh-TW" altLang="en-US" sz="1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推薦完成</a:t>
          </a:r>
        </a:p>
      </dgm:t>
    </dgm:pt>
    <dgm:pt modelId="{6FE0975D-0EEB-48C6-BDB7-DE2792E40763}" type="parTrans" cxnId="{5D90D019-4011-4561-8426-17066B883A14}">
      <dgm:prSet/>
      <dgm:spPr/>
      <dgm:t>
        <a:bodyPr/>
        <a:lstStyle/>
        <a:p>
          <a:endParaRPr lang="zh-TW" altLang="en-US" sz="2400"/>
        </a:p>
      </dgm:t>
    </dgm:pt>
    <dgm:pt modelId="{41C5A70B-55F0-4DB5-9F62-6D57C9460EF0}" type="sibTrans" cxnId="{5D90D019-4011-4561-8426-17066B883A14}">
      <dgm:prSet custT="1"/>
      <dgm:spPr>
        <a:ln>
          <a:solidFill>
            <a:schemeClr val="tx1"/>
          </a:solidFill>
        </a:ln>
      </dgm:spPr>
      <dgm:t>
        <a:bodyPr/>
        <a:lstStyle/>
        <a:p>
          <a:endParaRPr lang="zh-TW" altLang="en-US" sz="1600"/>
        </a:p>
      </dgm:t>
    </dgm:pt>
    <dgm:pt modelId="{C719BD1B-35C1-40B0-86DB-8B1A888F7426}">
      <dgm:prSet phldrT="[文字]" custT="1"/>
      <dgm:spPr/>
      <dgm:t>
        <a:bodyPr/>
        <a:lstStyle/>
        <a:p>
          <a:r>
            <a:rPr lang="zh-TW" altLang="en-US" sz="1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導師個人線服務證明</a:t>
          </a:r>
        </a:p>
      </dgm:t>
    </dgm:pt>
    <dgm:pt modelId="{99BF9D0C-84CE-431E-9C1C-7E7C7212AF6E}" type="parTrans" cxnId="{83544097-BF08-436D-A74E-72075D94F1AC}">
      <dgm:prSet/>
      <dgm:spPr/>
      <dgm:t>
        <a:bodyPr/>
        <a:lstStyle/>
        <a:p>
          <a:endParaRPr lang="zh-TW" altLang="en-US" sz="2400"/>
        </a:p>
      </dgm:t>
    </dgm:pt>
    <dgm:pt modelId="{2ACB0F8F-0841-4C07-90DC-E3CB1A21A339}" type="sibTrans" cxnId="{83544097-BF08-436D-A74E-72075D94F1AC}">
      <dgm:prSet/>
      <dgm:spPr/>
      <dgm:t>
        <a:bodyPr/>
        <a:lstStyle/>
        <a:p>
          <a:endParaRPr lang="zh-TW" altLang="en-US" sz="2400"/>
        </a:p>
      </dgm:t>
    </dgm:pt>
    <dgm:pt modelId="{F6372339-597B-425D-B365-9FF552C80075}">
      <dgm:prSet phldrT="[文字]" custT="1"/>
      <dgm:spPr/>
      <dgm:t>
        <a:bodyPr/>
        <a:lstStyle/>
        <a:p>
          <a:r>
            <a:rPr lang="zh-TW" altLang="en-US" sz="1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導師個人輔導經驗分享</a:t>
          </a:r>
        </a:p>
      </dgm:t>
    </dgm:pt>
    <dgm:pt modelId="{6AFCEDDE-17AC-4D74-A7C3-103775934353}" type="parTrans" cxnId="{9ADED989-87F4-4798-8A33-492147F2E1BF}">
      <dgm:prSet/>
      <dgm:spPr/>
      <dgm:t>
        <a:bodyPr/>
        <a:lstStyle/>
        <a:p>
          <a:endParaRPr lang="zh-TW" altLang="en-US" sz="2400"/>
        </a:p>
      </dgm:t>
    </dgm:pt>
    <dgm:pt modelId="{1104868C-6762-4DC4-95AB-0E049A5BD5FF}" type="sibTrans" cxnId="{9ADED989-87F4-4798-8A33-492147F2E1BF}">
      <dgm:prSet/>
      <dgm:spPr/>
      <dgm:t>
        <a:bodyPr/>
        <a:lstStyle/>
        <a:p>
          <a:endParaRPr lang="zh-TW" altLang="en-US" sz="2400"/>
        </a:p>
      </dgm:t>
    </dgm:pt>
    <dgm:pt modelId="{5D8C89FE-5F5E-4549-B1AF-AA67736AAC7E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altLang="zh-TW" sz="1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4.</a:t>
          </a:r>
          <a:r>
            <a:rPr lang="zh-TW" altLang="en-US" sz="1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即時異動</a:t>
          </a:r>
        </a:p>
      </dgm:t>
    </dgm:pt>
    <dgm:pt modelId="{0FE1CC89-2AA6-4E4E-9FCE-DB7CE8ADDD15}" type="parTrans" cxnId="{B1C91D23-4D90-4385-BAF7-0BB24D40EECB}">
      <dgm:prSet/>
      <dgm:spPr/>
      <dgm:t>
        <a:bodyPr/>
        <a:lstStyle/>
        <a:p>
          <a:endParaRPr lang="zh-TW" altLang="en-US" sz="2400"/>
        </a:p>
      </dgm:t>
    </dgm:pt>
    <dgm:pt modelId="{1E5F5EF7-AEF5-46CD-BC74-8BC218E1DD72}" type="sibTrans" cxnId="{B1C91D23-4D90-4385-BAF7-0BB24D40EECB}">
      <dgm:prSet/>
      <dgm:spPr/>
      <dgm:t>
        <a:bodyPr/>
        <a:lstStyle/>
        <a:p>
          <a:endParaRPr lang="zh-TW" altLang="en-US" sz="2400"/>
        </a:p>
      </dgm:t>
    </dgm:pt>
    <dgm:pt modelId="{9F1750D1-AD50-44CC-821D-F856BAD214D2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zh-TW" altLang="en-US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即時未指定導師學生名單</a:t>
          </a:r>
        </a:p>
      </dgm:t>
    </dgm:pt>
    <dgm:pt modelId="{31245A41-16AA-4E20-B99B-FC5568DFC14A}" type="parTrans" cxnId="{C3AE2465-7C9F-4000-A926-42F361A0B591}">
      <dgm:prSet/>
      <dgm:spPr/>
      <dgm:t>
        <a:bodyPr/>
        <a:lstStyle/>
        <a:p>
          <a:endParaRPr lang="zh-TW" altLang="en-US" sz="2400"/>
        </a:p>
      </dgm:t>
    </dgm:pt>
    <dgm:pt modelId="{9D9A8618-CDCA-4188-BB37-98821EB0EE56}" type="sibTrans" cxnId="{C3AE2465-7C9F-4000-A926-42F361A0B591}">
      <dgm:prSet/>
      <dgm:spPr/>
      <dgm:t>
        <a:bodyPr/>
        <a:lstStyle/>
        <a:p>
          <a:endParaRPr lang="zh-TW" altLang="en-US" sz="2400"/>
        </a:p>
      </dgm:t>
    </dgm:pt>
    <dgm:pt modelId="{D769950D-7360-460C-8FC0-75D2A395661C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zh-TW" altLang="en-US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未完成線上推薦導師名單</a:t>
          </a:r>
        </a:p>
      </dgm:t>
    </dgm:pt>
    <dgm:pt modelId="{B4BA8EF4-9F97-40A5-94B3-79946B751DEA}" type="parTrans" cxnId="{C0DAC472-8C82-4DC5-AAE3-AD01CD85532E}">
      <dgm:prSet/>
      <dgm:spPr/>
      <dgm:t>
        <a:bodyPr/>
        <a:lstStyle/>
        <a:p>
          <a:endParaRPr lang="zh-TW" altLang="en-US" sz="2400"/>
        </a:p>
      </dgm:t>
    </dgm:pt>
    <dgm:pt modelId="{10F43F89-EFCA-4D4F-8DE0-F920608ECDAC}" type="sibTrans" cxnId="{C0DAC472-8C82-4DC5-AAE3-AD01CD85532E}">
      <dgm:prSet/>
      <dgm:spPr/>
      <dgm:t>
        <a:bodyPr/>
        <a:lstStyle/>
        <a:p>
          <a:endParaRPr lang="zh-TW" altLang="en-US" sz="2400"/>
        </a:p>
      </dgm:t>
    </dgm:pt>
    <dgm:pt modelId="{F6377C36-3585-4655-8A98-F524C100053D}">
      <dgm:prSet phldrT="[文字]" custT="1"/>
      <dgm:spPr/>
      <dgm:t>
        <a:bodyPr/>
        <a:lstStyle/>
        <a:p>
          <a:r>
            <a:rPr lang="zh-TW" alt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由使命副校長核定名單</a:t>
          </a:r>
        </a:p>
      </dgm:t>
    </dgm:pt>
    <dgm:pt modelId="{B6BAAEBC-A135-49CA-AC29-EAD357E5E919}" type="parTrans" cxnId="{C4A7AEF7-C15C-4BC8-B865-EC85622664CC}">
      <dgm:prSet/>
      <dgm:spPr/>
      <dgm:t>
        <a:bodyPr/>
        <a:lstStyle/>
        <a:p>
          <a:endParaRPr lang="zh-TW" altLang="en-US" sz="2400"/>
        </a:p>
      </dgm:t>
    </dgm:pt>
    <dgm:pt modelId="{4A8D19FE-BFEF-4466-AB25-B6C4B4A01CB3}" type="sibTrans" cxnId="{C4A7AEF7-C15C-4BC8-B865-EC85622664CC}">
      <dgm:prSet/>
      <dgm:spPr/>
      <dgm:t>
        <a:bodyPr/>
        <a:lstStyle/>
        <a:p>
          <a:endParaRPr lang="zh-TW" altLang="en-US" sz="2400"/>
        </a:p>
      </dgm:t>
    </dgm:pt>
    <dgm:pt modelId="{D0AC42FB-4A20-457F-87FC-49F78B3C8054}">
      <dgm:prSet phldrT="[文字]" custT="1"/>
      <dgm:spPr/>
      <dgm:t>
        <a:bodyPr/>
        <a:lstStyle/>
        <a:p>
          <a:r>
            <a:rPr lang="zh-TW" alt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系</a:t>
          </a:r>
          <a:r>
            <a:rPr lang="en-US" altLang="zh-TW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所</a:t>
          </a:r>
          <a:r>
            <a:rPr lang="en-US" altLang="zh-TW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秘書填寫推薦表</a:t>
          </a:r>
        </a:p>
      </dgm:t>
    </dgm:pt>
    <dgm:pt modelId="{30614D51-608F-4FE6-8C16-8FF989747C27}" type="parTrans" cxnId="{AA02FD3F-63FD-497F-8F3C-76EACCF0CB7B}">
      <dgm:prSet/>
      <dgm:spPr/>
      <dgm:t>
        <a:bodyPr/>
        <a:lstStyle/>
        <a:p>
          <a:endParaRPr lang="zh-TW" altLang="en-US" sz="2400"/>
        </a:p>
      </dgm:t>
    </dgm:pt>
    <dgm:pt modelId="{286167B9-0E20-41EA-ABDF-E0AAF14BD0B7}" type="sibTrans" cxnId="{AA02FD3F-63FD-497F-8F3C-76EACCF0CB7B}">
      <dgm:prSet/>
      <dgm:spPr/>
      <dgm:t>
        <a:bodyPr/>
        <a:lstStyle/>
        <a:p>
          <a:endParaRPr lang="zh-TW" altLang="en-US" sz="2400"/>
        </a:p>
      </dgm:t>
    </dgm:pt>
    <dgm:pt modelId="{521C4243-9BD8-4905-B989-5B9495135F33}" type="pres">
      <dgm:prSet presAssocID="{F8F448EF-E4B8-48BE-8231-D37343B7EA6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8D7775F-D893-450F-85CC-A9526C67D96C}" type="pres">
      <dgm:prSet presAssocID="{A123EB62-A2D8-4D67-892E-88B055607540}" presName="node" presStyleLbl="node1" presStyleIdx="0" presStyleCnt="4" custScaleX="192290" custScaleY="243769" custLinFactX="-54837" custLinFactNeighborX="-100000" custLinFactNeighborY="150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0C1F767-9F23-45D3-B6A2-C97650FF2D53}" type="pres">
      <dgm:prSet presAssocID="{8FEBD1CF-6E3D-4381-98C3-01B88F7C4ABD}" presName="sibTrans" presStyleLbl="sibTrans2D1" presStyleIdx="0" presStyleCnt="3"/>
      <dgm:spPr/>
      <dgm:t>
        <a:bodyPr/>
        <a:lstStyle/>
        <a:p>
          <a:endParaRPr lang="zh-TW" altLang="en-US"/>
        </a:p>
      </dgm:t>
    </dgm:pt>
    <dgm:pt modelId="{43723787-3030-491F-80DE-5AFADADC6D79}" type="pres">
      <dgm:prSet presAssocID="{8FEBD1CF-6E3D-4381-98C3-01B88F7C4ABD}" presName="connectorText" presStyleLbl="sibTrans2D1" presStyleIdx="0" presStyleCnt="3"/>
      <dgm:spPr/>
      <dgm:t>
        <a:bodyPr/>
        <a:lstStyle/>
        <a:p>
          <a:endParaRPr lang="zh-TW" altLang="en-US"/>
        </a:p>
      </dgm:t>
    </dgm:pt>
    <dgm:pt modelId="{C6469E44-F059-4A2F-8701-EB3E9086A330}" type="pres">
      <dgm:prSet presAssocID="{57BA7BC6-D8A9-4748-A8DC-965E90CEA303}" presName="node" presStyleLbl="node1" presStyleIdx="1" presStyleCnt="4" custScaleX="192290" custScaleY="243769" custLinFactX="-36750" custLinFactNeighborX="-100000" custLinFactNeighborY="15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B42731D-B21A-4465-B22B-7C25A5A12C1C}" type="pres">
      <dgm:prSet presAssocID="{366F76BC-9778-4ACC-BC55-773AE258583A}" presName="sibTrans" presStyleLbl="sibTrans2D1" presStyleIdx="1" presStyleCnt="3"/>
      <dgm:spPr/>
      <dgm:t>
        <a:bodyPr/>
        <a:lstStyle/>
        <a:p>
          <a:endParaRPr lang="zh-TW" altLang="en-US"/>
        </a:p>
      </dgm:t>
    </dgm:pt>
    <dgm:pt modelId="{6002E18A-4A74-4D70-9270-C9AFEA882576}" type="pres">
      <dgm:prSet presAssocID="{366F76BC-9778-4ACC-BC55-773AE258583A}" presName="connectorText" presStyleLbl="sibTrans2D1" presStyleIdx="1" presStyleCnt="3"/>
      <dgm:spPr/>
      <dgm:t>
        <a:bodyPr/>
        <a:lstStyle/>
        <a:p>
          <a:endParaRPr lang="zh-TW" altLang="en-US"/>
        </a:p>
      </dgm:t>
    </dgm:pt>
    <dgm:pt modelId="{9DABE1E2-C278-4AC8-B837-5BF201F9595E}" type="pres">
      <dgm:prSet presAssocID="{07ADE069-F3D1-4B5B-AA8E-38456ED306D3}" presName="node" presStyleLbl="node1" presStyleIdx="2" presStyleCnt="4" custScaleX="192290" custScaleY="243769" custLinFactY="-110284" custLinFactNeighborX="87303" custLinFactNeighborY="-2000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EB96044-A08E-4AA8-9089-AA3C583BD35A}" type="pres">
      <dgm:prSet presAssocID="{41C5A70B-55F0-4DB5-9F62-6D57C9460EF0}" presName="sibTrans" presStyleLbl="sibTrans2D1" presStyleIdx="2" presStyleCnt="3" custAng="21427393" custLinFactNeighborX="96145" custLinFactNeighborY="80803"/>
      <dgm:spPr/>
      <dgm:t>
        <a:bodyPr/>
        <a:lstStyle/>
        <a:p>
          <a:endParaRPr lang="zh-TW" altLang="en-US"/>
        </a:p>
      </dgm:t>
    </dgm:pt>
    <dgm:pt modelId="{659EADAE-90D8-4DF1-9724-F31AD0146432}" type="pres">
      <dgm:prSet presAssocID="{41C5A70B-55F0-4DB5-9F62-6D57C9460EF0}" presName="connectorText" presStyleLbl="sibTrans2D1" presStyleIdx="2" presStyleCnt="3"/>
      <dgm:spPr/>
      <dgm:t>
        <a:bodyPr/>
        <a:lstStyle/>
        <a:p>
          <a:endParaRPr lang="zh-TW" altLang="en-US"/>
        </a:p>
      </dgm:t>
    </dgm:pt>
    <dgm:pt modelId="{7D2709C2-BA8C-4413-B17B-61D758575AB1}" type="pres">
      <dgm:prSet presAssocID="{5D8C89FE-5F5E-4549-B1AF-AA67736AAC7E}" presName="node" presStyleLbl="node1" presStyleIdx="3" presStyleCnt="4" custScaleX="237899" custScaleY="208472" custLinFactX="18344" custLinFactNeighborX="100000" custLinFactNeighborY="-863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D90D019-4011-4561-8426-17066B883A14}" srcId="{F8F448EF-E4B8-48BE-8231-D37343B7EA63}" destId="{07ADE069-F3D1-4B5B-AA8E-38456ED306D3}" srcOrd="2" destOrd="0" parTransId="{6FE0975D-0EEB-48C6-BDB7-DE2792E40763}" sibTransId="{41C5A70B-55F0-4DB5-9F62-6D57C9460EF0}"/>
    <dgm:cxn modelId="{C9328CB8-7F10-497C-9AFD-B2B5CDFB0627}" type="presOf" srcId="{6C03DFDE-1A12-4876-82D6-5809F2DBDA53}" destId="{C6469E44-F059-4A2F-8701-EB3E9086A330}" srcOrd="0" destOrd="1" presId="urn:microsoft.com/office/officeart/2005/8/layout/process5"/>
    <dgm:cxn modelId="{7DF66EEF-681F-4B01-AE54-6A5D7B8425C4}" type="presOf" srcId="{A123EB62-A2D8-4D67-892E-88B055607540}" destId="{D8D7775F-D893-450F-85CC-A9526C67D96C}" srcOrd="0" destOrd="0" presId="urn:microsoft.com/office/officeart/2005/8/layout/process5"/>
    <dgm:cxn modelId="{9ADED989-87F4-4798-8A33-492147F2E1BF}" srcId="{07ADE069-F3D1-4B5B-AA8E-38456ED306D3}" destId="{F6372339-597B-425D-B365-9FF552C80075}" srcOrd="1" destOrd="0" parTransId="{6AFCEDDE-17AC-4D74-A7C3-103775934353}" sibTransId="{1104868C-6762-4DC4-95AB-0E049A5BD5FF}"/>
    <dgm:cxn modelId="{C0DAC472-8C82-4DC5-AAE3-AD01CD85532E}" srcId="{5D8C89FE-5F5E-4549-B1AF-AA67736AAC7E}" destId="{D769950D-7360-460C-8FC0-75D2A395661C}" srcOrd="1" destOrd="0" parTransId="{B4BA8EF4-9F97-40A5-94B3-79946B751DEA}" sibTransId="{10F43F89-EFCA-4D4F-8DE0-F920608ECDAC}"/>
    <dgm:cxn modelId="{600AAC82-5C28-42DB-A8EA-D12B728B813B}" srcId="{F8F448EF-E4B8-48BE-8231-D37343B7EA63}" destId="{A123EB62-A2D8-4D67-892E-88B055607540}" srcOrd="0" destOrd="0" parTransId="{FB0399A4-B483-4227-95D9-10288721E92B}" sibTransId="{8FEBD1CF-6E3D-4381-98C3-01B88F7C4ABD}"/>
    <dgm:cxn modelId="{DE74CC86-A8FF-4156-81BC-E1A03B77B435}" srcId="{A123EB62-A2D8-4D67-892E-88B055607540}" destId="{553DC7CE-4ADD-4EB9-94EF-A0DED0E831B1}" srcOrd="1" destOrd="0" parTransId="{0708EC8A-9169-435B-9824-16AF93A4D109}" sibTransId="{553E29F9-8647-4715-A927-63DA0B480D5B}"/>
    <dgm:cxn modelId="{1A4E5298-6DE9-4DD5-A99C-03781AAE85F3}" type="presOf" srcId="{366F76BC-9778-4ACC-BC55-773AE258583A}" destId="{6002E18A-4A74-4D70-9270-C9AFEA882576}" srcOrd="1" destOrd="0" presId="urn:microsoft.com/office/officeart/2005/8/layout/process5"/>
    <dgm:cxn modelId="{FCCEE84A-FC2A-4D97-A320-1BC31AD614AF}" type="presOf" srcId="{F6377C36-3585-4655-8A98-F524C100053D}" destId="{C6469E44-F059-4A2F-8701-EB3E9086A330}" srcOrd="0" destOrd="2" presId="urn:microsoft.com/office/officeart/2005/8/layout/process5"/>
    <dgm:cxn modelId="{B1C91D23-4D90-4385-BAF7-0BB24D40EECB}" srcId="{F8F448EF-E4B8-48BE-8231-D37343B7EA63}" destId="{5D8C89FE-5F5E-4549-B1AF-AA67736AAC7E}" srcOrd="3" destOrd="0" parTransId="{0FE1CC89-2AA6-4E4E-9FCE-DB7CE8ADDD15}" sibTransId="{1E5F5EF7-AEF5-46CD-BC74-8BC218E1DD72}"/>
    <dgm:cxn modelId="{AA02FD3F-63FD-497F-8F3C-76EACCF0CB7B}" srcId="{A123EB62-A2D8-4D67-892E-88B055607540}" destId="{D0AC42FB-4A20-457F-87FC-49F78B3C8054}" srcOrd="0" destOrd="0" parTransId="{30614D51-608F-4FE6-8C16-8FF989747C27}" sibTransId="{286167B9-0E20-41EA-ABDF-E0AAF14BD0B7}"/>
    <dgm:cxn modelId="{A2125D85-2B5C-4E9F-8975-CFCF68AF446D}" type="presOf" srcId="{8FEBD1CF-6E3D-4381-98C3-01B88F7C4ABD}" destId="{10C1F767-9F23-45D3-B6A2-C97650FF2D53}" srcOrd="0" destOrd="0" presId="urn:microsoft.com/office/officeart/2005/8/layout/process5"/>
    <dgm:cxn modelId="{8126062D-BC03-43FD-9A71-014DCF93C4CF}" type="presOf" srcId="{5D8C89FE-5F5E-4549-B1AF-AA67736AAC7E}" destId="{7D2709C2-BA8C-4413-B17B-61D758575AB1}" srcOrd="0" destOrd="0" presId="urn:microsoft.com/office/officeart/2005/8/layout/process5"/>
    <dgm:cxn modelId="{F3CAD3C8-2FCB-4D16-BF2E-9BE064AE5E17}" type="presOf" srcId="{41C5A70B-55F0-4DB5-9F62-6D57C9460EF0}" destId="{8EB96044-A08E-4AA8-9089-AA3C583BD35A}" srcOrd="0" destOrd="0" presId="urn:microsoft.com/office/officeart/2005/8/layout/process5"/>
    <dgm:cxn modelId="{D6FE7E41-47FE-4AE2-9DC0-A73408FD4039}" type="presOf" srcId="{CE2128FE-91FD-4268-983B-1B1C22EE9943}" destId="{C6469E44-F059-4A2F-8701-EB3E9086A330}" srcOrd="0" destOrd="3" presId="urn:microsoft.com/office/officeart/2005/8/layout/process5"/>
    <dgm:cxn modelId="{59362144-3D68-48E6-824B-4A98496C91B2}" type="presOf" srcId="{8FEBD1CF-6E3D-4381-98C3-01B88F7C4ABD}" destId="{43723787-3030-491F-80DE-5AFADADC6D79}" srcOrd="1" destOrd="0" presId="urn:microsoft.com/office/officeart/2005/8/layout/process5"/>
    <dgm:cxn modelId="{03C476E6-D531-44EF-A0C7-2C625B3117D6}" type="presOf" srcId="{366F76BC-9778-4ACC-BC55-773AE258583A}" destId="{4B42731D-B21A-4465-B22B-7C25A5A12C1C}" srcOrd="0" destOrd="0" presId="urn:microsoft.com/office/officeart/2005/8/layout/process5"/>
    <dgm:cxn modelId="{15ABD640-06BA-4743-B04E-B49567971287}" type="presOf" srcId="{9F1750D1-AD50-44CC-821D-F856BAD214D2}" destId="{7D2709C2-BA8C-4413-B17B-61D758575AB1}" srcOrd="0" destOrd="1" presId="urn:microsoft.com/office/officeart/2005/8/layout/process5"/>
    <dgm:cxn modelId="{9F310C31-2E82-4B6F-87F7-A5C649811EDC}" srcId="{57BA7BC6-D8A9-4748-A8DC-965E90CEA303}" destId="{6C03DFDE-1A12-4876-82D6-5809F2DBDA53}" srcOrd="0" destOrd="0" parTransId="{05B32F5F-33A1-493B-B9CA-F3199DDD9720}" sibTransId="{E362071A-8B4A-4F01-9A57-7462FAC345BA}"/>
    <dgm:cxn modelId="{C3AE2465-7C9F-4000-A926-42F361A0B591}" srcId="{5D8C89FE-5F5E-4549-B1AF-AA67736AAC7E}" destId="{9F1750D1-AD50-44CC-821D-F856BAD214D2}" srcOrd="0" destOrd="0" parTransId="{31245A41-16AA-4E20-B99B-FC5568DFC14A}" sibTransId="{9D9A8618-CDCA-4188-BB37-98821EB0EE56}"/>
    <dgm:cxn modelId="{73A774A5-F70D-46CE-8D7F-CC314B332CB4}" type="presOf" srcId="{C719BD1B-35C1-40B0-86DB-8B1A888F7426}" destId="{9DABE1E2-C278-4AC8-B837-5BF201F9595E}" srcOrd="0" destOrd="1" presId="urn:microsoft.com/office/officeart/2005/8/layout/process5"/>
    <dgm:cxn modelId="{3C9B2F98-FA33-4030-BE0C-539992FB2957}" type="presOf" srcId="{07ADE069-F3D1-4B5B-AA8E-38456ED306D3}" destId="{9DABE1E2-C278-4AC8-B837-5BF201F9595E}" srcOrd="0" destOrd="0" presId="urn:microsoft.com/office/officeart/2005/8/layout/process5"/>
    <dgm:cxn modelId="{62BA33AA-D240-41EC-B1AA-EAFDC839CF9E}" type="presOf" srcId="{553DC7CE-4ADD-4EB9-94EF-A0DED0E831B1}" destId="{D8D7775F-D893-450F-85CC-A9526C67D96C}" srcOrd="0" destOrd="2" presId="urn:microsoft.com/office/officeart/2005/8/layout/process5"/>
    <dgm:cxn modelId="{3A52BC99-1AB3-49F2-807D-419CE148BCA2}" srcId="{F8F448EF-E4B8-48BE-8231-D37343B7EA63}" destId="{57BA7BC6-D8A9-4748-A8DC-965E90CEA303}" srcOrd="1" destOrd="0" parTransId="{070A7FEF-EE00-486A-A9B3-26928D771A28}" sibTransId="{366F76BC-9778-4ACC-BC55-773AE258583A}"/>
    <dgm:cxn modelId="{663DB63E-C432-434A-AB33-51627F5D208E}" type="presOf" srcId="{F8F448EF-E4B8-48BE-8231-D37343B7EA63}" destId="{521C4243-9BD8-4905-B989-5B9495135F33}" srcOrd="0" destOrd="0" presId="urn:microsoft.com/office/officeart/2005/8/layout/process5"/>
    <dgm:cxn modelId="{C4A7AEF7-C15C-4BC8-B865-EC85622664CC}" srcId="{57BA7BC6-D8A9-4748-A8DC-965E90CEA303}" destId="{F6377C36-3585-4655-8A98-F524C100053D}" srcOrd="1" destOrd="0" parTransId="{B6BAAEBC-A135-49CA-AC29-EAD357E5E919}" sibTransId="{4A8D19FE-BFEF-4466-AB25-B6C4B4A01CB3}"/>
    <dgm:cxn modelId="{71B4CEC7-02C8-441D-8818-9576986AB791}" srcId="{57BA7BC6-D8A9-4748-A8DC-965E90CEA303}" destId="{CE2128FE-91FD-4268-983B-1B1C22EE9943}" srcOrd="2" destOrd="0" parTransId="{C7F0A77B-D108-485A-95F5-3D52AF8DD3AA}" sibTransId="{743293B5-33AF-40A1-A203-2881B167E413}"/>
    <dgm:cxn modelId="{74AD42BC-C4B3-46CE-8B4D-8224879C30C2}" type="presOf" srcId="{41C5A70B-55F0-4DB5-9F62-6D57C9460EF0}" destId="{659EADAE-90D8-4DF1-9724-F31AD0146432}" srcOrd="1" destOrd="0" presId="urn:microsoft.com/office/officeart/2005/8/layout/process5"/>
    <dgm:cxn modelId="{82B1FE90-3C47-44C7-A024-30C1C6C1890C}" type="presOf" srcId="{57BA7BC6-D8A9-4748-A8DC-965E90CEA303}" destId="{C6469E44-F059-4A2F-8701-EB3E9086A330}" srcOrd="0" destOrd="0" presId="urn:microsoft.com/office/officeart/2005/8/layout/process5"/>
    <dgm:cxn modelId="{02B4724B-5BBF-42E5-BC85-02310B4D5E9E}" type="presOf" srcId="{D0AC42FB-4A20-457F-87FC-49F78B3C8054}" destId="{D8D7775F-D893-450F-85CC-A9526C67D96C}" srcOrd="0" destOrd="1" presId="urn:microsoft.com/office/officeart/2005/8/layout/process5"/>
    <dgm:cxn modelId="{7967A08D-829D-4049-A469-FEA413570A2F}" type="presOf" srcId="{F6372339-597B-425D-B365-9FF552C80075}" destId="{9DABE1E2-C278-4AC8-B837-5BF201F9595E}" srcOrd="0" destOrd="2" presId="urn:microsoft.com/office/officeart/2005/8/layout/process5"/>
    <dgm:cxn modelId="{B8AF8E6D-9660-4701-B156-0BFCA23B71B8}" type="presOf" srcId="{D769950D-7360-460C-8FC0-75D2A395661C}" destId="{7D2709C2-BA8C-4413-B17B-61D758575AB1}" srcOrd="0" destOrd="2" presId="urn:microsoft.com/office/officeart/2005/8/layout/process5"/>
    <dgm:cxn modelId="{83544097-BF08-436D-A74E-72075D94F1AC}" srcId="{07ADE069-F3D1-4B5B-AA8E-38456ED306D3}" destId="{C719BD1B-35C1-40B0-86DB-8B1A888F7426}" srcOrd="0" destOrd="0" parTransId="{99BF9D0C-84CE-431E-9C1C-7E7C7212AF6E}" sibTransId="{2ACB0F8F-0841-4C07-90DC-E3CB1A21A339}"/>
    <dgm:cxn modelId="{A9AA00AD-CCD4-435A-9BC1-1FD4C87BEFC4}" type="presParOf" srcId="{521C4243-9BD8-4905-B989-5B9495135F33}" destId="{D8D7775F-D893-450F-85CC-A9526C67D96C}" srcOrd="0" destOrd="0" presId="urn:microsoft.com/office/officeart/2005/8/layout/process5"/>
    <dgm:cxn modelId="{C23098C6-2435-40A7-8D40-02EF16692ABE}" type="presParOf" srcId="{521C4243-9BD8-4905-B989-5B9495135F33}" destId="{10C1F767-9F23-45D3-B6A2-C97650FF2D53}" srcOrd="1" destOrd="0" presId="urn:microsoft.com/office/officeart/2005/8/layout/process5"/>
    <dgm:cxn modelId="{892C61C0-A301-4402-BA47-39296DFE0EDE}" type="presParOf" srcId="{10C1F767-9F23-45D3-B6A2-C97650FF2D53}" destId="{43723787-3030-491F-80DE-5AFADADC6D79}" srcOrd="0" destOrd="0" presId="urn:microsoft.com/office/officeart/2005/8/layout/process5"/>
    <dgm:cxn modelId="{50EEDF06-570B-40AD-9DA8-30F7A663048D}" type="presParOf" srcId="{521C4243-9BD8-4905-B989-5B9495135F33}" destId="{C6469E44-F059-4A2F-8701-EB3E9086A330}" srcOrd="2" destOrd="0" presId="urn:microsoft.com/office/officeart/2005/8/layout/process5"/>
    <dgm:cxn modelId="{97E4E641-A430-42E2-B15C-B0BAE57F21E9}" type="presParOf" srcId="{521C4243-9BD8-4905-B989-5B9495135F33}" destId="{4B42731D-B21A-4465-B22B-7C25A5A12C1C}" srcOrd="3" destOrd="0" presId="urn:microsoft.com/office/officeart/2005/8/layout/process5"/>
    <dgm:cxn modelId="{6309940D-F898-4B66-B1FB-4A82097BEBE0}" type="presParOf" srcId="{4B42731D-B21A-4465-B22B-7C25A5A12C1C}" destId="{6002E18A-4A74-4D70-9270-C9AFEA882576}" srcOrd="0" destOrd="0" presId="urn:microsoft.com/office/officeart/2005/8/layout/process5"/>
    <dgm:cxn modelId="{07999FBE-8ED6-4D27-B484-EE736A865FE8}" type="presParOf" srcId="{521C4243-9BD8-4905-B989-5B9495135F33}" destId="{9DABE1E2-C278-4AC8-B837-5BF201F9595E}" srcOrd="4" destOrd="0" presId="urn:microsoft.com/office/officeart/2005/8/layout/process5"/>
    <dgm:cxn modelId="{4791325B-2633-4BB8-99AE-291AE3C80B14}" type="presParOf" srcId="{521C4243-9BD8-4905-B989-5B9495135F33}" destId="{8EB96044-A08E-4AA8-9089-AA3C583BD35A}" srcOrd="5" destOrd="0" presId="urn:microsoft.com/office/officeart/2005/8/layout/process5"/>
    <dgm:cxn modelId="{58002AD8-F968-459B-B3F9-F1779EA38814}" type="presParOf" srcId="{8EB96044-A08E-4AA8-9089-AA3C583BD35A}" destId="{659EADAE-90D8-4DF1-9724-F31AD0146432}" srcOrd="0" destOrd="0" presId="urn:microsoft.com/office/officeart/2005/8/layout/process5"/>
    <dgm:cxn modelId="{F5238E10-C8D1-41C3-9A9B-7CC0A98E12F3}" type="presParOf" srcId="{521C4243-9BD8-4905-B989-5B9495135F33}" destId="{7D2709C2-BA8C-4413-B17B-61D758575AB1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3B472F-8BF8-4FB3-9034-1E11F34FA968}" type="doc">
      <dgm:prSet loTypeId="urn:microsoft.com/office/officeart/2005/8/layout/radial6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93598D4B-BA1C-4680-8540-C218C61FEB31}">
      <dgm:prSet phldrT="[文字]" custT="1"/>
      <dgm:spPr/>
      <dgm:t>
        <a:bodyPr/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1" kern="1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導師時間</a:t>
          </a:r>
        </a:p>
      </dgm:t>
    </dgm:pt>
    <dgm:pt modelId="{127174BD-2975-4C24-B5F4-2F4D70E8F424}" type="parTrans" cxnId="{F97060DF-DF49-4603-BB4A-34246A3A2BAB}">
      <dgm:prSet/>
      <dgm:spPr/>
      <dgm:t>
        <a:bodyPr/>
        <a:lstStyle/>
        <a:p>
          <a:endParaRPr lang="zh-TW" altLang="en-US"/>
        </a:p>
      </dgm:t>
    </dgm:pt>
    <dgm:pt modelId="{C01393C8-6FD5-4FF8-9CF1-F606ADCAD902}" type="sibTrans" cxnId="{F97060DF-DF49-4603-BB4A-34246A3A2BAB}">
      <dgm:prSet/>
      <dgm:spPr/>
      <dgm:t>
        <a:bodyPr/>
        <a:lstStyle/>
        <a:p>
          <a:endParaRPr lang="zh-TW" altLang="en-US"/>
        </a:p>
      </dgm:t>
    </dgm:pt>
    <dgm:pt modelId="{73AC62C3-009F-483B-99A1-15E71ADBDF3A}">
      <dgm:prSet phldrT="[文字]" custT="1"/>
      <dgm:spPr>
        <a:solidFill>
          <a:srgbClr val="7030A0"/>
        </a:solidFill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ts val="5000"/>
            </a:lnSpc>
            <a:spcAft>
              <a:spcPts val="0"/>
            </a:spcAft>
          </a:pPr>
          <a:r>
            <a:rPr lang="zh-TW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導師輔導</a:t>
          </a:r>
        </a:p>
      </dgm:t>
    </dgm:pt>
    <dgm:pt modelId="{2D541345-99E3-46C6-8A0B-3A9450B8EA8F}" type="parTrans" cxnId="{EF60F743-E3C9-4568-BAA5-7B05B626D089}">
      <dgm:prSet/>
      <dgm:spPr/>
      <dgm:t>
        <a:bodyPr/>
        <a:lstStyle/>
        <a:p>
          <a:endParaRPr lang="zh-TW" altLang="en-US"/>
        </a:p>
      </dgm:t>
    </dgm:pt>
    <dgm:pt modelId="{B52BFA52-C527-459C-BBCD-8D578775FBED}" type="sibTrans" cxnId="{EF60F743-E3C9-4568-BAA5-7B05B626D089}">
      <dgm:prSet/>
      <dgm:spPr>
        <a:solidFill>
          <a:srgbClr val="716BB9"/>
        </a:solidFill>
      </dgm:spPr>
      <dgm:t>
        <a:bodyPr/>
        <a:lstStyle/>
        <a:p>
          <a:endParaRPr lang="zh-TW" altLang="en-US"/>
        </a:p>
      </dgm:t>
    </dgm:pt>
    <dgm:pt modelId="{92A59901-5C77-45B1-9FCC-E45EEED39B1D}">
      <dgm:prSet phldrT="[文字]" custT="1"/>
      <dgm:spPr>
        <a:solidFill>
          <a:schemeClr val="accent5">
            <a:lumMod val="75000"/>
          </a:schemeClr>
        </a:solidFill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pPr marL="0" lvl="0" indent="0" algn="ctr" defTabSz="1422400">
            <a:lnSpc>
              <a:spcPts val="2880"/>
            </a:lnSpc>
            <a:spcBef>
              <a:spcPct val="0"/>
            </a:spcBef>
            <a:spcAft>
              <a:spcPts val="0"/>
            </a:spcAft>
            <a:buNone/>
          </a:pPr>
          <a:endParaRPr lang="zh-TW" altLang="en-US" sz="2400" b="1" kern="1200" dirty="0">
            <a:solidFill>
              <a:prstClr val="white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AB84162F-5D70-4006-830D-4CB252C0AF2B}" type="parTrans" cxnId="{05E5BC15-AEE1-4EAA-8ABF-46D277727340}">
      <dgm:prSet/>
      <dgm:spPr/>
      <dgm:t>
        <a:bodyPr/>
        <a:lstStyle/>
        <a:p>
          <a:endParaRPr lang="zh-TW" altLang="en-US"/>
        </a:p>
      </dgm:t>
    </dgm:pt>
    <dgm:pt modelId="{6B8F3716-A4B6-4E53-A409-C988341D10F2}" type="sibTrans" cxnId="{05E5BC15-AEE1-4EAA-8ABF-46D277727340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endParaRPr lang="zh-TW" altLang="en-US"/>
        </a:p>
      </dgm:t>
    </dgm:pt>
    <dgm:pt modelId="{05562AF8-1290-4506-866A-C4F1E0B598E0}">
      <dgm:prSet phldrT="[文字]" custT="1"/>
      <dgm:spPr>
        <a:solidFill>
          <a:srgbClr val="00B050"/>
        </a:solidFill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b="1" kern="1200" dirty="0">
            <a:solidFill>
              <a:prstClr val="white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3990E849-7739-4A4D-BEAA-8C039D881504}" type="parTrans" cxnId="{F58F5437-CEEE-4DAE-8E84-E4F5A53DA2AF}">
      <dgm:prSet/>
      <dgm:spPr/>
      <dgm:t>
        <a:bodyPr/>
        <a:lstStyle/>
        <a:p>
          <a:endParaRPr lang="zh-TW" altLang="en-US"/>
        </a:p>
      </dgm:t>
    </dgm:pt>
    <dgm:pt modelId="{F7E28056-06C6-4DE5-A1DE-DDD157EE10DE}" type="sibTrans" cxnId="{F58F5437-CEEE-4DAE-8E84-E4F5A53DA2AF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zh-TW" altLang="en-US"/>
        </a:p>
      </dgm:t>
    </dgm:pt>
    <dgm:pt modelId="{588261F8-3D82-4D4C-A29E-6BE6CA2D0E65}">
      <dgm:prSet phldrT="[文字]" custT="1"/>
      <dgm:spPr>
        <a:solidFill>
          <a:srgbClr val="FF9933"/>
        </a:solidFill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pPr marL="0" lvl="0" indent="0" algn="ctr" defTabSz="1422400">
            <a:lnSpc>
              <a:spcPts val="2000"/>
            </a:lnSpc>
            <a:spcBef>
              <a:spcPct val="0"/>
            </a:spcBef>
            <a:spcAft>
              <a:spcPts val="0"/>
            </a:spcAft>
            <a:buNone/>
          </a:pPr>
          <a:endParaRPr lang="zh-TW" altLang="en-US" sz="2400" b="1" kern="1200" dirty="0">
            <a:solidFill>
              <a:prstClr val="white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AD614025-484C-4871-B3A9-50C2B4565C72}" type="parTrans" cxnId="{F4890CEA-B5C2-484A-8E9D-5DBDAF04FA17}">
      <dgm:prSet/>
      <dgm:spPr/>
      <dgm:t>
        <a:bodyPr/>
        <a:lstStyle/>
        <a:p>
          <a:endParaRPr lang="zh-TW" altLang="en-US"/>
        </a:p>
      </dgm:t>
    </dgm:pt>
    <dgm:pt modelId="{E1E29408-E5C0-485E-BF3C-1C4CFC71FEB6}" type="sibTrans" cxnId="{F4890CEA-B5C2-484A-8E9D-5DBDAF04FA17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zh-TW" altLang="en-US"/>
        </a:p>
      </dgm:t>
    </dgm:pt>
    <dgm:pt modelId="{A1BEBF67-8F64-4183-A9CE-000DDCA95C76}">
      <dgm:prSet/>
      <dgm:spPr>
        <a:solidFill>
          <a:srgbClr val="FF6600"/>
        </a:solidFill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zh-TW" altLang="en-US"/>
        </a:p>
      </dgm:t>
    </dgm:pt>
    <dgm:pt modelId="{24B30198-5206-4D45-94C3-92A0F73A1A65}" type="parTrans" cxnId="{D194B81A-F1FD-4649-B12F-437E65DD66EA}">
      <dgm:prSet/>
      <dgm:spPr/>
      <dgm:t>
        <a:bodyPr/>
        <a:lstStyle/>
        <a:p>
          <a:endParaRPr lang="zh-TW" altLang="en-US"/>
        </a:p>
      </dgm:t>
    </dgm:pt>
    <dgm:pt modelId="{E7A2C6F3-F4BD-4279-8475-E44E98198704}" type="sibTrans" cxnId="{D194B81A-F1FD-4649-B12F-437E65DD66EA}">
      <dgm:prSet/>
      <dgm:spPr>
        <a:solidFill>
          <a:srgbClr val="FFC000"/>
        </a:solidFill>
      </dgm:spPr>
      <dgm:t>
        <a:bodyPr/>
        <a:lstStyle/>
        <a:p>
          <a:endParaRPr lang="zh-TW" altLang="en-US"/>
        </a:p>
      </dgm:t>
    </dgm:pt>
    <dgm:pt modelId="{AC63FB1B-80A7-43DF-BB36-E0A512941AE2}">
      <dgm:prSet/>
      <dgm:spPr>
        <a:solidFill>
          <a:srgbClr val="FF5050"/>
        </a:solidFill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zh-TW" altLang="en-US"/>
        </a:p>
      </dgm:t>
    </dgm:pt>
    <dgm:pt modelId="{89702CAC-3B19-4B12-925A-3DA244691E4D}" type="parTrans" cxnId="{11F0E91C-5FF8-4CBE-9715-86B1C66EEE5F}">
      <dgm:prSet/>
      <dgm:spPr/>
      <dgm:t>
        <a:bodyPr/>
        <a:lstStyle/>
        <a:p>
          <a:endParaRPr lang="zh-TW" altLang="en-US"/>
        </a:p>
      </dgm:t>
    </dgm:pt>
    <dgm:pt modelId="{C954C1F1-2976-4A35-9C55-DE854488046A}" type="sibTrans" cxnId="{11F0E91C-5FF8-4CBE-9715-86B1C66EEE5F}">
      <dgm:prSet/>
      <dgm:spPr>
        <a:solidFill>
          <a:srgbClr val="9999FF"/>
        </a:solidFill>
      </dgm:spPr>
      <dgm:t>
        <a:bodyPr/>
        <a:lstStyle/>
        <a:p>
          <a:endParaRPr lang="zh-TW" altLang="en-US"/>
        </a:p>
      </dgm:t>
    </dgm:pt>
    <dgm:pt modelId="{2E334AC1-5122-4D6A-B01B-2D058E322F8E}" type="pres">
      <dgm:prSet presAssocID="{C93B472F-8BF8-4FB3-9034-1E11F34FA96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91F99B8-BB51-4B51-9089-EECE29EC9CFB}" type="pres">
      <dgm:prSet presAssocID="{93598D4B-BA1C-4680-8540-C218C61FEB31}" presName="centerShape" presStyleLbl="node0" presStyleIdx="0" presStyleCnt="1" custScaleX="90909" custScaleY="90909"/>
      <dgm:spPr/>
      <dgm:t>
        <a:bodyPr/>
        <a:lstStyle/>
        <a:p>
          <a:endParaRPr lang="zh-TW" altLang="en-US"/>
        </a:p>
      </dgm:t>
    </dgm:pt>
    <dgm:pt modelId="{80FBDD2C-AB9F-4294-BFD8-35E32C5AEB5F}" type="pres">
      <dgm:prSet presAssocID="{73AC62C3-009F-483B-99A1-15E71ADBDF3A}" presName="node" presStyleLbl="node1" presStyleIdx="0" presStyleCnt="6" custScaleX="133100" custScaleY="133100" custRadScaleRad="101509" custRadScaleInc="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86FD3E3-300B-42FF-BA70-0DA4429EC5C2}" type="pres">
      <dgm:prSet presAssocID="{73AC62C3-009F-483B-99A1-15E71ADBDF3A}" presName="dummy" presStyleCnt="0"/>
      <dgm:spPr/>
    </dgm:pt>
    <dgm:pt modelId="{1140A93D-6863-425E-A94A-AD389456FD5B}" type="pres">
      <dgm:prSet presAssocID="{B52BFA52-C527-459C-BBCD-8D578775FBED}" presName="sibTrans" presStyleLbl="sibTrans2D1" presStyleIdx="0" presStyleCnt="6"/>
      <dgm:spPr/>
      <dgm:t>
        <a:bodyPr/>
        <a:lstStyle/>
        <a:p>
          <a:endParaRPr lang="zh-TW" altLang="en-US"/>
        </a:p>
      </dgm:t>
    </dgm:pt>
    <dgm:pt modelId="{46108D98-0ADD-4096-80A1-1D9E326D8736}" type="pres">
      <dgm:prSet presAssocID="{92A59901-5C77-45B1-9FCC-E45EEED39B1D}" presName="node" presStyleLbl="node1" presStyleIdx="1" presStyleCnt="6" custScaleX="133100" custScaleY="1331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4723B4-776C-4EC4-8609-05986AD2824C}" type="pres">
      <dgm:prSet presAssocID="{92A59901-5C77-45B1-9FCC-E45EEED39B1D}" presName="dummy" presStyleCnt="0"/>
      <dgm:spPr/>
    </dgm:pt>
    <dgm:pt modelId="{6B7B0695-7B28-41B2-B7EC-58ADCF3CECF0}" type="pres">
      <dgm:prSet presAssocID="{6B8F3716-A4B6-4E53-A409-C988341D10F2}" presName="sibTrans" presStyleLbl="sibTrans2D1" presStyleIdx="1" presStyleCnt="6"/>
      <dgm:spPr/>
      <dgm:t>
        <a:bodyPr/>
        <a:lstStyle/>
        <a:p>
          <a:endParaRPr lang="zh-TW" altLang="en-US"/>
        </a:p>
      </dgm:t>
    </dgm:pt>
    <dgm:pt modelId="{51192A06-870D-4E02-88E5-0446A86AB7A3}" type="pres">
      <dgm:prSet presAssocID="{05562AF8-1290-4506-866A-C4F1E0B598E0}" presName="node" presStyleLbl="node1" presStyleIdx="2" presStyleCnt="6" custScaleX="133100" custScaleY="1331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B64A5D6-C0B6-495B-BA2D-A7986EF29D28}" type="pres">
      <dgm:prSet presAssocID="{05562AF8-1290-4506-866A-C4F1E0B598E0}" presName="dummy" presStyleCnt="0"/>
      <dgm:spPr/>
    </dgm:pt>
    <dgm:pt modelId="{2EF75968-0591-4CA1-B2FA-50DD19AB8172}" type="pres">
      <dgm:prSet presAssocID="{F7E28056-06C6-4DE5-A1DE-DDD157EE10DE}" presName="sibTrans" presStyleLbl="sibTrans2D1" presStyleIdx="2" presStyleCnt="6"/>
      <dgm:spPr/>
      <dgm:t>
        <a:bodyPr/>
        <a:lstStyle/>
        <a:p>
          <a:endParaRPr lang="zh-TW" altLang="en-US"/>
        </a:p>
      </dgm:t>
    </dgm:pt>
    <dgm:pt modelId="{B807B33D-4EAB-42FF-8C2D-B4C9839CCC70}" type="pres">
      <dgm:prSet presAssocID="{588261F8-3D82-4D4C-A29E-6BE6CA2D0E65}" presName="node" presStyleLbl="node1" presStyleIdx="3" presStyleCnt="6" custScaleX="133100" custScaleY="1331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FF0CA26-94B7-4734-BAD9-F15941EFBED6}" type="pres">
      <dgm:prSet presAssocID="{588261F8-3D82-4D4C-A29E-6BE6CA2D0E65}" presName="dummy" presStyleCnt="0"/>
      <dgm:spPr/>
    </dgm:pt>
    <dgm:pt modelId="{5640BF9C-2702-4803-960D-6C0184032440}" type="pres">
      <dgm:prSet presAssocID="{E1E29408-E5C0-485E-BF3C-1C4CFC71FEB6}" presName="sibTrans" presStyleLbl="sibTrans2D1" presStyleIdx="3" presStyleCnt="6"/>
      <dgm:spPr/>
      <dgm:t>
        <a:bodyPr/>
        <a:lstStyle/>
        <a:p>
          <a:endParaRPr lang="zh-TW" altLang="en-US"/>
        </a:p>
      </dgm:t>
    </dgm:pt>
    <dgm:pt modelId="{A3C4AB0E-7C66-483A-B05A-5CC0F73FD474}" type="pres">
      <dgm:prSet presAssocID="{A1BEBF67-8F64-4183-A9CE-000DDCA95C76}" presName="node" presStyleLbl="node1" presStyleIdx="4" presStyleCnt="6" custScaleX="133100" custScaleY="1331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2E6ADEC-4BCC-4B5D-A80F-BC8F95CE1396}" type="pres">
      <dgm:prSet presAssocID="{A1BEBF67-8F64-4183-A9CE-000DDCA95C76}" presName="dummy" presStyleCnt="0"/>
      <dgm:spPr/>
    </dgm:pt>
    <dgm:pt modelId="{43EB6FB5-FF87-4565-B450-3FAF678AED9B}" type="pres">
      <dgm:prSet presAssocID="{E7A2C6F3-F4BD-4279-8475-E44E98198704}" presName="sibTrans" presStyleLbl="sibTrans2D1" presStyleIdx="4" presStyleCnt="6"/>
      <dgm:spPr/>
      <dgm:t>
        <a:bodyPr/>
        <a:lstStyle/>
        <a:p>
          <a:endParaRPr lang="zh-TW" altLang="en-US"/>
        </a:p>
      </dgm:t>
    </dgm:pt>
    <dgm:pt modelId="{4610924B-E831-42A3-AF8A-275FA3677E85}" type="pres">
      <dgm:prSet presAssocID="{AC63FB1B-80A7-43DF-BB36-E0A512941AE2}" presName="node" presStyleLbl="node1" presStyleIdx="5" presStyleCnt="6" custScaleX="133100" custScaleY="1331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69889BD-F098-4C3F-9C37-AE3163F88B5A}" type="pres">
      <dgm:prSet presAssocID="{AC63FB1B-80A7-43DF-BB36-E0A512941AE2}" presName="dummy" presStyleCnt="0"/>
      <dgm:spPr/>
    </dgm:pt>
    <dgm:pt modelId="{6739E159-660F-47EB-A0EC-82B02A96E62C}" type="pres">
      <dgm:prSet presAssocID="{C954C1F1-2976-4A35-9C55-DE854488046A}" presName="sibTrans" presStyleLbl="sibTrans2D1" presStyleIdx="5" presStyleCnt="6"/>
      <dgm:spPr/>
      <dgm:t>
        <a:bodyPr/>
        <a:lstStyle/>
        <a:p>
          <a:endParaRPr lang="zh-TW" altLang="en-US"/>
        </a:p>
      </dgm:t>
    </dgm:pt>
  </dgm:ptLst>
  <dgm:cxnLst>
    <dgm:cxn modelId="{D4BC3009-DE0F-43AE-A8C1-99D0A2A83024}" type="presOf" srcId="{AC63FB1B-80A7-43DF-BB36-E0A512941AE2}" destId="{4610924B-E831-42A3-AF8A-275FA3677E85}" srcOrd="0" destOrd="0" presId="urn:microsoft.com/office/officeart/2005/8/layout/radial6"/>
    <dgm:cxn modelId="{DD4A37FD-237A-44EC-91FB-3BBB195821DE}" type="presOf" srcId="{92A59901-5C77-45B1-9FCC-E45EEED39B1D}" destId="{46108D98-0ADD-4096-80A1-1D9E326D8736}" srcOrd="0" destOrd="0" presId="urn:microsoft.com/office/officeart/2005/8/layout/radial6"/>
    <dgm:cxn modelId="{F58F5437-CEEE-4DAE-8E84-E4F5A53DA2AF}" srcId="{93598D4B-BA1C-4680-8540-C218C61FEB31}" destId="{05562AF8-1290-4506-866A-C4F1E0B598E0}" srcOrd="2" destOrd="0" parTransId="{3990E849-7739-4A4D-BEAA-8C039D881504}" sibTransId="{F7E28056-06C6-4DE5-A1DE-DDD157EE10DE}"/>
    <dgm:cxn modelId="{7C611F19-EC78-450A-9E53-1272AE87048F}" type="presOf" srcId="{93598D4B-BA1C-4680-8540-C218C61FEB31}" destId="{491F99B8-BB51-4B51-9089-EECE29EC9CFB}" srcOrd="0" destOrd="0" presId="urn:microsoft.com/office/officeart/2005/8/layout/radial6"/>
    <dgm:cxn modelId="{05E5BC15-AEE1-4EAA-8ABF-46D277727340}" srcId="{93598D4B-BA1C-4680-8540-C218C61FEB31}" destId="{92A59901-5C77-45B1-9FCC-E45EEED39B1D}" srcOrd="1" destOrd="0" parTransId="{AB84162F-5D70-4006-830D-4CB252C0AF2B}" sibTransId="{6B8F3716-A4B6-4E53-A409-C988341D10F2}"/>
    <dgm:cxn modelId="{EED6747E-4802-4E9B-B5E8-46960D0C2410}" type="presOf" srcId="{6B8F3716-A4B6-4E53-A409-C988341D10F2}" destId="{6B7B0695-7B28-41B2-B7EC-58ADCF3CECF0}" srcOrd="0" destOrd="0" presId="urn:microsoft.com/office/officeart/2005/8/layout/radial6"/>
    <dgm:cxn modelId="{F4890CEA-B5C2-484A-8E9D-5DBDAF04FA17}" srcId="{93598D4B-BA1C-4680-8540-C218C61FEB31}" destId="{588261F8-3D82-4D4C-A29E-6BE6CA2D0E65}" srcOrd="3" destOrd="0" parTransId="{AD614025-484C-4871-B3A9-50C2B4565C72}" sibTransId="{E1E29408-E5C0-485E-BF3C-1C4CFC71FEB6}"/>
    <dgm:cxn modelId="{6038FF76-2322-46F0-A6C2-08D0975A7C82}" type="presOf" srcId="{A1BEBF67-8F64-4183-A9CE-000DDCA95C76}" destId="{A3C4AB0E-7C66-483A-B05A-5CC0F73FD474}" srcOrd="0" destOrd="0" presId="urn:microsoft.com/office/officeart/2005/8/layout/radial6"/>
    <dgm:cxn modelId="{1DB6FF75-E439-4DB5-B973-C8938BDA2753}" type="presOf" srcId="{C954C1F1-2976-4A35-9C55-DE854488046A}" destId="{6739E159-660F-47EB-A0EC-82B02A96E62C}" srcOrd="0" destOrd="0" presId="urn:microsoft.com/office/officeart/2005/8/layout/radial6"/>
    <dgm:cxn modelId="{B9FF2D8D-34CE-4626-9387-D7063B60D850}" type="presOf" srcId="{B52BFA52-C527-459C-BBCD-8D578775FBED}" destId="{1140A93D-6863-425E-A94A-AD389456FD5B}" srcOrd="0" destOrd="0" presId="urn:microsoft.com/office/officeart/2005/8/layout/radial6"/>
    <dgm:cxn modelId="{EF60F743-E3C9-4568-BAA5-7B05B626D089}" srcId="{93598D4B-BA1C-4680-8540-C218C61FEB31}" destId="{73AC62C3-009F-483B-99A1-15E71ADBDF3A}" srcOrd="0" destOrd="0" parTransId="{2D541345-99E3-46C6-8A0B-3A9450B8EA8F}" sibTransId="{B52BFA52-C527-459C-BBCD-8D578775FBED}"/>
    <dgm:cxn modelId="{E4486656-0D54-4B98-8BD4-3F88854CC6EE}" type="presOf" srcId="{E1E29408-E5C0-485E-BF3C-1C4CFC71FEB6}" destId="{5640BF9C-2702-4803-960D-6C0184032440}" srcOrd="0" destOrd="0" presId="urn:microsoft.com/office/officeart/2005/8/layout/radial6"/>
    <dgm:cxn modelId="{93E78EAD-03B4-44A6-9F0C-C7ED093038D8}" type="presOf" srcId="{05562AF8-1290-4506-866A-C4F1E0B598E0}" destId="{51192A06-870D-4E02-88E5-0446A86AB7A3}" srcOrd="0" destOrd="0" presId="urn:microsoft.com/office/officeart/2005/8/layout/radial6"/>
    <dgm:cxn modelId="{AA78204B-95C3-4ED0-BCD1-120E6E64B2BF}" type="presOf" srcId="{73AC62C3-009F-483B-99A1-15E71ADBDF3A}" destId="{80FBDD2C-AB9F-4294-BFD8-35E32C5AEB5F}" srcOrd="0" destOrd="0" presId="urn:microsoft.com/office/officeart/2005/8/layout/radial6"/>
    <dgm:cxn modelId="{11228784-7BDB-48EB-B723-621E73D106CD}" type="presOf" srcId="{C93B472F-8BF8-4FB3-9034-1E11F34FA968}" destId="{2E334AC1-5122-4D6A-B01B-2D058E322F8E}" srcOrd="0" destOrd="0" presId="urn:microsoft.com/office/officeart/2005/8/layout/radial6"/>
    <dgm:cxn modelId="{F97060DF-DF49-4603-BB4A-34246A3A2BAB}" srcId="{C93B472F-8BF8-4FB3-9034-1E11F34FA968}" destId="{93598D4B-BA1C-4680-8540-C218C61FEB31}" srcOrd="0" destOrd="0" parTransId="{127174BD-2975-4C24-B5F4-2F4D70E8F424}" sibTransId="{C01393C8-6FD5-4FF8-9CF1-F606ADCAD902}"/>
    <dgm:cxn modelId="{CA977A2F-510C-4608-B993-5F915740F61D}" type="presOf" srcId="{F7E28056-06C6-4DE5-A1DE-DDD157EE10DE}" destId="{2EF75968-0591-4CA1-B2FA-50DD19AB8172}" srcOrd="0" destOrd="0" presId="urn:microsoft.com/office/officeart/2005/8/layout/radial6"/>
    <dgm:cxn modelId="{D194B81A-F1FD-4649-B12F-437E65DD66EA}" srcId="{93598D4B-BA1C-4680-8540-C218C61FEB31}" destId="{A1BEBF67-8F64-4183-A9CE-000DDCA95C76}" srcOrd="4" destOrd="0" parTransId="{24B30198-5206-4D45-94C3-92A0F73A1A65}" sibTransId="{E7A2C6F3-F4BD-4279-8475-E44E98198704}"/>
    <dgm:cxn modelId="{11F0E91C-5FF8-4CBE-9715-86B1C66EEE5F}" srcId="{93598D4B-BA1C-4680-8540-C218C61FEB31}" destId="{AC63FB1B-80A7-43DF-BB36-E0A512941AE2}" srcOrd="5" destOrd="0" parTransId="{89702CAC-3B19-4B12-925A-3DA244691E4D}" sibTransId="{C954C1F1-2976-4A35-9C55-DE854488046A}"/>
    <dgm:cxn modelId="{C04FE2A6-6C61-4721-BF36-B0C3A70E6AB7}" type="presOf" srcId="{588261F8-3D82-4D4C-A29E-6BE6CA2D0E65}" destId="{B807B33D-4EAB-42FF-8C2D-B4C9839CCC70}" srcOrd="0" destOrd="0" presId="urn:microsoft.com/office/officeart/2005/8/layout/radial6"/>
    <dgm:cxn modelId="{7C8D28CE-C370-430A-BBE8-F11147DF0FA1}" type="presOf" srcId="{E7A2C6F3-F4BD-4279-8475-E44E98198704}" destId="{43EB6FB5-FF87-4565-B450-3FAF678AED9B}" srcOrd="0" destOrd="0" presId="urn:microsoft.com/office/officeart/2005/8/layout/radial6"/>
    <dgm:cxn modelId="{E10AAE14-4182-47AC-9FF2-266E7B4972E4}" type="presParOf" srcId="{2E334AC1-5122-4D6A-B01B-2D058E322F8E}" destId="{491F99B8-BB51-4B51-9089-EECE29EC9CFB}" srcOrd="0" destOrd="0" presId="urn:microsoft.com/office/officeart/2005/8/layout/radial6"/>
    <dgm:cxn modelId="{00326048-C137-483D-B6C3-3B1C1090957D}" type="presParOf" srcId="{2E334AC1-5122-4D6A-B01B-2D058E322F8E}" destId="{80FBDD2C-AB9F-4294-BFD8-35E32C5AEB5F}" srcOrd="1" destOrd="0" presId="urn:microsoft.com/office/officeart/2005/8/layout/radial6"/>
    <dgm:cxn modelId="{B11487A7-B59C-4BAD-9FD1-11CCD8FA5D06}" type="presParOf" srcId="{2E334AC1-5122-4D6A-B01B-2D058E322F8E}" destId="{086FD3E3-300B-42FF-BA70-0DA4429EC5C2}" srcOrd="2" destOrd="0" presId="urn:microsoft.com/office/officeart/2005/8/layout/radial6"/>
    <dgm:cxn modelId="{AA87F982-B35D-40C3-B2C6-5949DFB14137}" type="presParOf" srcId="{2E334AC1-5122-4D6A-B01B-2D058E322F8E}" destId="{1140A93D-6863-425E-A94A-AD389456FD5B}" srcOrd="3" destOrd="0" presId="urn:microsoft.com/office/officeart/2005/8/layout/radial6"/>
    <dgm:cxn modelId="{8E943892-ADBE-4F47-AC23-2B73083AE2F2}" type="presParOf" srcId="{2E334AC1-5122-4D6A-B01B-2D058E322F8E}" destId="{46108D98-0ADD-4096-80A1-1D9E326D8736}" srcOrd="4" destOrd="0" presId="urn:microsoft.com/office/officeart/2005/8/layout/radial6"/>
    <dgm:cxn modelId="{DB6FF3CA-429B-4401-B3D7-FE4801101DC6}" type="presParOf" srcId="{2E334AC1-5122-4D6A-B01B-2D058E322F8E}" destId="{854723B4-776C-4EC4-8609-05986AD2824C}" srcOrd="5" destOrd="0" presId="urn:microsoft.com/office/officeart/2005/8/layout/radial6"/>
    <dgm:cxn modelId="{04D84124-B45C-41C4-9E1B-72FC5F891B59}" type="presParOf" srcId="{2E334AC1-5122-4D6A-B01B-2D058E322F8E}" destId="{6B7B0695-7B28-41B2-B7EC-58ADCF3CECF0}" srcOrd="6" destOrd="0" presId="urn:microsoft.com/office/officeart/2005/8/layout/radial6"/>
    <dgm:cxn modelId="{260B80C2-0965-40B8-9EB7-D882D83346EC}" type="presParOf" srcId="{2E334AC1-5122-4D6A-B01B-2D058E322F8E}" destId="{51192A06-870D-4E02-88E5-0446A86AB7A3}" srcOrd="7" destOrd="0" presId="urn:microsoft.com/office/officeart/2005/8/layout/radial6"/>
    <dgm:cxn modelId="{59287309-4728-43F2-A38E-C8C8907A5FA5}" type="presParOf" srcId="{2E334AC1-5122-4D6A-B01B-2D058E322F8E}" destId="{AB64A5D6-C0B6-495B-BA2D-A7986EF29D28}" srcOrd="8" destOrd="0" presId="urn:microsoft.com/office/officeart/2005/8/layout/radial6"/>
    <dgm:cxn modelId="{EFFE600D-C26F-4778-A97A-737FC156EB61}" type="presParOf" srcId="{2E334AC1-5122-4D6A-B01B-2D058E322F8E}" destId="{2EF75968-0591-4CA1-B2FA-50DD19AB8172}" srcOrd="9" destOrd="0" presId="urn:microsoft.com/office/officeart/2005/8/layout/radial6"/>
    <dgm:cxn modelId="{85236FC0-F59F-46E1-B993-DBA9F0652D3C}" type="presParOf" srcId="{2E334AC1-5122-4D6A-B01B-2D058E322F8E}" destId="{B807B33D-4EAB-42FF-8C2D-B4C9839CCC70}" srcOrd="10" destOrd="0" presId="urn:microsoft.com/office/officeart/2005/8/layout/radial6"/>
    <dgm:cxn modelId="{7B3D332D-8996-4AFD-915F-8674149E3891}" type="presParOf" srcId="{2E334AC1-5122-4D6A-B01B-2D058E322F8E}" destId="{7FF0CA26-94B7-4734-BAD9-F15941EFBED6}" srcOrd="11" destOrd="0" presId="urn:microsoft.com/office/officeart/2005/8/layout/radial6"/>
    <dgm:cxn modelId="{C0FC8744-1C89-43BB-9DD1-B2F43A0D49EF}" type="presParOf" srcId="{2E334AC1-5122-4D6A-B01B-2D058E322F8E}" destId="{5640BF9C-2702-4803-960D-6C0184032440}" srcOrd="12" destOrd="0" presId="urn:microsoft.com/office/officeart/2005/8/layout/radial6"/>
    <dgm:cxn modelId="{3B79BDE1-7E8E-47A6-AA86-91BF3D0B82E0}" type="presParOf" srcId="{2E334AC1-5122-4D6A-B01B-2D058E322F8E}" destId="{A3C4AB0E-7C66-483A-B05A-5CC0F73FD474}" srcOrd="13" destOrd="0" presId="urn:microsoft.com/office/officeart/2005/8/layout/radial6"/>
    <dgm:cxn modelId="{CBE59744-915A-403A-8D78-C88DC2A0F60F}" type="presParOf" srcId="{2E334AC1-5122-4D6A-B01B-2D058E322F8E}" destId="{12E6ADEC-4BCC-4B5D-A80F-BC8F95CE1396}" srcOrd="14" destOrd="0" presId="urn:microsoft.com/office/officeart/2005/8/layout/radial6"/>
    <dgm:cxn modelId="{4C2BF91B-B567-44FA-95A6-26D3DB410CED}" type="presParOf" srcId="{2E334AC1-5122-4D6A-B01B-2D058E322F8E}" destId="{43EB6FB5-FF87-4565-B450-3FAF678AED9B}" srcOrd="15" destOrd="0" presId="urn:microsoft.com/office/officeart/2005/8/layout/radial6"/>
    <dgm:cxn modelId="{269A56F1-AD32-4AFA-AFB1-8E1300955921}" type="presParOf" srcId="{2E334AC1-5122-4D6A-B01B-2D058E322F8E}" destId="{4610924B-E831-42A3-AF8A-275FA3677E85}" srcOrd="16" destOrd="0" presId="urn:microsoft.com/office/officeart/2005/8/layout/radial6"/>
    <dgm:cxn modelId="{F414F8AD-54A8-4749-A830-CDD9CC0F156B}" type="presParOf" srcId="{2E334AC1-5122-4D6A-B01B-2D058E322F8E}" destId="{769889BD-F098-4C3F-9C37-AE3163F88B5A}" srcOrd="17" destOrd="0" presId="urn:microsoft.com/office/officeart/2005/8/layout/radial6"/>
    <dgm:cxn modelId="{09D64DEF-9446-4025-BB5E-EE4BAAA4D2B4}" type="presParOf" srcId="{2E334AC1-5122-4D6A-B01B-2D058E322F8E}" destId="{6739E159-660F-47EB-A0EC-82B02A96E62C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D7775F-D893-450F-85CC-A9526C67D96C}">
      <dsp:nvSpPr>
        <dsp:cNvPr id="0" name=""/>
        <dsp:cNvSpPr/>
      </dsp:nvSpPr>
      <dsp:spPr>
        <a:xfrm>
          <a:off x="0" y="15601"/>
          <a:ext cx="2975700" cy="22634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1. </a:t>
          </a:r>
          <a:r>
            <a:rPr lang="zh-TW" altLang="en-US" sz="16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線上申請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系</a:t>
          </a:r>
          <a:r>
            <a:rPr lang="en-US" altLang="zh-TW" sz="16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6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所</a:t>
          </a:r>
          <a:r>
            <a:rPr lang="en-US" altLang="zh-TW" sz="16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 sz="16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秘書填寫推薦表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系主任</a:t>
          </a:r>
          <a:r>
            <a:rPr lang="en-US" altLang="zh-TW" sz="16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6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所長</a:t>
          </a:r>
          <a:r>
            <a:rPr lang="en-US" altLang="zh-TW" sz="16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 sz="16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審核轄下導師與系導師代表</a:t>
          </a:r>
        </a:p>
      </dsp:txBody>
      <dsp:txXfrm>
        <a:off x="66293" y="81894"/>
        <a:ext cx="2843114" cy="2130818"/>
      </dsp:txXfrm>
    </dsp:sp>
    <dsp:sp modelId="{10C1F767-9F23-45D3-B6A2-C97650FF2D53}">
      <dsp:nvSpPr>
        <dsp:cNvPr id="0" name=""/>
        <dsp:cNvSpPr/>
      </dsp:nvSpPr>
      <dsp:spPr>
        <a:xfrm rot="21587203">
          <a:off x="3065701" y="949135"/>
          <a:ext cx="216825" cy="3837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600" kern="1200"/>
        </a:p>
      </dsp:txBody>
      <dsp:txXfrm>
        <a:off x="3065701" y="1026012"/>
        <a:ext cx="151778" cy="230269"/>
      </dsp:txXfrm>
    </dsp:sp>
    <dsp:sp modelId="{C6469E44-F059-4A2F-8701-EB3E9086A330}">
      <dsp:nvSpPr>
        <dsp:cNvPr id="0" name=""/>
        <dsp:cNvSpPr/>
      </dsp:nvSpPr>
      <dsp:spPr>
        <a:xfrm>
          <a:off x="3384802" y="3001"/>
          <a:ext cx="2975700" cy="22634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2.</a:t>
          </a:r>
          <a:r>
            <a:rPr lang="zh-TW" altLang="en-US" sz="16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名單審核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b="1" kern="1200" cap="none" spc="0" dirty="0">
              <a:ln w="0"/>
              <a:solidFill>
                <a:srgbClr val="FFFF0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經院導師工作委員會審查並選出院導師代表</a:t>
          </a:r>
          <a:endParaRPr lang="zh-TW" altLang="en-US" sz="1600" b="1" kern="1200" dirty="0">
            <a:solidFill>
              <a:srgbClr val="FFFF00"/>
            </a:solidFill>
            <a:effectLst>
              <a:outerShdw blurRad="38100" dist="38100" dir="2700000" algn="tl" rotWithShape="0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由使命副校長核定名單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1100" kern="1200" dirty="0"/>
        </a:p>
      </dsp:txBody>
      <dsp:txXfrm>
        <a:off x="3451095" y="69294"/>
        <a:ext cx="2843114" cy="2130818"/>
      </dsp:txXfrm>
    </dsp:sp>
    <dsp:sp modelId="{4B42731D-B21A-4465-B22B-7C25A5A12C1C}">
      <dsp:nvSpPr>
        <dsp:cNvPr id="0" name=""/>
        <dsp:cNvSpPr/>
      </dsp:nvSpPr>
      <dsp:spPr>
        <a:xfrm rot="21599997">
          <a:off x="6435529" y="942811"/>
          <a:ext cx="180744" cy="3837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600" kern="1200" dirty="0"/>
        </a:p>
      </dsp:txBody>
      <dsp:txXfrm>
        <a:off x="6435529" y="1019567"/>
        <a:ext cx="126521" cy="230269"/>
      </dsp:txXfrm>
    </dsp:sp>
    <dsp:sp modelId="{9DABE1E2-C278-4AC8-B837-5BF201F9595E}">
      <dsp:nvSpPr>
        <dsp:cNvPr id="0" name=""/>
        <dsp:cNvSpPr/>
      </dsp:nvSpPr>
      <dsp:spPr>
        <a:xfrm>
          <a:off x="6701530" y="2998"/>
          <a:ext cx="2975700" cy="22634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kern="1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3. </a:t>
          </a:r>
          <a:r>
            <a:rPr lang="zh-TW" altLang="en-US" sz="1600" kern="1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推薦完成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kern="1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導師個人線服務證明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kern="1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導師個人輔導經驗分享</a:t>
          </a:r>
        </a:p>
      </dsp:txBody>
      <dsp:txXfrm>
        <a:off x="6767823" y="69291"/>
        <a:ext cx="2843114" cy="2130818"/>
      </dsp:txXfrm>
    </dsp:sp>
    <dsp:sp modelId="{8EB96044-A08E-4AA8-9089-AA3C583BD35A}">
      <dsp:nvSpPr>
        <dsp:cNvPr id="0" name=""/>
        <dsp:cNvSpPr/>
      </dsp:nvSpPr>
      <dsp:spPr>
        <a:xfrm rot="8216608">
          <a:off x="6712289" y="2724755"/>
          <a:ext cx="576104" cy="3837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600" kern="1200"/>
        </a:p>
      </dsp:txBody>
      <dsp:txXfrm rot="10800000">
        <a:off x="6811919" y="2762209"/>
        <a:ext cx="460970" cy="230269"/>
      </dsp:txXfrm>
    </dsp:sp>
    <dsp:sp modelId="{7D2709C2-BA8C-4413-B17B-61D758575AB1}">
      <dsp:nvSpPr>
        <dsp:cNvPr id="0" name=""/>
        <dsp:cNvSpPr/>
      </dsp:nvSpPr>
      <dsp:spPr>
        <a:xfrm>
          <a:off x="3031894" y="2967715"/>
          <a:ext cx="3681502" cy="1935670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kern="1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4.</a:t>
          </a:r>
          <a:r>
            <a:rPr lang="zh-TW" altLang="en-US" sz="1800" kern="1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即時異動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即時未指定導師學生名單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未完成線上推薦導師名單</a:t>
          </a:r>
        </a:p>
      </dsp:txBody>
      <dsp:txXfrm>
        <a:off x="3088588" y="3024409"/>
        <a:ext cx="3568114" cy="18222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39E159-660F-47EB-A0EC-82B02A96E62C}">
      <dsp:nvSpPr>
        <dsp:cNvPr id="0" name=""/>
        <dsp:cNvSpPr/>
      </dsp:nvSpPr>
      <dsp:spPr>
        <a:xfrm>
          <a:off x="2051918" y="572390"/>
          <a:ext cx="3908048" cy="3908048"/>
        </a:xfrm>
        <a:prstGeom prst="blockArc">
          <a:avLst>
            <a:gd name="adj1" fmla="val 12600000"/>
            <a:gd name="adj2" fmla="val 16200000"/>
            <a:gd name="adj3" fmla="val 4526"/>
          </a:avLst>
        </a:prstGeom>
        <a:solidFill>
          <a:srgbClr val="9999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EB6FB5-FF87-4565-B450-3FAF678AED9B}">
      <dsp:nvSpPr>
        <dsp:cNvPr id="0" name=""/>
        <dsp:cNvSpPr/>
      </dsp:nvSpPr>
      <dsp:spPr>
        <a:xfrm>
          <a:off x="2051918" y="572390"/>
          <a:ext cx="3908048" cy="3908048"/>
        </a:xfrm>
        <a:prstGeom prst="blockArc">
          <a:avLst>
            <a:gd name="adj1" fmla="val 9000000"/>
            <a:gd name="adj2" fmla="val 12600000"/>
            <a:gd name="adj3" fmla="val 4526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40BF9C-2702-4803-960D-6C0184032440}">
      <dsp:nvSpPr>
        <dsp:cNvPr id="0" name=""/>
        <dsp:cNvSpPr/>
      </dsp:nvSpPr>
      <dsp:spPr>
        <a:xfrm>
          <a:off x="2051918" y="572390"/>
          <a:ext cx="3908048" cy="3908048"/>
        </a:xfrm>
        <a:prstGeom prst="blockArc">
          <a:avLst>
            <a:gd name="adj1" fmla="val 5400000"/>
            <a:gd name="adj2" fmla="val 9000000"/>
            <a:gd name="adj3" fmla="val 4526"/>
          </a:avLst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F75968-0591-4CA1-B2FA-50DD19AB8172}">
      <dsp:nvSpPr>
        <dsp:cNvPr id="0" name=""/>
        <dsp:cNvSpPr/>
      </dsp:nvSpPr>
      <dsp:spPr>
        <a:xfrm>
          <a:off x="2051918" y="572390"/>
          <a:ext cx="3908048" cy="3908048"/>
        </a:xfrm>
        <a:prstGeom prst="blockArc">
          <a:avLst>
            <a:gd name="adj1" fmla="val 1800000"/>
            <a:gd name="adj2" fmla="val 5400000"/>
            <a:gd name="adj3" fmla="val 4526"/>
          </a:avLst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7B0695-7B28-41B2-B7EC-58ADCF3CECF0}">
      <dsp:nvSpPr>
        <dsp:cNvPr id="0" name=""/>
        <dsp:cNvSpPr/>
      </dsp:nvSpPr>
      <dsp:spPr>
        <a:xfrm>
          <a:off x="2051918" y="572390"/>
          <a:ext cx="3908048" cy="3908048"/>
        </a:xfrm>
        <a:prstGeom prst="blockArc">
          <a:avLst>
            <a:gd name="adj1" fmla="val 19800000"/>
            <a:gd name="adj2" fmla="val 1800000"/>
            <a:gd name="adj3" fmla="val 4526"/>
          </a:avLst>
        </a:prstGeom>
        <a:solidFill>
          <a:schemeClr val="accent1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40A93D-6863-425E-A94A-AD389456FD5B}">
      <dsp:nvSpPr>
        <dsp:cNvPr id="0" name=""/>
        <dsp:cNvSpPr/>
      </dsp:nvSpPr>
      <dsp:spPr>
        <a:xfrm>
          <a:off x="2051918" y="572390"/>
          <a:ext cx="3908048" cy="3908048"/>
        </a:xfrm>
        <a:prstGeom prst="blockArc">
          <a:avLst>
            <a:gd name="adj1" fmla="val 16200000"/>
            <a:gd name="adj2" fmla="val 19800000"/>
            <a:gd name="adj3" fmla="val 4526"/>
          </a:avLst>
        </a:prstGeom>
        <a:solidFill>
          <a:srgbClr val="716BB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1F99B8-BB51-4B51-9089-EECE29EC9CFB}">
      <dsp:nvSpPr>
        <dsp:cNvPr id="0" name=""/>
        <dsp:cNvSpPr/>
      </dsp:nvSpPr>
      <dsp:spPr>
        <a:xfrm>
          <a:off x="3208418" y="1728890"/>
          <a:ext cx="1595049" cy="15950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1" kern="1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導師時間</a:t>
          </a:r>
        </a:p>
      </dsp:txBody>
      <dsp:txXfrm>
        <a:off x="3442008" y="1962480"/>
        <a:ext cx="1127869" cy="1127869"/>
      </dsp:txXfrm>
    </dsp:sp>
    <dsp:sp modelId="{80FBDD2C-AB9F-4294-BFD8-35E32C5AEB5F}">
      <dsp:nvSpPr>
        <dsp:cNvPr id="0" name=""/>
        <dsp:cNvSpPr/>
      </dsp:nvSpPr>
      <dsp:spPr>
        <a:xfrm>
          <a:off x="3188583" y="-200754"/>
          <a:ext cx="1634719" cy="1634719"/>
        </a:xfrm>
        <a:prstGeom prst="ellipse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ts val="5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導師輔導</a:t>
          </a:r>
        </a:p>
      </dsp:txBody>
      <dsp:txXfrm>
        <a:off x="3427982" y="38645"/>
        <a:ext cx="1155921" cy="1155921"/>
      </dsp:txXfrm>
    </dsp:sp>
    <dsp:sp modelId="{46108D98-0ADD-4096-80A1-1D9E326D8736}">
      <dsp:nvSpPr>
        <dsp:cNvPr id="0" name=""/>
        <dsp:cNvSpPr/>
      </dsp:nvSpPr>
      <dsp:spPr>
        <a:xfrm>
          <a:off x="4842526" y="754150"/>
          <a:ext cx="1634719" cy="1634719"/>
        </a:xfrm>
        <a:prstGeom prst="ellipse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422400">
            <a:lnSpc>
              <a:spcPts val="2880"/>
            </a:lnSpc>
            <a:spcBef>
              <a:spcPct val="0"/>
            </a:spcBef>
            <a:spcAft>
              <a:spcPts val="0"/>
            </a:spcAft>
            <a:buNone/>
          </a:pPr>
          <a:endParaRPr lang="zh-TW" altLang="en-US" sz="2400" b="1" kern="1200" dirty="0">
            <a:solidFill>
              <a:prstClr val="white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5081925" y="993549"/>
        <a:ext cx="1155921" cy="1155921"/>
      </dsp:txXfrm>
    </dsp:sp>
    <dsp:sp modelId="{51192A06-870D-4E02-88E5-0446A86AB7A3}">
      <dsp:nvSpPr>
        <dsp:cNvPr id="0" name=""/>
        <dsp:cNvSpPr/>
      </dsp:nvSpPr>
      <dsp:spPr>
        <a:xfrm>
          <a:off x="4842526" y="2663959"/>
          <a:ext cx="1634719" cy="1634719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b="1" kern="1200" dirty="0">
            <a:solidFill>
              <a:prstClr val="white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5081925" y="2903358"/>
        <a:ext cx="1155921" cy="1155921"/>
      </dsp:txXfrm>
    </dsp:sp>
    <dsp:sp modelId="{B807B33D-4EAB-42FF-8C2D-B4C9839CCC70}">
      <dsp:nvSpPr>
        <dsp:cNvPr id="0" name=""/>
        <dsp:cNvSpPr/>
      </dsp:nvSpPr>
      <dsp:spPr>
        <a:xfrm>
          <a:off x="3188583" y="3618864"/>
          <a:ext cx="1634719" cy="1634719"/>
        </a:xfrm>
        <a:prstGeom prst="ellipse">
          <a:avLst/>
        </a:prstGeom>
        <a:solidFill>
          <a:srgbClr val="FF993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422400">
            <a:lnSpc>
              <a:spcPts val="2000"/>
            </a:lnSpc>
            <a:spcBef>
              <a:spcPct val="0"/>
            </a:spcBef>
            <a:spcAft>
              <a:spcPts val="0"/>
            </a:spcAft>
            <a:buNone/>
          </a:pPr>
          <a:endParaRPr lang="zh-TW" altLang="en-US" sz="2400" b="1" kern="1200" dirty="0">
            <a:solidFill>
              <a:prstClr val="white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3427982" y="3858263"/>
        <a:ext cx="1155921" cy="1155921"/>
      </dsp:txXfrm>
    </dsp:sp>
    <dsp:sp modelId="{A3C4AB0E-7C66-483A-B05A-5CC0F73FD474}">
      <dsp:nvSpPr>
        <dsp:cNvPr id="0" name=""/>
        <dsp:cNvSpPr/>
      </dsp:nvSpPr>
      <dsp:spPr>
        <a:xfrm>
          <a:off x="1534639" y="2663959"/>
          <a:ext cx="1634719" cy="1634719"/>
        </a:xfrm>
        <a:prstGeom prst="ellipse">
          <a:avLst/>
        </a:prstGeom>
        <a:solidFill>
          <a:srgbClr val="FF66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100" kern="1200"/>
        </a:p>
      </dsp:txBody>
      <dsp:txXfrm>
        <a:off x="1774038" y="2903358"/>
        <a:ext cx="1155921" cy="1155921"/>
      </dsp:txXfrm>
    </dsp:sp>
    <dsp:sp modelId="{4610924B-E831-42A3-AF8A-275FA3677E85}">
      <dsp:nvSpPr>
        <dsp:cNvPr id="0" name=""/>
        <dsp:cNvSpPr/>
      </dsp:nvSpPr>
      <dsp:spPr>
        <a:xfrm>
          <a:off x="1534639" y="754150"/>
          <a:ext cx="1634719" cy="1634719"/>
        </a:xfrm>
        <a:prstGeom prst="ellipse">
          <a:avLst/>
        </a:prstGeom>
        <a:solidFill>
          <a:srgbClr val="FF5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100" kern="1200"/>
        </a:p>
      </dsp:txBody>
      <dsp:txXfrm>
        <a:off x="1774038" y="993549"/>
        <a:ext cx="1155921" cy="11559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0" y="5"/>
            <a:ext cx="4341336" cy="345856"/>
          </a:xfrm>
          <a:prstGeom prst="rect">
            <a:avLst/>
          </a:prstGeom>
        </p:spPr>
        <p:txBody>
          <a:bodyPr vert="horz" lIns="89156" tIns="44578" rIns="89156" bIns="4457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674181" y="5"/>
            <a:ext cx="4342938" cy="345856"/>
          </a:xfrm>
          <a:prstGeom prst="rect">
            <a:avLst/>
          </a:prstGeom>
        </p:spPr>
        <p:txBody>
          <a:bodyPr vert="horz" lIns="89156" tIns="44578" rIns="89156" bIns="4457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AC3F63D5-A47A-4D00-BC60-5E5A11D2BBD0}" type="datetimeFigureOut">
              <a:rPr lang="zh-TW" altLang="en-US"/>
              <a:pPr>
                <a:defRPr/>
              </a:pPr>
              <a:t>2021/5/17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0" y="6542311"/>
            <a:ext cx="4341336" cy="345855"/>
          </a:xfrm>
          <a:prstGeom prst="rect">
            <a:avLst/>
          </a:prstGeom>
        </p:spPr>
        <p:txBody>
          <a:bodyPr vert="horz" lIns="89156" tIns="44578" rIns="89156" bIns="4457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674181" y="6542311"/>
            <a:ext cx="4342938" cy="345855"/>
          </a:xfrm>
          <a:prstGeom prst="rect">
            <a:avLst/>
          </a:prstGeom>
        </p:spPr>
        <p:txBody>
          <a:bodyPr vert="horz" lIns="89156" tIns="44578" rIns="89156" bIns="4457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03E359BA-136D-4F5D-B522-709E08F9440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4468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0" y="5"/>
            <a:ext cx="4341336" cy="345856"/>
          </a:xfrm>
          <a:prstGeom prst="rect">
            <a:avLst/>
          </a:prstGeom>
        </p:spPr>
        <p:txBody>
          <a:bodyPr vert="horz" lIns="89156" tIns="44578" rIns="89156" bIns="4457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674181" y="5"/>
            <a:ext cx="4342938" cy="345856"/>
          </a:xfrm>
          <a:prstGeom prst="rect">
            <a:avLst/>
          </a:prstGeom>
        </p:spPr>
        <p:txBody>
          <a:bodyPr vert="horz" lIns="89156" tIns="44578" rIns="89156" bIns="4457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011C2375-5DB9-4837-9526-48644AB532A5}" type="datetimeFigureOut">
              <a:rPr lang="zh-TW" altLang="en-US"/>
              <a:pPr>
                <a:defRPr/>
              </a:pPr>
              <a:t>2021/5/17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944813" y="860425"/>
            <a:ext cx="4129087" cy="2324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156" tIns="44578" rIns="89156" bIns="44578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1001236" y="3315395"/>
            <a:ext cx="8016253" cy="2712154"/>
          </a:xfrm>
          <a:prstGeom prst="rect">
            <a:avLst/>
          </a:prstGeom>
        </p:spPr>
        <p:txBody>
          <a:bodyPr vert="horz" lIns="89156" tIns="44578" rIns="89156" bIns="44578" rtlCol="0"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0" y="6542311"/>
            <a:ext cx="4341336" cy="345855"/>
          </a:xfrm>
          <a:prstGeom prst="rect">
            <a:avLst/>
          </a:prstGeom>
        </p:spPr>
        <p:txBody>
          <a:bodyPr vert="horz" lIns="89156" tIns="44578" rIns="89156" bIns="4457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674181" y="6542311"/>
            <a:ext cx="4342938" cy="345855"/>
          </a:xfrm>
          <a:prstGeom prst="rect">
            <a:avLst/>
          </a:prstGeom>
        </p:spPr>
        <p:txBody>
          <a:bodyPr vert="horz" lIns="89156" tIns="44578" rIns="89156" bIns="4457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34C02435-3D0E-43F4-9A22-8FD19B6892D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0592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5510BD-CD18-4B87-A9DC-F161CBEAA2B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10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D706D-3B37-482D-8494-75FA2231C98C}" type="datetimeFigureOut">
              <a:rPr lang="zh-TW" altLang="en-US"/>
              <a:pPr>
                <a:defRPr/>
              </a:pPr>
              <a:t>2021/5/17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A8E46-FC8A-4BA4-9276-B287E692C28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41E80E-B551-495C-B7CB-5BD78354C28A}" type="datetimeFigureOut">
              <a:rPr lang="zh-TW" altLang="en-US"/>
              <a:pPr>
                <a:defRPr/>
              </a:pPr>
              <a:t>2021/5/17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7AC14-E679-450A-A369-D5140A4DF8B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2C7BD-862D-49E9-87BC-E9FC6613D841}" type="datetimeFigureOut">
              <a:rPr lang="zh-TW" altLang="en-US"/>
              <a:pPr>
                <a:defRPr/>
              </a:pPr>
              <a:t>2021/5/17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5F50A-498C-4EFE-9487-7D9BAE42DA4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0A580-9746-4D12-8C9A-5967362E8859}" type="datetimeFigureOut">
              <a:rPr lang="zh-TW" altLang="en-US"/>
              <a:pPr>
                <a:defRPr/>
              </a:pPr>
              <a:t>2021/5/17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42331-2C06-430C-B8A1-73393C4D0C1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B5450-2F87-4547-BF3D-737C7015C07D}" type="datetimeFigureOut">
              <a:rPr lang="zh-TW" altLang="en-US"/>
              <a:pPr>
                <a:defRPr/>
              </a:pPr>
              <a:t>2021/5/17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988F9-175A-405C-99D1-17AF4ABE434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A8D7F-A84A-4663-9C5F-3121F33819F3}" type="datetimeFigureOut">
              <a:rPr lang="zh-TW" altLang="en-US"/>
              <a:pPr>
                <a:defRPr/>
              </a:pPr>
              <a:t>2021/5/17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C6D4CA-E3DB-4F27-B9EB-E862FF14521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5E0A5-8F4D-46B1-9081-628A9E68E67B}" type="datetimeFigureOut">
              <a:rPr lang="zh-TW" altLang="en-US"/>
              <a:pPr>
                <a:defRPr/>
              </a:pPr>
              <a:t>2021/5/17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9B065-97A7-4775-BBB6-C5FACC6EEE0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25B7D-B573-48B3-8816-FD422EFF62E5}" type="datetimeFigureOut">
              <a:rPr lang="zh-TW" altLang="en-US"/>
              <a:pPr>
                <a:defRPr/>
              </a:pPr>
              <a:t>2021/5/17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2928C-2654-4B31-BF09-29C490A5AD9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23259-E0D8-437D-9B3B-2B36D67E3331}" type="datetimeFigureOut">
              <a:rPr lang="zh-TW" altLang="en-US"/>
              <a:pPr>
                <a:defRPr/>
              </a:pPr>
              <a:t>2021/5/17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83AE1-CF1F-4615-988A-0896FFDBFE1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23F61-002C-4772-A776-A9914C7A0DB7}" type="datetimeFigureOut">
              <a:rPr lang="zh-TW" altLang="en-US"/>
              <a:pPr>
                <a:defRPr/>
              </a:pPr>
              <a:t>2021/5/17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2F8AB-C925-44CC-9CBD-C86F17DE5A2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6D6FF-CD3C-442F-82B8-590CA7A8DB18}" type="datetimeFigureOut">
              <a:rPr lang="zh-TW" altLang="en-US"/>
              <a:pPr>
                <a:defRPr/>
              </a:pPr>
              <a:t>2021/5/17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6E637-7D46-4B0F-8901-23B685F7CF4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6CC58-77B0-4F26-B544-0844BA614694}" type="datetimeFigureOut">
              <a:rPr lang="zh-TW" altLang="en-US"/>
              <a:pPr>
                <a:defRPr/>
              </a:pPr>
              <a:t>2021/5/17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C420A-5A94-4EED-BAE6-9FA40708048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6D66A-669D-4F51-A512-2F5913580B99}" type="datetimeFigureOut">
              <a:rPr lang="zh-TW" altLang="en-US"/>
              <a:pPr>
                <a:defRPr/>
              </a:pPr>
              <a:t>2021/5/17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B9F26-AD47-48B8-A7B6-FAAF23E8563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B795F-D6D5-44BF-935E-69193E63EF99}" type="datetimeFigureOut">
              <a:rPr lang="zh-TW" altLang="en-US"/>
              <a:pPr>
                <a:defRPr/>
              </a:pPr>
              <a:t>2021/5/17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932A8-67D0-4183-AD65-489E9600E85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2FED8-8FEE-4813-AC56-520E647DA3F6}" type="datetimeFigureOut">
              <a:rPr lang="zh-TW" altLang="en-US"/>
              <a:pPr>
                <a:defRPr/>
              </a:pPr>
              <a:t>2021/5/17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2FA74-10A2-420A-8773-A6217444542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88913"/>
            <a:ext cx="10814051" cy="79216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09601" y="1916114"/>
            <a:ext cx="5425017" cy="370998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37818" y="1916114"/>
            <a:ext cx="5427133" cy="370998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 eaLnBrk="0" hangingPunct="0"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l" eaLnBrk="0" hangingPunct="0"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08ACD43-3AF8-41DA-A48B-D8D9DE1C7C5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D706D-3B37-482D-8494-75FA2231C98C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2021/5/17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A8E46-FC8A-4BA4-9276-B287E692C280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6866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6CC58-77B0-4F26-B544-0844BA614694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2021/5/17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C420A-5A94-4EED-BAE6-9FA40708048A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9182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88F37-3936-4630-8085-1EF03015317B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2021/5/17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8F38F-5985-4A1D-9F1D-53CD77A73E16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4976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84B81-1139-4134-91F5-E1070DFD09F9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2021/5/17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28E94-1DBB-4ACB-B0D3-E3DBE0E8C6E7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4577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6A59B-C16D-43C7-BDDD-585FD1361B96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2021/5/17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00E50-96AE-42DE-8F78-DD581D7499E0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4515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8B517-7846-4879-8EDB-A2CF188E9B35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2021/5/17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9F7DC-F325-41B7-8C92-36E4DF9DB38E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399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88F37-3936-4630-8085-1EF03015317B}" type="datetimeFigureOut">
              <a:rPr lang="zh-TW" altLang="en-US"/>
              <a:pPr>
                <a:defRPr/>
              </a:pPr>
              <a:t>2021/5/17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8F38F-5985-4A1D-9F1D-53CD77A73E1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0548F-ED92-489C-AB0E-D01997835985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2021/5/17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9595A-9A2D-4CA5-B16F-CC2B5B3CE7C1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7196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F23DD-044D-4789-8901-EE3BE0B04B68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2021/5/17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A11F6-A7AF-4504-A968-CF0A3A474935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154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7B046-CB93-4E9E-B409-F9C928CE838C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2021/5/17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273F4-BF4E-4AC1-8D11-BDFEB1CFE42A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7604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41E80E-B551-495C-B7CB-5BD78354C28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2021/5/17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7AC14-E679-450A-A369-D5140A4DF8BC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6619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2C7BD-862D-49E9-87BC-E9FC6613D841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2021/5/17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5F50A-498C-4EFE-9487-7D9BAE42DA44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9239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65401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40890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136851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5/17/2021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38422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29BCD-58A1-4838-A69C-EE82C100D23B}" type="datetimeFigureOut">
              <a:rPr lang="zh-TW" altLang="en-US"/>
              <a:pPr>
                <a:defRPr/>
              </a:pPr>
              <a:t>2021/5/17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52D48-EBA1-4C32-BBAE-396B6138D05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520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84B81-1139-4134-91F5-E1070DFD09F9}" type="datetimeFigureOut">
              <a:rPr lang="zh-TW" altLang="en-US"/>
              <a:pPr>
                <a:defRPr/>
              </a:pPr>
              <a:t>2021/5/17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28E94-1DBB-4ACB-B0D3-E3DBE0E8C6E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F1F57-19F6-4AAC-ABD1-D0C68B0D2344}" type="datetimeFigureOut">
              <a:rPr lang="zh-TW" altLang="en-US"/>
              <a:pPr>
                <a:defRPr/>
              </a:pPr>
              <a:t>2021/5/17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DC286-2E86-48C1-8FB4-99EA3F3BAC6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8557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B93B4-70A6-498D-B202-F5A36AD05A97}" type="datetimeFigureOut">
              <a:rPr lang="zh-TW" altLang="en-US"/>
              <a:pPr>
                <a:defRPr/>
              </a:pPr>
              <a:t>2021/5/17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C5808-68D2-43A3-8FC6-7B25895C1E5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3312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9092E-FF0D-441D-B882-6E0F3FAC7409}" type="datetimeFigureOut">
              <a:rPr lang="zh-TW" altLang="en-US"/>
              <a:pPr>
                <a:defRPr/>
              </a:pPr>
              <a:t>2021/5/17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CA3EB-3062-429E-8A8C-AD90CF99157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99255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6A8FA-E149-4C63-B192-E881643F06CA}" type="datetimeFigureOut">
              <a:rPr lang="zh-TW" altLang="en-US"/>
              <a:pPr>
                <a:defRPr/>
              </a:pPr>
              <a:t>2021/5/17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9B1B8-3735-4727-9F5C-010AE08C5D9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16289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3B7D1-84AC-4690-954A-A7EDFA4BFE97}" type="datetimeFigureOut">
              <a:rPr lang="zh-TW" altLang="en-US"/>
              <a:pPr>
                <a:defRPr/>
              </a:pPr>
              <a:t>2021/5/17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8771E-98B1-4096-AFF8-CA5B0CDD9B2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70390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4330A-06F6-4775-BE45-B7B06348186D}" type="datetimeFigureOut">
              <a:rPr lang="zh-TW" altLang="en-US"/>
              <a:pPr>
                <a:defRPr/>
              </a:pPr>
              <a:t>2021/5/17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9606F-8615-4800-850C-C695BD7FD0D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97908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041D8-EA01-4F7A-BB8E-999EBB990016}" type="datetimeFigureOut">
              <a:rPr lang="zh-TW" altLang="en-US"/>
              <a:pPr>
                <a:defRPr/>
              </a:pPr>
              <a:t>2021/5/17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DF6F9-0132-4AEC-965E-C413EF2682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41115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48BCB-FF96-42A7-AA8F-161B49E6808F}" type="datetimeFigureOut">
              <a:rPr lang="zh-TW" altLang="en-US"/>
              <a:pPr>
                <a:defRPr/>
              </a:pPr>
              <a:t>2021/5/17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0E8AE-1A36-48AA-B8D7-D37C798190F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40243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EA8C4-2991-4D65-9BF2-2CB3C7E0A946}" type="datetimeFigureOut">
              <a:rPr lang="zh-TW" altLang="en-US"/>
              <a:pPr>
                <a:defRPr/>
              </a:pPr>
              <a:t>2021/5/17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CFB88-F734-452C-AAB0-810E9EC5662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99412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75B54-9E32-4E58-9DCB-686DE1DCC268}" type="datetimeFigureOut">
              <a:rPr lang="zh-TW" altLang="en-US"/>
              <a:pPr>
                <a:defRPr/>
              </a:pPr>
              <a:t>2021/5/17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FB3BF-E905-4B5D-9C4D-874C0E0E1D7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2894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6A59B-C16D-43C7-BDDD-585FD1361B96}" type="datetimeFigureOut">
              <a:rPr lang="zh-TW" altLang="en-US"/>
              <a:pPr>
                <a:defRPr/>
              </a:pPr>
              <a:t>2021/5/17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00E50-96AE-42DE-8F78-DD581D7499E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29BCD-58A1-4838-A69C-EE82C100D23B}" type="datetimeFigureOut">
              <a:rPr lang="zh-TW" altLang="en-US"/>
              <a:pPr>
                <a:defRPr/>
              </a:pPr>
              <a:t>2021/5/17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52D48-EBA1-4C32-BBAE-396B6138D05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5508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F1F57-19F6-4AAC-ABD1-D0C68B0D2344}" type="datetimeFigureOut">
              <a:rPr lang="zh-TW" altLang="en-US"/>
              <a:pPr>
                <a:defRPr/>
              </a:pPr>
              <a:t>2021/5/17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DC286-2E86-48C1-8FB4-99EA3F3BAC6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414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B93B4-70A6-498D-B202-F5A36AD05A97}" type="datetimeFigureOut">
              <a:rPr lang="zh-TW" altLang="en-US"/>
              <a:pPr>
                <a:defRPr/>
              </a:pPr>
              <a:t>2021/5/17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C5808-68D2-43A3-8FC6-7B25895C1E5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30074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9092E-FF0D-441D-B882-6E0F3FAC7409}" type="datetimeFigureOut">
              <a:rPr lang="zh-TW" altLang="en-US"/>
              <a:pPr>
                <a:defRPr/>
              </a:pPr>
              <a:t>2021/5/17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CA3EB-3062-429E-8A8C-AD90CF99157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45598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6A8FA-E149-4C63-B192-E881643F06CA}" type="datetimeFigureOut">
              <a:rPr lang="zh-TW" altLang="en-US"/>
              <a:pPr>
                <a:defRPr/>
              </a:pPr>
              <a:t>2021/5/17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9B1B8-3735-4727-9F5C-010AE08C5D9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29733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3B7D1-84AC-4690-954A-A7EDFA4BFE97}" type="datetimeFigureOut">
              <a:rPr lang="zh-TW" altLang="en-US"/>
              <a:pPr>
                <a:defRPr/>
              </a:pPr>
              <a:t>2021/5/17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8771E-98B1-4096-AFF8-CA5B0CDD9B2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46496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4330A-06F6-4775-BE45-B7B06348186D}" type="datetimeFigureOut">
              <a:rPr lang="zh-TW" altLang="en-US"/>
              <a:pPr>
                <a:defRPr/>
              </a:pPr>
              <a:t>2021/5/17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9606F-8615-4800-850C-C695BD7FD0D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69525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041D8-EA01-4F7A-BB8E-999EBB990016}" type="datetimeFigureOut">
              <a:rPr lang="zh-TW" altLang="en-US"/>
              <a:pPr>
                <a:defRPr/>
              </a:pPr>
              <a:t>2021/5/17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DF6F9-0132-4AEC-965E-C413EF2682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82547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48BCB-FF96-42A7-AA8F-161B49E6808F}" type="datetimeFigureOut">
              <a:rPr lang="zh-TW" altLang="en-US"/>
              <a:pPr>
                <a:defRPr/>
              </a:pPr>
              <a:t>2021/5/17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0E8AE-1A36-48AA-B8D7-D37C798190F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41770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EA8C4-2991-4D65-9BF2-2CB3C7E0A946}" type="datetimeFigureOut">
              <a:rPr lang="zh-TW" altLang="en-US"/>
              <a:pPr>
                <a:defRPr/>
              </a:pPr>
              <a:t>2021/5/17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CFB88-F734-452C-AAB0-810E9EC5662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3440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8B517-7846-4879-8EDB-A2CF188E9B35}" type="datetimeFigureOut">
              <a:rPr lang="zh-TW" altLang="en-US"/>
              <a:pPr>
                <a:defRPr/>
              </a:pPr>
              <a:t>2021/5/17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9F7DC-F325-41B7-8C92-36E4DF9DB38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75B54-9E32-4E58-9DCB-686DE1DCC268}" type="datetimeFigureOut">
              <a:rPr lang="zh-TW" altLang="en-US"/>
              <a:pPr>
                <a:defRPr/>
              </a:pPr>
              <a:t>2021/5/17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FB3BF-E905-4B5D-9C4D-874C0E0E1D7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4339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0548F-ED92-489C-AB0E-D01997835985}" type="datetimeFigureOut">
              <a:rPr lang="zh-TW" altLang="en-US"/>
              <a:pPr>
                <a:defRPr/>
              </a:pPr>
              <a:t>2021/5/17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9595A-9A2D-4CA5-B16F-CC2B5B3CE7C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F23DD-044D-4789-8901-EE3BE0B04B68}" type="datetimeFigureOut">
              <a:rPr lang="zh-TW" altLang="en-US"/>
              <a:pPr>
                <a:defRPr/>
              </a:pPr>
              <a:t>2021/5/17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A11F6-A7AF-4504-A968-CF0A3A47493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7B046-CB93-4E9E-B409-F9C928CE838C}" type="datetimeFigureOut">
              <a:rPr lang="zh-TW" altLang="en-US"/>
              <a:pPr>
                <a:defRPr/>
              </a:pPr>
              <a:t>2021/5/17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273F4-BF4E-4AC1-8D11-BDFEB1CFE42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版面配置區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25603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8A439FA-2686-4653-9647-35DD0CDF3BEF}" type="datetimeFigureOut">
              <a:rPr lang="zh-TW" altLang="en-US"/>
              <a:pPr>
                <a:defRPr/>
              </a:pPr>
              <a:t>2021/5/17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D2A662B-021B-4283-9A37-38ADE362F4B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標題版面配置區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7891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3172E22-DFB3-49C7-89E5-02AF0D998012}" type="datetimeFigureOut">
              <a:rPr lang="zh-TW" altLang="en-US"/>
              <a:pPr>
                <a:defRPr/>
              </a:pPr>
              <a:t>2021/5/17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5710064-9DA7-40B7-9ECB-A31790128DA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版面配置區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25603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8A439FA-2686-4653-9647-35DD0CDF3BEF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2021/5/17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D2A662B-021B-4283-9A37-38ADE362F4B2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170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489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华文细黑" pitchFamily="2" charset="-122"/>
          <a:ea typeface="华文细黑" pitchFamily="2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华文细黑" pitchFamily="2" charset="-122"/>
          <a:ea typeface="华文细黑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华文细黑" pitchFamily="2" charset="-122"/>
          <a:ea typeface="华文细黑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华文细黑" pitchFamily="2" charset="-122"/>
          <a:ea typeface="华文细黑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华文细黑" pitchFamily="2" charset="-122"/>
          <a:ea typeface="华文细黑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华文细黑" pitchFamily="2" charset="-122"/>
          <a:ea typeface="华文细黑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华文细黑" pitchFamily="2" charset="-122"/>
          <a:ea typeface="华文细黑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华文细黑" pitchFamily="2" charset="-122"/>
          <a:ea typeface="华文细黑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华文细黑" pitchFamily="2" charset="-122"/>
          <a:ea typeface="华文细黑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华文细黑" pitchFamily="2" charset="-122"/>
          <a:ea typeface="华文细黑" pitchFamily="2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华文细黑" pitchFamily="2" charset="-122"/>
          <a:ea typeface="华文细黑" pitchFamily="2" charset="-122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华文细黑" pitchFamily="2" charset="-122"/>
          <a:ea typeface="华文细黑" pitchFamily="2" charset="-122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华文细黑" pitchFamily="2" charset="-122"/>
          <a:ea typeface="华文细黑" pitchFamily="2" charset="-122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600" kern="1200">
          <a:solidFill>
            <a:schemeClr val="tx1"/>
          </a:solidFill>
          <a:latin typeface="华文细黑" pitchFamily="2" charset="-122"/>
          <a:ea typeface="华文细黑" pitchFamily="2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838200" y="365127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9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F369F11-C10E-46AD-9CFF-3F01CD18B40D}" type="datetimeFigureOut">
              <a:rPr lang="zh-TW" altLang="en-US"/>
              <a:pPr>
                <a:defRPr/>
              </a:pPr>
              <a:t>2021/5/17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9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9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E96549C-31AA-45CC-BFB1-BB5E7CB6042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105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新細明體" charset="-12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新細明體" charset="-12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新細明體" charset="-12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新細明體" charset="-12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F369F11-C10E-46AD-9CFF-3F01CD18B40D}" type="datetimeFigureOut">
              <a:rPr lang="zh-TW" altLang="en-US"/>
              <a:pPr>
                <a:defRPr/>
              </a:pPr>
              <a:t>2021/5/17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E96549C-31AA-45CC-BFB1-BB5E7CB6042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2432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charset="-12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11.jpeg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12.jpeg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1091&#23416;&#21209;&#26371;&#35696;&#26371;&#21069;&#31153;-1117&#29256;.pptx" TargetMode="Externa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9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0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838200" y="130233"/>
            <a:ext cx="10515600" cy="1325563"/>
          </a:xfrm>
        </p:spPr>
        <p:txBody>
          <a:bodyPr/>
          <a:lstStyle/>
          <a:p>
            <a:pPr algn="ctr"/>
            <a:r>
              <a:rPr lang="zh-TW" altLang="en-US" sz="6000" dirty="0"/>
              <a:t>學務會議座位表</a:t>
            </a:r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xmlns="" id="{7853D1F4-7926-48E3-A45A-3FF0CFF479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6" t="8335" r="6220" b="9214"/>
          <a:stretch/>
        </p:blipFill>
        <p:spPr>
          <a:xfrm>
            <a:off x="1669407" y="1091327"/>
            <a:ext cx="8573549" cy="5661607"/>
          </a:xfrm>
        </p:spPr>
      </p:pic>
    </p:spTree>
    <p:extLst>
      <p:ext uri="{BB962C8B-B14F-4D97-AF65-F5344CB8AC3E}">
        <p14:creationId xmlns:p14="http://schemas.microsoft.com/office/powerpoint/2010/main" val="83677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8918" y="65343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zh-TW" sz="3600" b="1" dirty="0"/>
              <a:t>COVID-19</a:t>
            </a:r>
            <a:r>
              <a:rPr lang="zh-TW" altLang="en-US" sz="3600" b="1" dirty="0"/>
              <a:t>疫情防</a:t>
            </a:r>
            <a:r>
              <a:rPr lang="zh-TW" altLang="en-US" sz="3600" b="1" dirty="0" smtClean="0"/>
              <a:t>制</a:t>
            </a:r>
            <a:r>
              <a:rPr lang="en-US" altLang="zh-TW" sz="3200" dirty="0" smtClean="0"/>
              <a:t>(</a:t>
            </a:r>
            <a:r>
              <a:rPr lang="zh-TW" altLang="en-US" sz="3200" dirty="0" smtClean="0"/>
              <a:t>一</a:t>
            </a:r>
            <a:r>
              <a:rPr lang="en-US" altLang="zh-TW" sz="3200" dirty="0" smtClean="0"/>
              <a:t>)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x-none" altLang="zh-TW" b="1" dirty="0" smtClean="0"/>
              <a:t>做好防疫</a:t>
            </a:r>
            <a:r>
              <a:rPr lang="zh-TW" altLang="en-US" b="1" dirty="0" smtClean="0"/>
              <a:t>措施</a:t>
            </a:r>
            <a:r>
              <a:rPr lang="x-none" altLang="zh-TW" dirty="0" smtClean="0"/>
              <a:t>：</a:t>
            </a:r>
            <a:endParaRPr lang="en-US" altLang="zh-TW" dirty="0" smtClean="0"/>
          </a:p>
          <a:p>
            <a:pPr marL="357188" indent="0">
              <a:lnSpc>
                <a:spcPts val="4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x-none" altLang="zh-TW" dirty="0" smtClean="0"/>
              <a:t>戴口罩</a:t>
            </a:r>
            <a:r>
              <a:rPr lang="x-none" altLang="zh-TW" dirty="0"/>
              <a:t>、勤洗手、維持社交距離、</a:t>
            </a:r>
            <a:r>
              <a:rPr lang="x-none" altLang="zh-TW" dirty="0" smtClean="0"/>
              <a:t>若發燒身體不適應避免到校；</a:t>
            </a:r>
            <a:r>
              <a:rPr lang="x-none" altLang="zh-TW" dirty="0"/>
              <a:t>參加活動應配合：體溫量測、實名制及空間容量管理等措施</a:t>
            </a:r>
            <a:r>
              <a:rPr lang="x-none" altLang="zh-TW" dirty="0" smtClean="0"/>
              <a:t>。</a:t>
            </a:r>
            <a:endParaRPr lang="en-US" altLang="zh-TW" dirty="0" smtClean="0"/>
          </a:p>
          <a:p>
            <a:pPr>
              <a:lnSpc>
                <a:spcPts val="4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TW" altLang="en-US" b="1" dirty="0" smtClean="0"/>
              <a:t>遵守出國規定</a:t>
            </a:r>
            <a:r>
              <a:rPr lang="zh-TW" altLang="en-US" dirty="0" smtClean="0"/>
              <a:t>：</a:t>
            </a:r>
            <a:endParaRPr lang="en-US" altLang="zh-TW" dirty="0" smtClean="0"/>
          </a:p>
          <a:p>
            <a:pPr marL="357188" indent="0">
              <a:lnSpc>
                <a:spcPts val="4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zh-TW" altLang="en-US" dirty="0" smtClean="0"/>
              <a:t>避免非</a:t>
            </a:r>
            <a:r>
              <a:rPr lang="zh-TW" altLang="en-US" dirty="0"/>
              <a:t>必要、急迫性之</a:t>
            </a:r>
            <a:r>
              <a:rPr lang="zh-TW" altLang="en-US" dirty="0" smtClean="0"/>
              <a:t>出國，</a:t>
            </a:r>
            <a:r>
              <a:rPr lang="x-none" altLang="zh-TW" dirty="0" smtClean="0"/>
              <a:t>倘有</a:t>
            </a:r>
            <a:r>
              <a:rPr lang="zh-TW" altLang="en-US" dirty="0" smtClean="0"/>
              <a:t>需求</a:t>
            </a:r>
            <a:r>
              <a:rPr lang="x-none" altLang="zh-TW" dirty="0" smtClean="0"/>
              <a:t>時</a:t>
            </a:r>
            <a:r>
              <a:rPr lang="x-none" altLang="zh-TW" dirty="0"/>
              <a:t>，應</a:t>
            </a:r>
            <a:r>
              <a:rPr lang="zh-TW" altLang="zh-TW" dirty="0"/>
              <a:t>先行評估目的地國家疫情嚴重程度</a:t>
            </a:r>
            <a:r>
              <a:rPr lang="x-none" altLang="zh-TW" dirty="0"/>
              <a:t>、</a:t>
            </a:r>
            <a:r>
              <a:rPr lang="zh-TW" altLang="zh-TW" dirty="0"/>
              <a:t>停留時間、有無施打疫苗等，並應</a:t>
            </a:r>
            <a:r>
              <a:rPr lang="x-none" altLang="zh-TW" dirty="0" smtClean="0"/>
              <a:t>報請防疫應變小組會議審查後經校長核定。</a:t>
            </a:r>
            <a:endParaRPr lang="en-US" altLang="zh-TW" dirty="0" smtClean="0"/>
          </a:p>
          <a:p>
            <a:pPr marL="0" indent="0">
              <a:buNone/>
            </a:pPr>
            <a:endParaRPr lang="zh-TW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178410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89190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zh-TW" sz="3600" dirty="0"/>
              <a:t>COVID-19</a:t>
            </a:r>
            <a:r>
              <a:rPr lang="zh-TW" altLang="en-US" sz="3600" dirty="0"/>
              <a:t>疫情防</a:t>
            </a:r>
            <a:r>
              <a:rPr lang="zh-TW" altLang="en-US" sz="3600" dirty="0" smtClean="0"/>
              <a:t>制</a:t>
            </a:r>
            <a:r>
              <a:rPr lang="en-US" altLang="zh-TW" sz="3200" dirty="0" smtClean="0"/>
              <a:t>(</a:t>
            </a:r>
            <a:r>
              <a:rPr lang="zh-TW" altLang="en-US" sz="3200" dirty="0" smtClean="0"/>
              <a:t>二</a:t>
            </a:r>
            <a:r>
              <a:rPr lang="en-US" altLang="zh-TW" sz="3200" dirty="0" smtClean="0"/>
              <a:t>)</a:t>
            </a:r>
          </a:p>
          <a:p>
            <a:pPr>
              <a:lnSpc>
                <a:spcPts val="4000"/>
              </a:lnSpc>
              <a:spcBef>
                <a:spcPts val="1200"/>
              </a:spcBef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TW" altLang="en-US" b="1" dirty="0" smtClean="0"/>
              <a:t>社區防疫足跡管理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TW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57188" indent="0">
              <a:lnSpc>
                <a:spcPts val="4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zh-TW" altLang="en-US" dirty="0" smtClean="0"/>
              <a:t>配合中央</a:t>
            </a:r>
            <a:r>
              <a:rPr lang="zh-TW" altLang="en-US" dirty="0"/>
              <a:t>流行疫情指揮中心公布</a:t>
            </a:r>
            <a:r>
              <a:rPr lang="zh-TW" altLang="en-US" dirty="0" smtClean="0"/>
              <a:t>相關確診者活動</a:t>
            </a:r>
            <a:r>
              <a:rPr lang="zh-TW" altLang="en-US" dirty="0"/>
              <a:t>史</a:t>
            </a:r>
            <a:r>
              <a:rPr lang="zh-TW" altLang="en-US" dirty="0" smtClean="0"/>
              <a:t>，留意</a:t>
            </a:r>
            <a:r>
              <a:rPr lang="zh-TW" altLang="en-US" dirty="0"/>
              <a:t>是否曾於所公布的時間地點有所活動。倘若有出入且出現發燒、上呼吸道、腹瀉、嗅味覺異常等症狀，請配戴醫用口罩，儘速至就近社區採檢院所就醫，並主動告知醫師活動接觸史，不得搭乘大眾運輸工具，做好自主健康管理防疫措施，共同維護校園安全。</a:t>
            </a:r>
            <a:endParaRPr lang="en-US" altLang="zh-TW" dirty="0" smtClean="0"/>
          </a:p>
          <a:p>
            <a:pPr marL="0" indent="0">
              <a:buNone/>
            </a:pPr>
            <a:endParaRPr lang="zh-TW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415502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AF7ECFDF-65DF-40E3-9929-3C8DFE4CF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zh-TW" altLang="en-US" sz="11500" dirty="0"/>
              <a:t>學務工作報告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>
                <a:solidFill>
                  <a:schemeClr val="accent5">
                    <a:lumMod val="50000"/>
                  </a:schemeClr>
                </a:solidFill>
              </a:rPr>
              <a:t>陳學務長若琳</a:t>
            </a:r>
          </a:p>
        </p:txBody>
      </p:sp>
    </p:spTree>
    <p:extLst>
      <p:ext uri="{BB962C8B-B14F-4D97-AF65-F5344CB8AC3E}">
        <p14:creationId xmlns:p14="http://schemas.microsoft.com/office/powerpoint/2010/main" val="299402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" y="18000"/>
            <a:ext cx="12160000" cy="6840000"/>
          </a:xfrm>
        </p:spPr>
      </p:pic>
    </p:spTree>
    <p:extLst>
      <p:ext uri="{BB962C8B-B14F-4D97-AF65-F5344CB8AC3E}">
        <p14:creationId xmlns:p14="http://schemas.microsoft.com/office/powerpoint/2010/main" val="290284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32" y="3653306"/>
            <a:ext cx="12182268" cy="3175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圖片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527" y="90482"/>
            <a:ext cx="1519911" cy="1676748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t="2209" r="6411" b="66653"/>
          <a:stretch/>
        </p:blipFill>
        <p:spPr>
          <a:xfrm>
            <a:off x="1186964" y="173539"/>
            <a:ext cx="9000000" cy="439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36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32" y="3653306"/>
            <a:ext cx="12182268" cy="3175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圖片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527" y="90482"/>
            <a:ext cx="1519911" cy="1676748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26" b="7425"/>
          <a:stretch/>
        </p:blipFill>
        <p:spPr>
          <a:xfrm>
            <a:off x="5995000" y="1771047"/>
            <a:ext cx="6120000" cy="236194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81" b="34318"/>
          <a:stretch/>
        </p:blipFill>
        <p:spPr>
          <a:xfrm>
            <a:off x="86732" y="315722"/>
            <a:ext cx="6120000" cy="303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5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08" y="4011416"/>
            <a:ext cx="3439800" cy="2293200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76275"/>
            <a:ext cx="3439800" cy="22932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課指組</a:t>
            </a:r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領袖人才培訓團隊</a:t>
            </a:r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幹</a:t>
            </a:r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訓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內容版面配置區 1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08" y="1492869"/>
            <a:ext cx="3439563" cy="2293042"/>
          </a:xfrm>
        </p:spPr>
      </p:pic>
      <p:sp>
        <p:nvSpPr>
          <p:cNvPr id="4" name="矩形 3"/>
          <p:cNvSpPr/>
          <p:nvPr/>
        </p:nvSpPr>
        <p:spPr>
          <a:xfrm>
            <a:off x="6096000" y="3691752"/>
            <a:ext cx="3683980" cy="1938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活動時間：</a:t>
            </a:r>
            <a:r>
              <a:rPr lang="en-US" altLang="zh-TW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110/3/20-3/21</a:t>
            </a:r>
            <a:endParaRPr lang="en-US" altLang="zh-TW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　活動人數：</a:t>
            </a:r>
            <a:r>
              <a:rPr lang="en-US" altLang="zh-TW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50</a:t>
            </a:r>
            <a:r>
              <a:rPr lang="zh-TW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endParaRPr lang="en-US" altLang="zh-TW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  <a:r>
              <a:rPr lang="en-US" altLang="zh-TW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學員</a:t>
            </a:r>
            <a:r>
              <a:rPr lang="en-US" altLang="zh-TW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42</a:t>
            </a:r>
            <a:r>
              <a:rPr lang="zh-TW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幹部</a:t>
            </a:r>
            <a:r>
              <a:rPr lang="en-US" altLang="zh-TW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r>
              <a:rPr lang="en-US" altLang="zh-TW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r>
              <a:rPr lang="zh-TW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活動地點</a:t>
            </a:r>
            <a: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：宜蘭內城生態學校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06309" y="1507177"/>
            <a:ext cx="1907931" cy="430887"/>
          </a:xfrm>
          <a:prstGeom prst="rect">
            <a:avLst/>
          </a:prstGeom>
          <a:solidFill>
            <a:srgbClr val="FF9933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團隊建立課程</a:t>
            </a:r>
            <a:endParaRPr lang="zh-TW" alt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06310" y="4009617"/>
            <a:ext cx="1907931" cy="430887"/>
          </a:xfrm>
          <a:prstGeom prst="rect">
            <a:avLst/>
          </a:prstGeom>
          <a:solidFill>
            <a:srgbClr val="FF9933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引導反思課程</a:t>
            </a:r>
            <a:endParaRPr lang="zh-TW" alt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626470" y="1480168"/>
            <a:ext cx="1863966" cy="430887"/>
          </a:xfrm>
          <a:prstGeom prst="rect">
            <a:avLst/>
          </a:prstGeom>
          <a:solidFill>
            <a:srgbClr val="FF9933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溝通表達課程</a:t>
            </a:r>
            <a:endParaRPr lang="zh-TW" alt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33449"/>
            <a:ext cx="604615" cy="604615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36" y="1476275"/>
            <a:ext cx="492690" cy="492690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39" y="3885981"/>
            <a:ext cx="618387" cy="618387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290384"/>
            <a:ext cx="297600" cy="29760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861" y="4668266"/>
            <a:ext cx="297600" cy="297600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310712"/>
            <a:ext cx="297600" cy="2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1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課指組</a:t>
            </a:r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空間使用規範與活動辦理須知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03" y="1917122"/>
            <a:ext cx="6553200" cy="450342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436" y="1917122"/>
            <a:ext cx="4503420" cy="450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22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課指組</a:t>
            </a:r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活動場地分級表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90688"/>
            <a:ext cx="4882342" cy="488234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578" y="1690688"/>
            <a:ext cx="4882342" cy="488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3046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2021</a:t>
            </a:r>
            <a:r>
              <a:rPr lang="zh-TW" altLang="zh-TW" dirty="0"/>
              <a:t>新北輔大就業博覽會</a:t>
            </a:r>
            <a:r>
              <a:rPr lang="zh-TW" altLang="en-US" dirty="0"/>
              <a:t>（職輔組）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179280" y="2075790"/>
            <a:ext cx="3673415" cy="2384066"/>
          </a:xfrm>
        </p:spPr>
        <p:txBody>
          <a:bodyPr/>
          <a:lstStyle/>
          <a:p>
            <a:r>
              <a:rPr lang="zh-TW" altLang="en-US" sz="2000" dirty="0"/>
              <a:t>時間：</a:t>
            </a:r>
            <a:r>
              <a:rPr lang="en-US" altLang="zh-TW" sz="2000" dirty="0"/>
              <a:t>110.03.24</a:t>
            </a:r>
            <a:r>
              <a:rPr lang="zh-TW" altLang="zh-TW" sz="2000" dirty="0"/>
              <a:t>（三）</a:t>
            </a:r>
            <a:endParaRPr lang="en-US" altLang="zh-TW" sz="2000" dirty="0"/>
          </a:p>
          <a:p>
            <a:r>
              <a:rPr lang="zh-TW" altLang="en-US" sz="2000" dirty="0"/>
              <a:t>地點：</a:t>
            </a:r>
            <a:r>
              <a:rPr lang="zh-TW" altLang="zh-TW" sz="2000" dirty="0"/>
              <a:t>假風華再現廣場</a:t>
            </a:r>
            <a:endParaRPr lang="en-US" altLang="zh-TW" sz="20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zh-TW" altLang="en-US" sz="2000" dirty="0"/>
              <a:t>成果：</a:t>
            </a:r>
            <a:r>
              <a:rPr lang="zh-TW" altLang="zh-TW" sz="2000" dirty="0"/>
              <a:t>共計</a:t>
            </a:r>
            <a:r>
              <a:rPr lang="en-US" altLang="zh-TW" sz="2000" dirty="0"/>
              <a:t>46</a:t>
            </a:r>
            <a:r>
              <a:rPr lang="zh-TW" altLang="zh-TW" sz="2000" dirty="0"/>
              <a:t>家廠商參與</a:t>
            </a:r>
            <a:endParaRPr lang="en-US" altLang="zh-TW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2000" dirty="0"/>
              <a:t>                </a:t>
            </a:r>
            <a:r>
              <a:rPr lang="zh-TW" altLang="zh-TW" sz="2000" dirty="0"/>
              <a:t>提供</a:t>
            </a:r>
            <a:r>
              <a:rPr lang="en-US" altLang="zh-TW" sz="2000" dirty="0"/>
              <a:t>2042</a:t>
            </a:r>
            <a:r>
              <a:rPr lang="zh-TW" altLang="zh-TW" sz="2000" dirty="0"/>
              <a:t>個職缺</a:t>
            </a:r>
            <a:endParaRPr lang="en-US" altLang="zh-TW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2000" dirty="0"/>
              <a:t>                </a:t>
            </a:r>
            <a:r>
              <a:rPr lang="zh-TW" altLang="zh-TW" sz="2000" dirty="0"/>
              <a:t>履歷投遞</a:t>
            </a:r>
            <a:r>
              <a:rPr lang="en-US" altLang="zh-TW" sz="2000" dirty="0"/>
              <a:t>852</a:t>
            </a:r>
            <a:r>
              <a:rPr lang="zh-TW" altLang="zh-TW" sz="2000" dirty="0"/>
              <a:t>人次</a:t>
            </a:r>
            <a:endParaRPr lang="en-US" altLang="zh-TW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2000" dirty="0"/>
              <a:t>                </a:t>
            </a:r>
            <a:r>
              <a:rPr lang="zh-TW" altLang="zh-TW" sz="2000" dirty="0"/>
              <a:t>廠商擬錄用</a:t>
            </a:r>
            <a:r>
              <a:rPr lang="en-US" altLang="zh-TW" sz="2000" dirty="0"/>
              <a:t>349</a:t>
            </a:r>
            <a:r>
              <a:rPr lang="zh-TW" altLang="zh-TW" sz="2000" dirty="0"/>
              <a:t>人次</a:t>
            </a:r>
            <a:endParaRPr lang="en-US" altLang="zh-TW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2000" dirty="0"/>
              <a:t>                </a:t>
            </a:r>
            <a:r>
              <a:rPr lang="zh-TW" altLang="zh-TW" sz="2000" dirty="0"/>
              <a:t>初媒合率達</a:t>
            </a:r>
            <a:r>
              <a:rPr lang="en-US" altLang="zh-TW" sz="2000" dirty="0"/>
              <a:t>41</a:t>
            </a:r>
            <a:r>
              <a:rPr lang="zh-TW" altLang="zh-TW" sz="2000" dirty="0"/>
              <a:t>％</a:t>
            </a:r>
            <a:endParaRPr lang="zh-TW" altLang="en-US" sz="20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219C62A8-7626-441C-BD5D-500EB518A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30" y="1526786"/>
            <a:ext cx="7696087" cy="5124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9754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圖片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527" y="90482"/>
            <a:ext cx="1519911" cy="167674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xmlns="" id="{BB39E447-1F83-45A1-9995-CD72CC3EE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582" y="1473488"/>
            <a:ext cx="10515600" cy="1325563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altLang="zh-TW" sz="4400" dirty="0"/>
              <a:t>109</a:t>
            </a:r>
            <a:r>
              <a:rPr lang="zh-TW" altLang="en-US" sz="4400" dirty="0"/>
              <a:t>學年度</a:t>
            </a:r>
            <a:r>
              <a:rPr lang="zh-TW" altLang="en-US" sz="4400" dirty="0" smtClean="0"/>
              <a:t>第</a:t>
            </a:r>
            <a:r>
              <a:rPr lang="en-US" altLang="zh-TW" sz="4400" dirty="0" smtClean="0"/>
              <a:t>2</a:t>
            </a:r>
            <a:r>
              <a:rPr lang="zh-TW" altLang="en-US" sz="4400" dirty="0" smtClean="0"/>
              <a:t>學期</a:t>
            </a:r>
            <a:r>
              <a:rPr lang="en-US" altLang="zh-TW" sz="8000" dirty="0"/>
              <a:t/>
            </a:r>
            <a:br>
              <a:rPr lang="en-US" altLang="zh-TW" sz="8000" dirty="0"/>
            </a:br>
            <a:r>
              <a:rPr lang="zh-TW" altLang="en-US" sz="13000" dirty="0"/>
              <a:t>學務會議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EFAEA7D6-0D9F-4D0C-BA31-27FC276E8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7582" y="4058950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en-US" b="1" dirty="0">
                <a:solidFill>
                  <a:schemeClr val="tx1"/>
                </a:solidFill>
              </a:rPr>
              <a:t>日期：</a:t>
            </a:r>
            <a:r>
              <a:rPr lang="en-US" altLang="zh-TW" b="1" dirty="0" smtClean="0">
                <a:solidFill>
                  <a:schemeClr val="tx1"/>
                </a:solidFill>
              </a:rPr>
              <a:t>110.05.20(</a:t>
            </a:r>
            <a:r>
              <a:rPr lang="zh-TW" altLang="en-US" b="1" dirty="0">
                <a:solidFill>
                  <a:schemeClr val="tx1"/>
                </a:solidFill>
              </a:rPr>
              <a:t>四</a:t>
            </a:r>
            <a:r>
              <a:rPr lang="en-US" altLang="zh-TW" b="1" dirty="0">
                <a:solidFill>
                  <a:schemeClr val="tx1"/>
                </a:solidFill>
              </a:rPr>
              <a:t>)08:50-10:35</a:t>
            </a:r>
            <a:endParaRPr lang="zh-TW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45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1DF6CBBB-FF03-4E64-AD92-001051A28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2021</a:t>
            </a:r>
            <a:r>
              <a:rPr lang="zh-TW" altLang="zh-TW" dirty="0"/>
              <a:t>校園徵才季</a:t>
            </a:r>
            <a:r>
              <a:rPr lang="zh-TW" altLang="en-US" dirty="0"/>
              <a:t>（職輔組）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63229C18-59A4-4ABD-8ED0-88C15C732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9491" y="1690687"/>
            <a:ext cx="3285226" cy="1603375"/>
          </a:xfrm>
        </p:spPr>
        <p:txBody>
          <a:bodyPr/>
          <a:lstStyle/>
          <a:p>
            <a:r>
              <a:rPr lang="zh-TW" altLang="en-US" sz="2000" dirty="0"/>
              <a:t>時間：</a:t>
            </a:r>
            <a:r>
              <a:rPr lang="en-US" altLang="zh-TW" sz="2000" dirty="0"/>
              <a:t>3-5</a:t>
            </a:r>
            <a:r>
              <a:rPr lang="zh-TW" altLang="zh-TW" sz="2000" dirty="0"/>
              <a:t>月</a:t>
            </a:r>
            <a:endParaRPr lang="en-US" altLang="zh-TW" sz="2000" dirty="0"/>
          </a:p>
          <a:p>
            <a:r>
              <a:rPr lang="zh-TW" altLang="en-US" sz="2000" dirty="0"/>
              <a:t>地點：校園</a:t>
            </a:r>
            <a:endParaRPr lang="en-US" altLang="zh-TW" sz="2000" dirty="0"/>
          </a:p>
          <a:p>
            <a:r>
              <a:rPr lang="zh-TW" altLang="en-US" sz="2000" dirty="0"/>
              <a:t>參與廠商：</a:t>
            </a:r>
            <a:r>
              <a:rPr lang="en-US" altLang="zh-TW" sz="2000" dirty="0"/>
              <a:t>20</a:t>
            </a:r>
            <a:r>
              <a:rPr lang="zh-TW" altLang="zh-TW" sz="2000" dirty="0"/>
              <a:t>家。</a:t>
            </a:r>
            <a:endParaRPr lang="en-US" altLang="zh-TW" sz="2000" dirty="0"/>
          </a:p>
          <a:p>
            <a:r>
              <a:rPr lang="zh-TW" altLang="en-US" sz="2000" dirty="0"/>
              <a:t>參與人數：</a:t>
            </a:r>
            <a:r>
              <a:rPr lang="en-US" altLang="zh-TW" sz="2000" dirty="0"/>
              <a:t>1476</a:t>
            </a:r>
            <a:r>
              <a:rPr lang="zh-TW" altLang="en-US" sz="2000" dirty="0"/>
              <a:t>人次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8643A060-AAEF-4FA6-B173-9BDF2E773C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91" y="3429000"/>
            <a:ext cx="4164309" cy="3121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7E5CFE59-D43D-4AC4-BC5C-9B8A6F84A3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59" y="1690687"/>
            <a:ext cx="6536138" cy="4899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970518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AA5633B4-A5C1-4FA8-A51C-F763D800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輔仁大學畢業生調查活動（職輔組）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xmlns="" id="{80495F14-D097-4D7B-8B79-F0B576ECB2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8" y="1802457"/>
            <a:ext cx="10685015" cy="49692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94232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33097" y="774594"/>
            <a:ext cx="10515600" cy="4249354"/>
          </a:xfrm>
        </p:spPr>
        <p:txBody>
          <a:bodyPr/>
          <a:lstStyle/>
          <a:p>
            <a:pPr fontAlgn="auto"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TW" altLang="en-US" sz="3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「</a:t>
            </a:r>
            <a:r>
              <a:rPr lang="zh-TW" altLang="en-US" sz="3600" b="1" dirty="0" smtClean="0"/>
              <a:t>菸</a:t>
            </a:r>
            <a:r>
              <a:rPr lang="zh-TW" altLang="en-US" sz="3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」</a:t>
            </a:r>
            <a:r>
              <a:rPr lang="zh-TW" altLang="en-US" sz="3600" b="1" dirty="0" smtClean="0"/>
              <a:t>知</a:t>
            </a:r>
            <a:r>
              <a:rPr lang="zh-TW" altLang="en-US" sz="3600" b="1" dirty="0"/>
              <a:t>非福，御守幸福」健康</a:t>
            </a:r>
            <a:r>
              <a:rPr lang="zh-TW" altLang="en-US" sz="3600" b="1" dirty="0" smtClean="0"/>
              <a:t>講座</a:t>
            </a:r>
            <a:endParaRPr lang="en-US" altLang="zh-TW" sz="3600" b="1" dirty="0" smtClean="0"/>
          </a:p>
          <a:p>
            <a:pPr marL="452438" indent="0" fontAlgn="auto">
              <a:spcBef>
                <a:spcPts val="1800"/>
              </a:spcBef>
              <a:buClr>
                <a:srgbClr val="FF0000"/>
              </a:buClr>
              <a:buNone/>
            </a:pPr>
            <a:r>
              <a:rPr lang="zh-TW" altLang="en-US" dirty="0"/>
              <a:t>活動日期：</a:t>
            </a:r>
            <a:r>
              <a:rPr lang="en-US" altLang="zh-TW" dirty="0"/>
              <a:t>110.3.24 </a:t>
            </a:r>
          </a:p>
          <a:p>
            <a:pPr marL="452438" indent="0" fontAlgn="auto">
              <a:buClr>
                <a:srgbClr val="FF0000"/>
              </a:buClr>
              <a:buNone/>
            </a:pPr>
            <a:r>
              <a:rPr lang="zh-TW" altLang="en-US" dirty="0"/>
              <a:t>地點：野聲樓谷欣廳                                                  </a:t>
            </a:r>
          </a:p>
          <a:p>
            <a:pPr marL="452438" indent="0" fontAlgn="auto">
              <a:buClr>
                <a:srgbClr val="FF0000"/>
              </a:buClr>
              <a:buNone/>
            </a:pPr>
            <a:r>
              <a:rPr lang="zh-TW" altLang="en-US" dirty="0"/>
              <a:t>參與人數：</a:t>
            </a:r>
            <a:r>
              <a:rPr lang="en-US" altLang="zh-TW" dirty="0"/>
              <a:t>74 </a:t>
            </a:r>
            <a:endParaRPr lang="zh-TW" altLang="en-US" dirty="0"/>
          </a:p>
          <a:p>
            <a:pPr marL="452438" indent="0">
              <a:lnSpc>
                <a:spcPts val="4000"/>
              </a:lnSpc>
              <a:buNone/>
            </a:pPr>
            <a:endParaRPr lang="zh-TW" altLang="en-US" dirty="0"/>
          </a:p>
          <a:p>
            <a:pPr marL="452438" indent="0">
              <a:lnSpc>
                <a:spcPts val="4000"/>
              </a:lnSpc>
              <a:buNone/>
            </a:pPr>
            <a:endParaRPr lang="en-US" altLang="zh-TW" dirty="0" smtClean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167" y="3215116"/>
            <a:ext cx="3554306" cy="2523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0999" y="1716389"/>
            <a:ext cx="2389138" cy="334156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/>
          <a:srcRect t="8372"/>
          <a:stretch/>
        </p:blipFill>
        <p:spPr>
          <a:xfrm>
            <a:off x="4270692" y="3215115"/>
            <a:ext cx="3650616" cy="2506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5896" y="4476881"/>
            <a:ext cx="3261497" cy="2095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497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54739" y="405889"/>
            <a:ext cx="10515600" cy="1325563"/>
          </a:xfrm>
        </p:spPr>
        <p:txBody>
          <a:bodyPr/>
          <a:lstStyle/>
          <a:p>
            <a:pPr>
              <a:lnSpc>
                <a:spcPts val="5000"/>
              </a:lnSpc>
              <a:spcBef>
                <a:spcPts val="1800"/>
              </a:spcBef>
            </a:pPr>
            <a:r>
              <a:rPr lang="zh-TW" altLang="en-US" dirty="0">
                <a:latin typeface="Gen Jyuu Gothic Bold" panose="020B0602020203020207" pitchFamily="34" charset="-120"/>
                <a:ea typeface="Gen Jyuu Gothic Bold" panose="020B0602020203020207" pitchFamily="34" charset="-120"/>
                <a:cs typeface="Gen Jyuu Gothic Bold" panose="020B0602020203020207" pitchFamily="34" charset="-120"/>
              </a:rPr>
              <a:t>資源教室</a:t>
            </a:r>
            <a:r>
              <a:rPr lang="en-US" altLang="zh-TW" b="0" dirty="0" smtClean="0">
                <a:latin typeface="Gen Jyuu Gothic Bold" panose="020B0602020203020207" pitchFamily="34" charset="-120"/>
                <a:ea typeface="Gen Jyuu Gothic Bold" panose="020B0602020203020207" pitchFamily="34" charset="-120"/>
                <a:cs typeface="Gen Jyuu Gothic Bold" panose="020B0602020203020207" pitchFamily="34" charset="-120"/>
              </a:rPr>
              <a:t/>
            </a:r>
            <a:br>
              <a:rPr lang="en-US" altLang="zh-TW" b="0" dirty="0" smtClean="0">
                <a:latin typeface="Gen Jyuu Gothic Bold" panose="020B0602020203020207" pitchFamily="34" charset="-120"/>
                <a:ea typeface="Gen Jyuu Gothic Bold" panose="020B0602020203020207" pitchFamily="34" charset="-120"/>
                <a:cs typeface="Gen Jyuu Gothic Bold" panose="020B0602020203020207" pitchFamily="34" charset="-120"/>
              </a:rPr>
            </a:br>
            <a:r>
              <a:rPr lang="en-US" altLang="zh-TW" b="0" dirty="0" smtClean="0">
                <a:latin typeface="Gen Jyuu Gothic Bold" panose="020B0602020203020207" pitchFamily="34" charset="-120"/>
                <a:ea typeface="Gen Jyuu Gothic Bold" panose="020B0602020203020207" pitchFamily="34" charset="-120"/>
                <a:cs typeface="Gen Jyuu Gothic Bold" panose="020B0602020203020207" pitchFamily="34" charset="-120"/>
              </a:rPr>
              <a:t>  </a:t>
            </a:r>
            <a:r>
              <a:rPr lang="en-US" altLang="zh-TW" sz="3600" b="0" dirty="0" smtClean="0">
                <a:latin typeface="Gen Jyuu Gothic Bold" panose="020B0602020203020207" pitchFamily="34" charset="-120"/>
                <a:ea typeface="Gen Jyuu Gothic Bold" panose="020B0602020203020207" pitchFamily="34" charset="-120"/>
                <a:cs typeface="Gen Jyuu Gothic Bold" panose="020B0602020203020207" pitchFamily="34" charset="-120"/>
              </a:rPr>
              <a:t>109-2</a:t>
            </a:r>
            <a:r>
              <a:rPr lang="zh-TW" altLang="en-US" sz="3600" b="0" dirty="0" smtClean="0">
                <a:latin typeface="Gen Jyuu Gothic Bold" panose="020B0602020203020207" pitchFamily="34" charset="-120"/>
                <a:ea typeface="Gen Jyuu Gothic Bold" panose="020B0602020203020207" pitchFamily="34" charset="-120"/>
                <a:cs typeface="Gen Jyuu Gothic Bold" panose="020B0602020203020207" pitchFamily="34" charset="-120"/>
              </a:rPr>
              <a:t>特殊教育學生人數</a:t>
            </a:r>
            <a:endParaRPr lang="zh-TW" altLang="en-US" sz="3600" b="0" dirty="0">
              <a:latin typeface="Gen Jyuu Gothic Bold" panose="020B0602020203020207" pitchFamily="34" charset="-120"/>
              <a:ea typeface="Gen Jyuu Gothic Bold" panose="020B0602020203020207" pitchFamily="34" charset="-120"/>
              <a:cs typeface="Gen Jyuu Gothic Bold" panose="020B0602020203020207" pitchFamily="34" charset="-120"/>
            </a:endParaRPr>
          </a:p>
        </p:txBody>
      </p:sp>
      <p:graphicFrame>
        <p:nvGraphicFramePr>
          <p:cNvPr id="7" name="內容版面配置區 6"/>
          <p:cNvGraphicFramePr>
            <a:graphicFrameLocks noGrp="1"/>
          </p:cNvGraphicFramePr>
          <p:nvPr>
            <p:ph idx="1"/>
            <p:extLst/>
          </p:nvPr>
        </p:nvGraphicFramePr>
        <p:xfrm>
          <a:off x="557645" y="1697166"/>
          <a:ext cx="11076709" cy="4907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8232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7">
            <a:extLst>
              <a:ext uri="{FF2B5EF4-FFF2-40B4-BE49-F238E27FC236}">
                <a16:creationId xmlns:a16="http://schemas.microsoft.com/office/drawing/2014/main" xmlns="" id="{FF05A712-74D9-492E-B482-8E8B3BA464E5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910936" y="-95707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新細明體" charset="-12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新細明體" charset="-12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新細明體" charset="-12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新細明體" charset="-120"/>
              </a:defRPr>
            </a:lvl9pPr>
          </a:lstStyle>
          <a:p>
            <a:pPr algn="ctr"/>
            <a:r>
              <a:rPr kumimoji="0" lang="zh-TW" altLang="en-US" sz="4000" dirty="0" smtClean="0"/>
              <a:t>原住民族學生資源中心</a:t>
            </a:r>
            <a:endParaRPr kumimoji="0" lang="zh-TW" altLang="en-US" sz="4000" dirty="0"/>
          </a:p>
        </p:txBody>
      </p:sp>
      <p:sp>
        <p:nvSpPr>
          <p:cNvPr id="5" name="文字方塊 2"/>
          <p:cNvSpPr txBox="1">
            <a:spLocks noChangeArrowheads="1"/>
          </p:cNvSpPr>
          <p:nvPr/>
        </p:nvSpPr>
        <p:spPr bwMode="auto">
          <a:xfrm>
            <a:off x="0" y="896145"/>
            <a:ext cx="6728604" cy="47783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5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原住民族學生陪伴計畫及文化推廣</a:t>
            </a:r>
            <a:endParaRPr lang="en-US" altLang="zh-TW" sz="25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2"/>
          <p:cNvSpPr txBox="1">
            <a:spLocks noChangeArrowheads="1"/>
          </p:cNvSpPr>
          <p:nvPr/>
        </p:nvSpPr>
        <p:spPr bwMode="auto">
          <a:xfrm>
            <a:off x="8290883" y="6378491"/>
            <a:ext cx="3797393" cy="40011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000" dirty="0" smtClean="0">
                <a:solidFill>
                  <a:srgbClr val="003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菁英人才培育計畫</a:t>
            </a:r>
            <a:r>
              <a:rPr lang="en-US" altLang="zh-TW" sz="2000" dirty="0" smtClean="0">
                <a:solidFill>
                  <a:srgbClr val="003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000" dirty="0" smtClean="0">
                <a:solidFill>
                  <a:srgbClr val="003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成果發表會</a:t>
            </a:r>
            <a:endParaRPr lang="en-US" altLang="zh-TW" sz="2000" dirty="0">
              <a:solidFill>
                <a:srgbClr val="0033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 descr="C:\Users\B250M\Desktop\109-1活動照片\108703376_3413920465309372_5355059149432547404_o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33" y="4016261"/>
            <a:ext cx="3238500" cy="2162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 descr="C:\Users\B250M\Desktop\109-1活動照片\S__262986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091" y="4456670"/>
            <a:ext cx="3312109" cy="1912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 descr="C:\Users\B250M\Desktop\109-1活動照片\5月原心方舟-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8" y="1441702"/>
            <a:ext cx="3114675" cy="2076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/>
          <p:cNvPicPr/>
          <p:nvPr/>
        </p:nvPicPr>
        <p:blipFill>
          <a:blip r:embed="rId5"/>
          <a:stretch>
            <a:fillRect/>
          </a:stretch>
        </p:blipFill>
        <p:spPr>
          <a:xfrm>
            <a:off x="4509964" y="4088364"/>
            <a:ext cx="3097053" cy="2354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 descr="C:\Users\B250M\Desktop\109-1活動照片\甘樂文創參訪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486" y="1441702"/>
            <a:ext cx="3238500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文字方塊 2"/>
          <p:cNvSpPr txBox="1">
            <a:spLocks noChangeArrowheads="1"/>
          </p:cNvSpPr>
          <p:nvPr/>
        </p:nvSpPr>
        <p:spPr bwMode="auto">
          <a:xfrm>
            <a:off x="3948981" y="6369195"/>
            <a:ext cx="4118451" cy="40011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000" dirty="0">
                <a:solidFill>
                  <a:srgbClr val="003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</a:t>
            </a:r>
            <a:r>
              <a:rPr lang="zh-TW" altLang="en-US" sz="2000" dirty="0" smtClean="0">
                <a:solidFill>
                  <a:srgbClr val="003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灣原住民族語言通識課</a:t>
            </a:r>
            <a:r>
              <a:rPr lang="en-US" altLang="zh-TW" sz="2000" dirty="0" smtClean="0">
                <a:solidFill>
                  <a:srgbClr val="003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000" dirty="0" smtClean="0">
                <a:solidFill>
                  <a:srgbClr val="003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泰雅族</a:t>
            </a:r>
            <a:endParaRPr lang="en-US" altLang="zh-TW" sz="2000" dirty="0">
              <a:solidFill>
                <a:srgbClr val="0033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2"/>
          <p:cNvSpPr txBox="1">
            <a:spLocks noChangeArrowheads="1"/>
          </p:cNvSpPr>
          <p:nvPr/>
        </p:nvSpPr>
        <p:spPr bwMode="auto">
          <a:xfrm>
            <a:off x="489433" y="6178436"/>
            <a:ext cx="3147223" cy="40011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000" dirty="0" smtClean="0">
                <a:solidFill>
                  <a:srgbClr val="003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返鄉服務計畫</a:t>
            </a:r>
            <a:endParaRPr lang="en-US" altLang="zh-TW" sz="2000" dirty="0">
              <a:solidFill>
                <a:srgbClr val="0033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2"/>
          <p:cNvSpPr txBox="1">
            <a:spLocks noChangeArrowheads="1"/>
          </p:cNvSpPr>
          <p:nvPr/>
        </p:nvSpPr>
        <p:spPr bwMode="auto">
          <a:xfrm>
            <a:off x="4270039" y="3599470"/>
            <a:ext cx="3797393" cy="40011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000" dirty="0" smtClean="0">
                <a:solidFill>
                  <a:srgbClr val="003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職涯發展計畫</a:t>
            </a:r>
            <a:r>
              <a:rPr lang="en-US" altLang="zh-TW" sz="2000" dirty="0" smtClean="0">
                <a:solidFill>
                  <a:srgbClr val="003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000" dirty="0" smtClean="0">
                <a:solidFill>
                  <a:srgbClr val="003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甘樂文創參訪</a:t>
            </a:r>
            <a:endParaRPr lang="en-US" altLang="zh-TW" sz="2000" dirty="0">
              <a:solidFill>
                <a:srgbClr val="0033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2"/>
          <p:cNvSpPr txBox="1">
            <a:spLocks noChangeArrowheads="1"/>
          </p:cNvSpPr>
          <p:nvPr/>
        </p:nvSpPr>
        <p:spPr bwMode="auto">
          <a:xfrm>
            <a:off x="440484" y="3518152"/>
            <a:ext cx="3460221" cy="40011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000" dirty="0" smtClean="0">
                <a:solidFill>
                  <a:srgbClr val="003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原民學生陪伴計畫</a:t>
            </a:r>
            <a:r>
              <a:rPr lang="en-US" altLang="zh-TW" sz="2000" dirty="0" smtClean="0">
                <a:solidFill>
                  <a:srgbClr val="003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000" dirty="0" smtClean="0">
                <a:solidFill>
                  <a:srgbClr val="003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原心方舟</a:t>
            </a:r>
            <a:endParaRPr lang="en-US" altLang="zh-TW" sz="2000" dirty="0">
              <a:solidFill>
                <a:srgbClr val="0033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圖片 15" descr="C:\Users\B250M\Desktop\109-1活動照片\手工藝工作坊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766" y="1399481"/>
            <a:ext cx="3238500" cy="242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文字方塊 2"/>
          <p:cNvSpPr txBox="1">
            <a:spLocks noChangeArrowheads="1"/>
          </p:cNvSpPr>
          <p:nvPr/>
        </p:nvSpPr>
        <p:spPr bwMode="auto">
          <a:xfrm>
            <a:off x="8389048" y="3818304"/>
            <a:ext cx="3415018" cy="40011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000" dirty="0" smtClean="0">
                <a:solidFill>
                  <a:srgbClr val="003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原住民族文化推廣</a:t>
            </a:r>
            <a:endParaRPr lang="en-US" altLang="zh-TW" sz="2000" dirty="0">
              <a:solidFill>
                <a:srgbClr val="0033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9293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2"/>
          <p:cNvSpPr txBox="1">
            <a:spLocks noChangeArrowheads="1"/>
          </p:cNvSpPr>
          <p:nvPr/>
        </p:nvSpPr>
        <p:spPr bwMode="auto">
          <a:xfrm>
            <a:off x="0" y="60865"/>
            <a:ext cx="6728604" cy="47783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50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資源連結與社會參與</a:t>
            </a:r>
            <a:endParaRPr lang="en-US" altLang="zh-TW" sz="25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2"/>
          <p:cNvSpPr txBox="1">
            <a:spLocks noChangeArrowheads="1"/>
          </p:cNvSpPr>
          <p:nvPr/>
        </p:nvSpPr>
        <p:spPr bwMode="auto">
          <a:xfrm>
            <a:off x="6349664" y="6077984"/>
            <a:ext cx="4796150" cy="40011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000" dirty="0" smtClean="0">
                <a:solidFill>
                  <a:srgbClr val="003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教育部推動地方創生中心</a:t>
            </a:r>
            <a:r>
              <a:rPr lang="en-US" altLang="zh-TW" sz="2000" dirty="0" smtClean="0">
                <a:solidFill>
                  <a:srgbClr val="003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000" dirty="0" smtClean="0">
                <a:solidFill>
                  <a:srgbClr val="003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原住民族地區</a:t>
            </a:r>
            <a:endParaRPr lang="en-US" altLang="zh-TW" sz="2000" dirty="0">
              <a:solidFill>
                <a:srgbClr val="0033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2"/>
          <p:cNvSpPr txBox="1">
            <a:spLocks noChangeArrowheads="1"/>
          </p:cNvSpPr>
          <p:nvPr/>
        </p:nvSpPr>
        <p:spPr bwMode="auto">
          <a:xfrm>
            <a:off x="694297" y="3172240"/>
            <a:ext cx="3995473" cy="40011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000" dirty="0" smtClean="0">
                <a:solidFill>
                  <a:srgbClr val="003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教育部區域原資中心北區大專活動</a:t>
            </a:r>
            <a:endParaRPr lang="en-US" altLang="zh-TW" sz="2000" dirty="0">
              <a:solidFill>
                <a:srgbClr val="0033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2"/>
          <p:cNvSpPr txBox="1">
            <a:spLocks noChangeArrowheads="1"/>
          </p:cNvSpPr>
          <p:nvPr/>
        </p:nvSpPr>
        <p:spPr bwMode="auto">
          <a:xfrm>
            <a:off x="531852" y="6205889"/>
            <a:ext cx="3995473" cy="40011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000" dirty="0" smtClean="0">
                <a:solidFill>
                  <a:srgbClr val="003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原住民族委員會</a:t>
            </a:r>
            <a:r>
              <a:rPr lang="en-US" altLang="zh-TW" sz="2000" dirty="0" smtClean="0">
                <a:solidFill>
                  <a:srgbClr val="003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000" dirty="0" smtClean="0">
                <a:solidFill>
                  <a:srgbClr val="003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文健站</a:t>
            </a:r>
            <a:endParaRPr lang="en-US" altLang="zh-TW" sz="2000" dirty="0">
              <a:solidFill>
                <a:srgbClr val="0033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 descr="C:\Users\B250M\Desktop\109-1活動照片\1119_201119_1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135" y="3868739"/>
            <a:ext cx="3238500" cy="2162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 descr="C:\Users\B250M\Desktop\109-1活動照片\FJC_163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749" y="3878264"/>
            <a:ext cx="3228975" cy="2152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 descr="C:\Users\B250M\Desktop\109-1活動照片\北區大專迎新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73" y="790959"/>
            <a:ext cx="3536919" cy="2381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 descr="C:\Users\B250M\Desktop\109-1活動照片\文健站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37" y="3824608"/>
            <a:ext cx="3406289" cy="2381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文字方塊 2"/>
          <p:cNvSpPr txBox="1">
            <a:spLocks noChangeArrowheads="1"/>
          </p:cNvSpPr>
          <p:nvPr/>
        </p:nvSpPr>
        <p:spPr bwMode="auto">
          <a:xfrm>
            <a:off x="5719909" y="3114891"/>
            <a:ext cx="4659767" cy="40011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000" dirty="0" smtClean="0">
                <a:solidFill>
                  <a:srgbClr val="0033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原民會大專獎助學金核發計畫研習會</a:t>
            </a:r>
            <a:endParaRPr lang="en-US" altLang="zh-TW" sz="2000" dirty="0">
              <a:solidFill>
                <a:srgbClr val="0033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13" descr="C:\Users\B250M\Desktop\109-1活動照片\獎助學金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671" y="827018"/>
            <a:ext cx="3268242" cy="2271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877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-22259" y="556201"/>
            <a:ext cx="10515600" cy="2304940"/>
          </a:xfrm>
        </p:spPr>
        <p:txBody>
          <a:bodyPr/>
          <a:lstStyle/>
          <a:p>
            <a:pPr fontAlgn="auto"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TW" altLang="zh-TW" sz="3600" b="1" dirty="0"/>
              <a:t>新生健康檢查：</a:t>
            </a:r>
          </a:p>
          <a:p>
            <a:pPr marL="452438" indent="0">
              <a:lnSpc>
                <a:spcPts val="4000"/>
              </a:lnSpc>
              <a:buNone/>
            </a:pPr>
            <a:r>
              <a:rPr lang="en-US" altLang="zh-TW" dirty="0" smtClean="0"/>
              <a:t>110</a:t>
            </a:r>
            <a:r>
              <a:rPr lang="zh-TW" altLang="zh-TW" dirty="0"/>
              <a:t>學年</a:t>
            </a:r>
            <a:r>
              <a:rPr lang="zh-TW" altLang="zh-TW" dirty="0" smtClean="0"/>
              <a:t>度新生</a:t>
            </a:r>
            <a:r>
              <a:rPr lang="zh-TW" altLang="zh-TW" dirty="0"/>
              <a:t>健康檢查預定於</a:t>
            </a:r>
            <a:r>
              <a:rPr lang="en-US" altLang="zh-TW" dirty="0"/>
              <a:t>110</a:t>
            </a:r>
            <a:r>
              <a:rPr lang="zh-TW" altLang="zh-TW" dirty="0"/>
              <a:t>年</a:t>
            </a:r>
            <a:r>
              <a:rPr lang="en-US" altLang="zh-TW" dirty="0"/>
              <a:t>9</a:t>
            </a:r>
            <a:r>
              <a:rPr lang="zh-TW" altLang="zh-TW" dirty="0"/>
              <a:t>月</a:t>
            </a:r>
            <a:r>
              <a:rPr lang="en-US" altLang="zh-TW" dirty="0"/>
              <a:t>6</a:t>
            </a:r>
            <a:r>
              <a:rPr lang="zh-TW" altLang="zh-TW" dirty="0"/>
              <a:t>日起至</a:t>
            </a:r>
            <a:r>
              <a:rPr lang="en-US" altLang="zh-TW" dirty="0"/>
              <a:t>9</a:t>
            </a:r>
            <a:r>
              <a:rPr lang="zh-TW" altLang="zh-TW" dirty="0"/>
              <a:t>月</a:t>
            </a:r>
            <a:r>
              <a:rPr lang="en-US" altLang="zh-TW" dirty="0"/>
              <a:t>17</a:t>
            </a:r>
            <a:r>
              <a:rPr lang="zh-TW" altLang="zh-TW" dirty="0"/>
              <a:t>日止，假本校附設醫院實施，境外學生</a:t>
            </a:r>
            <a:r>
              <a:rPr lang="en-US" altLang="zh-TW" dirty="0"/>
              <a:t>(</a:t>
            </a:r>
            <a:r>
              <a:rPr lang="zh-TW" altLang="zh-TW" dirty="0"/>
              <a:t>含僑陸生及國際學生</a:t>
            </a:r>
            <a:r>
              <a:rPr lang="en-US" altLang="zh-TW" dirty="0"/>
              <a:t>)</a:t>
            </a:r>
            <a:r>
              <a:rPr lang="zh-TW" altLang="zh-TW" dirty="0"/>
              <a:t>配合防疫檢疫措施另訂</a:t>
            </a:r>
            <a:r>
              <a:rPr lang="zh-TW" altLang="zh-TW" dirty="0" smtClean="0"/>
              <a:t>。</a:t>
            </a:r>
            <a:endParaRPr lang="en-US" altLang="zh-TW" dirty="0" smtClean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298" y="2691170"/>
            <a:ext cx="4965422" cy="332578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182" y="2691170"/>
            <a:ext cx="4734751" cy="339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1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49146" y="558741"/>
            <a:ext cx="3820602" cy="746761"/>
          </a:xfrm>
        </p:spPr>
        <p:txBody>
          <a:bodyPr/>
          <a:lstStyle/>
          <a:p>
            <a:pPr algn="ctr"/>
            <a:r>
              <a:rPr lang="zh-TW" altLang="en-US" sz="2800" dirty="0"/>
              <a:t>學生事務處衛生保健組</a:t>
            </a:r>
            <a:r>
              <a:rPr lang="en-US" altLang="zh-TW" sz="2800" dirty="0"/>
              <a:t/>
            </a:r>
            <a:br>
              <a:rPr lang="en-US" altLang="zh-TW" sz="2800" dirty="0"/>
            </a:br>
            <a:r>
              <a:rPr lang="zh-TW" altLang="en-US" sz="2800" dirty="0"/>
              <a:t>健康促進健康週</a:t>
            </a:r>
            <a:r>
              <a:rPr lang="zh-TW" altLang="zh-TW" sz="2800" dirty="0"/>
              <a:t/>
            </a:r>
            <a:br>
              <a:rPr lang="zh-TW" altLang="zh-TW" sz="2800" dirty="0"/>
            </a:br>
            <a:endParaRPr lang="zh-TW" altLang="en-US" sz="2800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15880372-BB78-4F18-AC4D-6BCC72DEE8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0"/>
          <a:stretch/>
        </p:blipFill>
        <p:spPr>
          <a:xfrm>
            <a:off x="4816786" y="3880197"/>
            <a:ext cx="3820603" cy="2462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83A6A3CC-FD3F-43E3-8415-7CAD802999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3" t="12799" r="722" b="2652"/>
          <a:stretch/>
        </p:blipFill>
        <p:spPr>
          <a:xfrm>
            <a:off x="872633" y="3992612"/>
            <a:ext cx="3678037" cy="2577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xmlns="" id="{3CDC5333-E350-436F-A0E5-5BE9F1FD33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10" y="1200180"/>
            <a:ext cx="2057058" cy="2742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xmlns="" id="{C623421C-A6D7-4AB3-9C19-D8B8019DA1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1" r="12333"/>
          <a:stretch/>
        </p:blipFill>
        <p:spPr>
          <a:xfrm>
            <a:off x="9036036" y="2033816"/>
            <a:ext cx="2953841" cy="4048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xmlns="" id="{0D50D23E-1FD5-4A25-8431-2DFC168408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" t="2698" r="933" b="11518"/>
          <a:stretch/>
        </p:blipFill>
        <p:spPr>
          <a:xfrm>
            <a:off x="872633" y="1268418"/>
            <a:ext cx="2317654" cy="2789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xmlns="" id="{FF57FC9D-984E-427A-AF1F-B0911C9F8C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447" y="1305502"/>
            <a:ext cx="3291755" cy="2469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67898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="" xmlns:a16="http://schemas.microsoft.com/office/drawing/2014/main" id="{8E2953CB-121D-4F8A-8D19-595251774960}"/>
              </a:ext>
            </a:extLst>
          </p:cNvPr>
          <p:cNvSpPr txBox="1">
            <a:spLocks/>
          </p:cNvSpPr>
          <p:nvPr/>
        </p:nvSpPr>
        <p:spPr bwMode="auto">
          <a:xfrm>
            <a:off x="1213449" y="838855"/>
            <a:ext cx="9144000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新細明體" charset="-12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新細明體" charset="-12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新細明體" charset="-12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新細明體" charset="-120"/>
              </a:defRPr>
            </a:lvl9pPr>
          </a:lstStyle>
          <a:p>
            <a:pPr algn="ctr"/>
            <a:r>
              <a:rPr kumimoji="0" lang="zh-TW" altLang="en-US" sz="8800" dirty="0" smtClean="0"/>
              <a:t>導師業務重點報告</a:t>
            </a:r>
            <a:endParaRPr kumimoji="0" lang="zh-TW" altLang="en-US" sz="8800" dirty="0"/>
          </a:p>
        </p:txBody>
      </p:sp>
      <p:sp>
        <p:nvSpPr>
          <p:cNvPr id="5" name="副標題 2">
            <a:extLst>
              <a:ext uri="{FF2B5EF4-FFF2-40B4-BE49-F238E27FC236}">
                <a16:creationId xmlns="" xmlns:a16="http://schemas.microsoft.com/office/drawing/2014/main" id="{3617F846-5EBB-49F7-BFD5-2621455C6743}"/>
              </a:ext>
            </a:extLst>
          </p:cNvPr>
          <p:cNvSpPr txBox="1">
            <a:spLocks/>
          </p:cNvSpPr>
          <p:nvPr/>
        </p:nvSpPr>
        <p:spPr bwMode="auto">
          <a:xfrm>
            <a:off x="3266536" y="3154628"/>
            <a:ext cx="5144219" cy="1227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zh-TW" altLang="en-US" sz="4800" b="1" dirty="0" smtClean="0"/>
              <a:t>郭主任導師孟怡</a:t>
            </a:r>
            <a:endParaRPr kumimoji="0" lang="zh-TW" alt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44197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1404480" y="1151378"/>
            <a:ext cx="9814899" cy="5706622"/>
            <a:chOff x="1095634" y="1488812"/>
            <a:chExt cx="6667392" cy="2887347"/>
          </a:xfrm>
        </p:grpSpPr>
        <p:grpSp>
          <p:nvGrpSpPr>
            <p:cNvPr id="10" name="群組 9"/>
            <p:cNvGrpSpPr/>
            <p:nvPr/>
          </p:nvGrpSpPr>
          <p:grpSpPr>
            <a:xfrm>
              <a:off x="1095634" y="1488812"/>
              <a:ext cx="6667392" cy="1652417"/>
              <a:chOff x="0" y="61964"/>
              <a:chExt cx="3989271" cy="1438612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0" y="114296"/>
                <a:ext cx="3989271" cy="138628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30000"/>
                </a:schemeClr>
              </a:solidFill>
              <a:ln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 dirty="0">
                  <a:solidFill>
                    <a:prstClr val="white"/>
                  </a:solidFill>
                  <a:latin typeface="Calibri" panose="020F0502020204030204"/>
                  <a:ea typeface="新細明體" panose="02020500000000000000" pitchFamily="18" charset="-120"/>
                </a:endParaRPr>
              </a:p>
            </p:txBody>
          </p:sp>
          <p:sp>
            <p:nvSpPr>
              <p:cNvPr id="16" name="文字方塊 2"/>
              <p:cNvSpPr txBox="1">
                <a:spLocks noChangeArrowheads="1"/>
              </p:cNvSpPr>
              <p:nvPr/>
            </p:nvSpPr>
            <p:spPr bwMode="auto">
              <a:xfrm>
                <a:off x="14588" y="61964"/>
                <a:ext cx="1137125" cy="193304"/>
              </a:xfrm>
              <a:prstGeom prst="rect">
                <a:avLst/>
              </a:prstGeom>
              <a:solidFill>
                <a:srgbClr val="FFFFFF"/>
              </a:solidFill>
              <a:ln w="9525" cmpd="sng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zh-TW" altLang="en-US" sz="2000" b="1" kern="100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導師行政事務系統</a:t>
                </a:r>
              </a:p>
            </p:txBody>
          </p:sp>
        </p:grpSp>
        <p:graphicFrame>
          <p:nvGraphicFramePr>
            <p:cNvPr id="11" name="資料庫圖表 10"/>
            <p:cNvGraphicFramePr/>
            <p:nvPr>
              <p:extLst/>
            </p:nvPr>
          </p:nvGraphicFramePr>
          <p:xfrm>
            <a:off x="1120016" y="1770953"/>
            <a:ext cx="6573872" cy="260520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</p:grpSp>
      <p:sp>
        <p:nvSpPr>
          <p:cNvPr id="22" name="標題 3"/>
          <p:cNvSpPr>
            <a:spLocks noGrp="1"/>
          </p:cNvSpPr>
          <p:nvPr>
            <p:ph type="title"/>
          </p:nvPr>
        </p:nvSpPr>
        <p:spPr>
          <a:xfrm>
            <a:off x="2611058" y="180305"/>
            <a:ext cx="7212880" cy="964285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dirty="0"/>
              <a:t>導師輔導系統</a:t>
            </a:r>
            <a:r>
              <a:rPr lang="en-US" altLang="zh-TW" dirty="0"/>
              <a:t>2.0</a:t>
            </a:r>
            <a:r>
              <a:rPr lang="zh-TW" altLang="en-US" dirty="0"/>
              <a:t>導師推薦流程</a:t>
            </a:r>
          </a:p>
        </p:txBody>
      </p:sp>
      <p:sp>
        <p:nvSpPr>
          <p:cNvPr id="24" name="文字方塊 2"/>
          <p:cNvSpPr txBox="1">
            <a:spLocks noChangeArrowheads="1"/>
          </p:cNvSpPr>
          <p:nvPr/>
        </p:nvSpPr>
        <p:spPr bwMode="auto">
          <a:xfrm>
            <a:off x="4437989" y="4205720"/>
            <a:ext cx="2530983" cy="391346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00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導師核心輔導系統</a:t>
            </a:r>
          </a:p>
        </p:txBody>
      </p:sp>
      <p:sp>
        <p:nvSpPr>
          <p:cNvPr id="2" name="向下箭號 1"/>
          <p:cNvSpPr/>
          <p:nvPr/>
        </p:nvSpPr>
        <p:spPr>
          <a:xfrm rot="7995306">
            <a:off x="3404482" y="4292166"/>
            <a:ext cx="458178" cy="53526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7681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347A0534-E717-42D6-8827-97A3528C8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27987"/>
            <a:ext cx="10515600" cy="1325563"/>
          </a:xfrm>
        </p:spPr>
        <p:txBody>
          <a:bodyPr/>
          <a:lstStyle/>
          <a:p>
            <a:pPr algn="ctr"/>
            <a:r>
              <a:rPr lang="zh-TW" altLang="en-US" sz="12000" dirty="0"/>
              <a:t>會前禱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4D2D59DA-8B23-4139-93C9-AE4EF177C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53550"/>
            <a:ext cx="10515600" cy="744164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en-US" sz="4400" b="1" dirty="0">
                <a:solidFill>
                  <a:schemeClr val="accent5">
                    <a:lumMod val="50000"/>
                  </a:schemeClr>
                </a:solidFill>
                <a:cs typeface="+mj-cs"/>
              </a:rPr>
              <a:t>校牧 林之鼎神父</a:t>
            </a:r>
          </a:p>
        </p:txBody>
      </p:sp>
      <p:pic>
        <p:nvPicPr>
          <p:cNvPr id="5" name="圖形 4" descr="播放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xmlns="" id="{A38DB4CB-A553-48E4-B754-7ADC0B9418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709564" y="560416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74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75C60262-7C17-446F-AE11-E69146EB5A45}"/>
              </a:ext>
            </a:extLst>
          </p:cNvPr>
          <p:cNvSpPr txBox="1">
            <a:spLocks/>
          </p:cNvSpPr>
          <p:nvPr/>
        </p:nvSpPr>
        <p:spPr bwMode="auto">
          <a:xfrm>
            <a:off x="164983" y="-554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r>
              <a:rPr kumimoji="0" lang="zh-TW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導師時間課程活化：</a:t>
            </a:r>
            <a:endParaRPr kumimoji="0" lang="zh-TW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="" xmlns:a16="http://schemas.microsoft.com/office/drawing/2014/main" id="{90785EEA-0907-4859-BC67-2E0A3A66830A}"/>
              </a:ext>
            </a:extLst>
          </p:cNvPr>
          <p:cNvGrpSpPr/>
          <p:nvPr/>
        </p:nvGrpSpPr>
        <p:grpSpPr>
          <a:xfrm>
            <a:off x="2298104" y="1294790"/>
            <a:ext cx="8011886" cy="5257073"/>
            <a:chOff x="705394" y="1278301"/>
            <a:chExt cx="8011886" cy="5257073"/>
          </a:xfrm>
          <a:effectLst>
            <a:outerShdw blurRad="1016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grpSpPr>
        <p:graphicFrame>
          <p:nvGraphicFramePr>
            <p:cNvPr id="4" name="資料庫圖表 3">
              <a:extLst>
                <a:ext uri="{FF2B5EF4-FFF2-40B4-BE49-F238E27FC236}">
                  <a16:creationId xmlns="" xmlns:a16="http://schemas.microsoft.com/office/drawing/2014/main" id="{315607DD-B7C0-4F2C-B1DA-182A60B37FB3}"/>
                </a:ext>
              </a:extLst>
            </p:cNvPr>
            <p:cNvGraphicFramePr/>
            <p:nvPr>
              <p:extLst/>
            </p:nvPr>
          </p:nvGraphicFramePr>
          <p:xfrm>
            <a:off x="705394" y="1278301"/>
            <a:ext cx="8011886" cy="505283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5" name="文字方塊 4">
              <a:extLst>
                <a:ext uri="{FF2B5EF4-FFF2-40B4-BE49-F238E27FC236}">
                  <a16:creationId xmlns="" xmlns:a16="http://schemas.microsoft.com/office/drawing/2014/main" id="{34B78695-24A7-4AA3-9811-244BC906572B}"/>
                </a:ext>
              </a:extLst>
            </p:cNvPr>
            <p:cNvSpPr txBox="1"/>
            <p:nvPr/>
          </p:nvSpPr>
          <p:spPr>
            <a:xfrm>
              <a:off x="2425329" y="2173974"/>
              <a:ext cx="1221221" cy="1336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422400" fontAlgn="auto">
                <a:lnSpc>
                  <a:spcPts val="5000"/>
                </a:lnSpc>
                <a:spcAft>
                  <a:spcPts val="100"/>
                </a:spcAft>
              </a:pPr>
              <a:r>
                <a:rPr kumimoji="0" lang="zh-TW" altLang="en-US" sz="4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班級經營</a:t>
              </a:r>
            </a:p>
          </p:txBody>
        </p:sp>
        <p:sp>
          <p:nvSpPr>
            <p:cNvPr id="6" name="文字方塊 5">
              <a:extLst>
                <a:ext uri="{FF2B5EF4-FFF2-40B4-BE49-F238E27FC236}">
                  <a16:creationId xmlns="" xmlns:a16="http://schemas.microsoft.com/office/drawing/2014/main" id="{4DAF961B-D47D-431B-A7D7-E4B008EB49C7}"/>
                </a:ext>
              </a:extLst>
            </p:cNvPr>
            <p:cNvSpPr txBox="1"/>
            <p:nvPr/>
          </p:nvSpPr>
          <p:spPr>
            <a:xfrm>
              <a:off x="1847722" y="4406168"/>
              <a:ext cx="2376437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422400" fontAlgn="auto">
                <a:lnSpc>
                  <a:spcPct val="90000"/>
                </a:lnSpc>
                <a:spcAft>
                  <a:spcPct val="35000"/>
                </a:spcAft>
              </a:pPr>
              <a:r>
                <a:rPr kumimoji="0" lang="zh-TW" altLang="en-US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班會</a:t>
              </a:r>
            </a:p>
          </p:txBody>
        </p:sp>
        <p:sp>
          <p:nvSpPr>
            <p:cNvPr id="7" name="文字方塊 6">
              <a:extLst>
                <a:ext uri="{FF2B5EF4-FFF2-40B4-BE49-F238E27FC236}">
                  <a16:creationId xmlns="" xmlns:a16="http://schemas.microsoft.com/office/drawing/2014/main" id="{FBE421BE-5C33-4A28-9FFD-3A8F24213677}"/>
                </a:ext>
              </a:extLst>
            </p:cNvPr>
            <p:cNvSpPr txBox="1"/>
            <p:nvPr/>
          </p:nvSpPr>
          <p:spPr>
            <a:xfrm>
              <a:off x="5196168" y="2437791"/>
              <a:ext cx="237643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422400" fontAlgn="auto">
                <a:lnSpc>
                  <a:spcPts val="3000"/>
                </a:lnSpc>
                <a:spcAft>
                  <a:spcPts val="0"/>
                </a:spcAft>
              </a:pPr>
              <a:r>
                <a:rPr kumimoji="0" lang="zh-TW" altLang="en-US" sz="2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創課數位</a:t>
              </a:r>
              <a:endParaRPr kumimoji="0" lang="en-US" altLang="zh-TW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defTabSz="1422400" fontAlgn="auto">
                <a:lnSpc>
                  <a:spcPts val="3000"/>
                </a:lnSpc>
                <a:spcAft>
                  <a:spcPts val="0"/>
                </a:spcAft>
              </a:pPr>
              <a:r>
                <a:rPr kumimoji="0" lang="zh-TW" altLang="en-US" sz="2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教材運用</a:t>
              </a:r>
            </a:p>
          </p:txBody>
        </p:sp>
        <p:sp>
          <p:nvSpPr>
            <p:cNvPr id="8" name="文字方塊 7">
              <a:extLst>
                <a:ext uri="{FF2B5EF4-FFF2-40B4-BE49-F238E27FC236}">
                  <a16:creationId xmlns="" xmlns:a16="http://schemas.microsoft.com/office/drawing/2014/main" id="{315192C6-075E-4B00-B3CD-2D0D3F587188}"/>
                </a:ext>
              </a:extLst>
            </p:cNvPr>
            <p:cNvSpPr txBox="1"/>
            <p:nvPr/>
          </p:nvSpPr>
          <p:spPr>
            <a:xfrm>
              <a:off x="5196167" y="4133785"/>
              <a:ext cx="2376437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422400" fontAlgn="auto">
                <a:lnSpc>
                  <a:spcPts val="3000"/>
                </a:lnSpc>
                <a:spcAft>
                  <a:spcPts val="0"/>
                </a:spcAft>
              </a:pPr>
              <a:r>
                <a:rPr kumimoji="0" lang="zh-TW" altLang="en-US" sz="2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參與</a:t>
              </a:r>
              <a:endParaRPr kumimoji="0" lang="en-US" altLang="zh-TW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defTabSz="1422400" fontAlgn="auto">
                <a:lnSpc>
                  <a:spcPts val="3000"/>
                </a:lnSpc>
                <a:spcAft>
                  <a:spcPts val="0"/>
                </a:spcAft>
              </a:pPr>
              <a:r>
                <a:rPr kumimoji="0" lang="zh-TW" altLang="en-US" sz="2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各層級</a:t>
              </a:r>
              <a:endParaRPr kumimoji="0" lang="en-US" altLang="zh-TW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defTabSz="1422400" fontAlgn="auto">
                <a:lnSpc>
                  <a:spcPts val="3000"/>
                </a:lnSpc>
                <a:spcAft>
                  <a:spcPts val="0"/>
                </a:spcAft>
              </a:pPr>
              <a:r>
                <a:rPr kumimoji="0" lang="zh-TW" altLang="en-US" sz="2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導師會議</a:t>
              </a:r>
            </a:p>
          </p:txBody>
        </p:sp>
        <p:sp>
          <p:nvSpPr>
            <p:cNvPr id="9" name="文字方塊 8">
              <a:extLst>
                <a:ext uri="{FF2B5EF4-FFF2-40B4-BE49-F238E27FC236}">
                  <a16:creationId xmlns="" xmlns:a16="http://schemas.microsoft.com/office/drawing/2014/main" id="{AFD7A3D8-D964-4679-8C11-CBF094093ECB}"/>
                </a:ext>
              </a:extLst>
            </p:cNvPr>
            <p:cNvSpPr txBox="1"/>
            <p:nvPr/>
          </p:nvSpPr>
          <p:spPr>
            <a:xfrm>
              <a:off x="3523118" y="5311834"/>
              <a:ext cx="2376437" cy="1223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422400" fontAlgn="auto">
                <a:lnSpc>
                  <a:spcPts val="3000"/>
                </a:lnSpc>
                <a:spcAft>
                  <a:spcPts val="0"/>
                </a:spcAft>
              </a:pPr>
              <a:r>
                <a:rPr kumimoji="0" lang="zh-TW" altLang="en-US" sz="2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參與導師</a:t>
              </a:r>
              <a:endParaRPr kumimoji="0" lang="en-US" altLang="zh-TW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defTabSz="1422400" fontAlgn="auto">
                <a:lnSpc>
                  <a:spcPts val="3000"/>
                </a:lnSpc>
                <a:spcAft>
                  <a:spcPts val="0"/>
                </a:spcAft>
              </a:pPr>
              <a:r>
                <a:rPr kumimoji="0" lang="zh-TW" altLang="en-US" sz="2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知能研習</a:t>
              </a:r>
            </a:p>
            <a:p>
              <a:pPr algn="ctr" defTabSz="1422400" fontAlgn="auto">
                <a:lnSpc>
                  <a:spcPts val="3000"/>
                </a:lnSpc>
                <a:spcAft>
                  <a:spcPts val="0"/>
                </a:spcAft>
              </a:pPr>
              <a:endParaRPr kumimoji="0" lang="zh-TW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語音泡泡: 圓角矩形 9">
            <a:extLst>
              <a:ext uri="{FF2B5EF4-FFF2-40B4-BE49-F238E27FC236}">
                <a16:creationId xmlns="" xmlns:a16="http://schemas.microsoft.com/office/drawing/2014/main" id="{F71C6D5A-BDE0-4E03-BB1C-AB1F4EEA3481}"/>
              </a:ext>
            </a:extLst>
          </p:cNvPr>
          <p:cNvSpPr/>
          <p:nvPr/>
        </p:nvSpPr>
        <p:spPr>
          <a:xfrm>
            <a:off x="8126858" y="661864"/>
            <a:ext cx="3732379" cy="1195980"/>
          </a:xfrm>
          <a:prstGeom prst="wedgeRoundRectCallout">
            <a:avLst>
              <a:gd name="adj1" fmla="val -45207"/>
              <a:gd name="adj2" fmla="val 81355"/>
              <a:gd name="adj3" fmla="val 16667"/>
            </a:avLst>
          </a:prstGeom>
          <a:solidFill>
            <a:schemeClr val="bg1"/>
          </a:solidFill>
          <a:ln w="38100">
            <a:solidFill>
              <a:srgbClr val="2F559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1" name="箭號: 五邊形 10">
            <a:extLst>
              <a:ext uri="{FF2B5EF4-FFF2-40B4-BE49-F238E27FC236}">
                <a16:creationId xmlns="" xmlns:a16="http://schemas.microsoft.com/office/drawing/2014/main" id="{CBE1D9E2-3D29-4542-AA93-C5194A082B99}"/>
              </a:ext>
            </a:extLst>
          </p:cNvPr>
          <p:cNvSpPr/>
          <p:nvPr/>
        </p:nvSpPr>
        <p:spPr>
          <a:xfrm rot="16200000">
            <a:off x="382157" y="2805661"/>
            <a:ext cx="3155226" cy="3354719"/>
          </a:xfrm>
          <a:prstGeom prst="homePlate">
            <a:avLst>
              <a:gd name="adj" fmla="val 27601"/>
            </a:avLst>
          </a:prstGeom>
          <a:solidFill>
            <a:schemeClr val="bg1"/>
          </a:solidFill>
          <a:ln w="38100">
            <a:solidFill>
              <a:srgbClr val="FF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2" name="語音泡泡: 圓角矩形 11">
            <a:extLst>
              <a:ext uri="{FF2B5EF4-FFF2-40B4-BE49-F238E27FC236}">
                <a16:creationId xmlns="" xmlns:a16="http://schemas.microsoft.com/office/drawing/2014/main" id="{9B4F9ED6-9601-4BB4-B0BF-CAA7FECE30F2}"/>
              </a:ext>
            </a:extLst>
          </p:cNvPr>
          <p:cNvSpPr/>
          <p:nvPr/>
        </p:nvSpPr>
        <p:spPr>
          <a:xfrm>
            <a:off x="419169" y="1356252"/>
            <a:ext cx="2925681" cy="1440777"/>
          </a:xfrm>
          <a:prstGeom prst="wedgeRoundRectCallout">
            <a:avLst>
              <a:gd name="adj1" fmla="val 72353"/>
              <a:gd name="adj2" fmla="val 35832"/>
              <a:gd name="adj3" fmla="val 16667"/>
            </a:avLst>
          </a:prstGeom>
          <a:solidFill>
            <a:schemeClr val="bg1"/>
          </a:solidFill>
          <a:ln w="38100">
            <a:solidFill>
              <a:srgbClr val="FF7C8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="" xmlns:a16="http://schemas.microsoft.com/office/drawing/2014/main" id="{D79D4E65-CEB9-447A-8FD2-EDDE0B501015}"/>
              </a:ext>
            </a:extLst>
          </p:cNvPr>
          <p:cNvSpPr txBox="1"/>
          <p:nvPr/>
        </p:nvSpPr>
        <p:spPr>
          <a:xfrm>
            <a:off x="8126858" y="748132"/>
            <a:ext cx="36478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大一：學務</a:t>
            </a:r>
            <a:r>
              <a:rPr kumimoji="0"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</a:t>
            </a:r>
            <a:r>
              <a:rPr kumimoji="0"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點靈、與健康有約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大二</a:t>
            </a:r>
            <a:r>
              <a:rPr kumimoji="0"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kumimoji="0"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大四：</a:t>
            </a:r>
            <a:endParaRPr kumimoji="0" lang="en-US" altLang="zh-TW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生職涯探索、輔人</a:t>
            </a:r>
            <a:r>
              <a:rPr kumimoji="0"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GO</a:t>
            </a:r>
            <a:r>
              <a:rPr kumimoji="0"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平安</a:t>
            </a:r>
            <a:endParaRPr kumimoji="0" lang="zh-TW" altLang="en-US" sz="2000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60A76002-1E8A-401D-A8C4-9E7933E07856}"/>
              </a:ext>
            </a:extLst>
          </p:cNvPr>
          <p:cNvSpPr/>
          <p:nvPr/>
        </p:nvSpPr>
        <p:spPr>
          <a:xfrm>
            <a:off x="194680" y="868296"/>
            <a:ext cx="4581712" cy="50516"/>
          </a:xfrm>
          <a:prstGeom prst="rect">
            <a:avLst/>
          </a:prstGeom>
          <a:solidFill>
            <a:srgbClr val="00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="" xmlns:a16="http://schemas.microsoft.com/office/drawing/2014/main" id="{360A5E94-4107-4AE8-9720-514E5FE213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285" y="4436855"/>
            <a:ext cx="2898952" cy="2507201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="" xmlns:a16="http://schemas.microsoft.com/office/drawing/2014/main" id="{DE9CC116-939A-4A7F-8CE2-92AA7CB5E2B8}"/>
              </a:ext>
            </a:extLst>
          </p:cNvPr>
          <p:cNvSpPr txBox="1"/>
          <p:nvPr/>
        </p:nvSpPr>
        <p:spPr>
          <a:xfrm>
            <a:off x="461601" y="1455259"/>
            <a:ext cx="28259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kumimoji="0"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年度補助導師辦理「班級經營咖啡館」或「班級經營座談活動」</a:t>
            </a:r>
            <a:endParaRPr kumimoji="0" lang="en-US" altLang="zh-TW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歡迎導師申請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="" xmlns:a16="http://schemas.microsoft.com/office/drawing/2014/main" id="{460FF508-F1B4-4BB1-BE48-8CEA3EAC404E}"/>
              </a:ext>
            </a:extLst>
          </p:cNvPr>
          <p:cNvSpPr txBox="1"/>
          <p:nvPr/>
        </p:nvSpPr>
        <p:spPr>
          <a:xfrm>
            <a:off x="371513" y="3444043"/>
            <a:ext cx="320817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>
                <a:solidFill>
                  <a:srgbClr val="48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辦理目的：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dirty="0">
                <a:solidFill>
                  <a:srgbClr val="48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kumimoji="0" lang="zh-TW" altLang="en-US" dirty="0">
                <a:solidFill>
                  <a:srgbClr val="48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強化導師生互動與溝通：</a:t>
            </a:r>
            <a:endParaRPr kumimoji="0" lang="en-US" altLang="zh-TW" dirty="0">
              <a:solidFill>
                <a:srgbClr val="48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dirty="0">
                <a:solidFill>
                  <a:srgbClr val="48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啟動輔導的班級學生，進行生活與學習層面常見問題的處理方式及相關作法討論。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dirty="0">
                <a:solidFill>
                  <a:srgbClr val="48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kumimoji="0" lang="zh-TW" altLang="en-US" dirty="0">
                <a:solidFill>
                  <a:srgbClr val="48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促進班級學生人際溝通互動，學習如何具體提出問題、改善策略或解決之道。</a:t>
            </a:r>
          </a:p>
        </p:txBody>
      </p:sp>
    </p:spTree>
    <p:extLst>
      <p:ext uri="{BB962C8B-B14F-4D97-AF65-F5344CB8AC3E}">
        <p14:creationId xmlns:p14="http://schemas.microsoft.com/office/powerpoint/2010/main" val="412200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A4C746C5-FE4D-4CC8-B18B-9E1BFFA9E47D}"/>
              </a:ext>
            </a:extLst>
          </p:cNvPr>
          <p:cNvSpPr txBox="1"/>
          <p:nvPr/>
        </p:nvSpPr>
        <p:spPr>
          <a:xfrm>
            <a:off x="326454" y="84567"/>
            <a:ext cx="90743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輔仁大學</a:t>
            </a:r>
            <a:r>
              <a:rPr kumimoji="0" lang="en-US" altLang="zh-TW" sz="2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110</a:t>
            </a:r>
            <a:r>
              <a:rPr kumimoji="0" lang="zh-TW" altLang="en-US" sz="2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年度辦理學生事務與輔導工作</a:t>
            </a:r>
            <a:endParaRPr kumimoji="0" lang="en-US" altLang="zh-TW" sz="28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「共構陪伴網 輔仁愛無礙」特色主題計畫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="" xmlns:a16="http://schemas.microsoft.com/office/drawing/2014/main" id="{3687EED0-38A8-4BFC-B29A-CFE614B03DA2}"/>
              </a:ext>
            </a:extLst>
          </p:cNvPr>
          <p:cNvGrpSpPr/>
          <p:nvPr/>
        </p:nvGrpSpPr>
        <p:grpSpPr>
          <a:xfrm>
            <a:off x="1365088" y="1099178"/>
            <a:ext cx="8729463" cy="1596633"/>
            <a:chOff x="224244" y="1885023"/>
            <a:chExt cx="8729463" cy="1215228"/>
          </a:xfrm>
        </p:grpSpPr>
        <p:sp>
          <p:nvSpPr>
            <p:cNvPr id="7" name="矩形 6">
              <a:extLst>
                <a:ext uri="{FF2B5EF4-FFF2-40B4-BE49-F238E27FC236}">
                  <a16:creationId xmlns="" xmlns:a16="http://schemas.microsoft.com/office/drawing/2014/main" id="{5081A13D-9D10-4AFF-9122-EAB6E8246F97}"/>
                </a:ext>
              </a:extLst>
            </p:cNvPr>
            <p:cNvSpPr/>
            <p:nvPr/>
          </p:nvSpPr>
          <p:spPr>
            <a:xfrm>
              <a:off x="224244" y="1885023"/>
              <a:ext cx="8729463" cy="121522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dirty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  <p:sp>
          <p:nvSpPr>
            <p:cNvPr id="8" name="文字方塊 7">
              <a:extLst>
                <a:ext uri="{FF2B5EF4-FFF2-40B4-BE49-F238E27FC236}">
                  <a16:creationId xmlns="" xmlns:a16="http://schemas.microsoft.com/office/drawing/2014/main" id="{3F91536F-96D2-4E99-AAA8-CBE82E29872A}"/>
                </a:ext>
              </a:extLst>
            </p:cNvPr>
            <p:cNvSpPr txBox="1"/>
            <p:nvPr/>
          </p:nvSpPr>
          <p:spPr>
            <a:xfrm>
              <a:off x="787246" y="1924774"/>
              <a:ext cx="8166461" cy="110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zh-TW" altLang="en-US" sz="20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各學院院導師會議</a:t>
              </a:r>
              <a:r>
                <a:rPr kumimoji="0" lang="en-US" altLang="zh-TW" sz="20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: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zh-TW" sz="2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「</a:t>
              </a:r>
              <a:r>
                <a:rPr kumimoji="0" lang="zh-TW" altLang="en-US" sz="2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院導師共識與凝聚咖啡館」</a:t>
              </a:r>
              <a:r>
                <a:rPr kumimoji="0" lang="zh-TW" altLang="en-US" sz="20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或</a:t>
              </a:r>
              <a:r>
                <a:rPr kumimoji="0" lang="en-US" altLang="zh-TW" sz="2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「</a:t>
              </a:r>
              <a:r>
                <a:rPr kumimoji="0" lang="zh-TW" altLang="en-US" sz="2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院導師輔導與創新座談會」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zh-TW" altLang="en-US" sz="20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導師時間活化</a:t>
              </a:r>
              <a:r>
                <a:rPr kumimoji="0" lang="en-US" altLang="zh-TW" sz="20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: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zh-TW" sz="2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「</a:t>
              </a:r>
              <a:r>
                <a:rPr kumimoji="0" lang="zh-TW" altLang="en-US" sz="2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導師班級經營咖啡館」</a:t>
              </a:r>
              <a:r>
                <a:rPr kumimoji="0" lang="zh-TW" altLang="en-US" sz="20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或</a:t>
              </a:r>
              <a:r>
                <a:rPr kumimoji="0" lang="en-US" altLang="zh-TW" sz="2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「</a:t>
              </a:r>
              <a:r>
                <a:rPr kumimoji="0" lang="zh-TW" altLang="en-US" sz="2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導師班級經營座談活動」</a:t>
              </a:r>
              <a:endParaRPr kumimoji="0" lang="zh-TW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="" xmlns:a16="http://schemas.microsoft.com/office/drawing/2014/main" id="{641A84C0-B7C3-45E7-933D-357A2E7ED55A}"/>
              </a:ext>
            </a:extLst>
          </p:cNvPr>
          <p:cNvGrpSpPr/>
          <p:nvPr/>
        </p:nvGrpSpPr>
        <p:grpSpPr>
          <a:xfrm>
            <a:off x="1208331" y="1102337"/>
            <a:ext cx="690654" cy="1596633"/>
            <a:chOff x="306978" y="1835978"/>
            <a:chExt cx="587829" cy="1406641"/>
          </a:xfrm>
          <a:solidFill>
            <a:srgbClr val="002060"/>
          </a:solidFill>
        </p:grpSpPr>
        <p:sp>
          <p:nvSpPr>
            <p:cNvPr id="10" name="矩形: 圓角 9">
              <a:extLst>
                <a:ext uri="{FF2B5EF4-FFF2-40B4-BE49-F238E27FC236}">
                  <a16:creationId xmlns="" xmlns:a16="http://schemas.microsoft.com/office/drawing/2014/main" id="{0B81D81F-F5F6-4C98-A686-035F1D211317}"/>
                </a:ext>
              </a:extLst>
            </p:cNvPr>
            <p:cNvSpPr/>
            <p:nvPr/>
          </p:nvSpPr>
          <p:spPr>
            <a:xfrm rot="5400000">
              <a:off x="-102428" y="2245384"/>
              <a:ext cx="1406641" cy="587829"/>
            </a:xfrm>
            <a:prstGeom prst="roundRect">
              <a:avLst/>
            </a:prstGeom>
            <a:grp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="" xmlns:a16="http://schemas.microsoft.com/office/drawing/2014/main" id="{7FFB5F16-F764-488F-8845-AB701EA4ABC0}"/>
                </a:ext>
              </a:extLst>
            </p:cNvPr>
            <p:cNvSpPr txBox="1"/>
            <p:nvPr/>
          </p:nvSpPr>
          <p:spPr>
            <a:xfrm>
              <a:off x="331746" y="1873687"/>
              <a:ext cx="523909" cy="1353025"/>
            </a:xfrm>
            <a:prstGeom prst="rect">
              <a:avLst/>
            </a:prstGeom>
            <a:solidFill>
              <a:srgbClr val="002060"/>
            </a:solidFill>
          </p:spPr>
          <p:txBody>
            <a:bodyPr vert="eaVert"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zh-TW" altLang="en-US" sz="2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補助辦理</a:t>
              </a:r>
            </a:p>
          </p:txBody>
        </p:sp>
      </p:grpSp>
      <p:grpSp>
        <p:nvGrpSpPr>
          <p:cNvPr id="12" name="群組 11">
            <a:extLst>
              <a:ext uri="{FF2B5EF4-FFF2-40B4-BE49-F238E27FC236}">
                <a16:creationId xmlns="" xmlns:a16="http://schemas.microsoft.com/office/drawing/2014/main" id="{E8117BA1-930E-4C6F-B415-B04DBF639B61}"/>
              </a:ext>
            </a:extLst>
          </p:cNvPr>
          <p:cNvGrpSpPr/>
          <p:nvPr/>
        </p:nvGrpSpPr>
        <p:grpSpPr>
          <a:xfrm>
            <a:off x="309765" y="2937085"/>
            <a:ext cx="5524021" cy="3786532"/>
            <a:chOff x="110340" y="3018015"/>
            <a:chExt cx="4999958" cy="3297233"/>
          </a:xfrm>
        </p:grpSpPr>
        <p:grpSp>
          <p:nvGrpSpPr>
            <p:cNvPr id="13" name="群組 12">
              <a:extLst>
                <a:ext uri="{FF2B5EF4-FFF2-40B4-BE49-F238E27FC236}">
                  <a16:creationId xmlns="" xmlns:a16="http://schemas.microsoft.com/office/drawing/2014/main" id="{5F514B15-B559-4573-BF42-8595979AC606}"/>
                </a:ext>
              </a:extLst>
            </p:cNvPr>
            <p:cNvGrpSpPr/>
            <p:nvPr/>
          </p:nvGrpSpPr>
          <p:grpSpPr>
            <a:xfrm rot="381504">
              <a:off x="2159427" y="3244313"/>
              <a:ext cx="2950871" cy="2288266"/>
              <a:chOff x="460169" y="2231990"/>
              <a:chExt cx="2950871" cy="2288266"/>
            </a:xfrm>
          </p:grpSpPr>
          <p:sp>
            <p:nvSpPr>
              <p:cNvPr id="19" name="橢圓 18">
                <a:extLst>
                  <a:ext uri="{FF2B5EF4-FFF2-40B4-BE49-F238E27FC236}">
                    <a16:creationId xmlns="" xmlns:a16="http://schemas.microsoft.com/office/drawing/2014/main" id="{30ADFC1C-E019-4A15-85F1-443846AAA894}"/>
                  </a:ext>
                </a:extLst>
              </p:cNvPr>
              <p:cNvSpPr/>
              <p:nvPr/>
            </p:nvSpPr>
            <p:spPr>
              <a:xfrm>
                <a:off x="460169" y="3106608"/>
                <a:ext cx="1584960" cy="128016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>
                <a:prstDash val="lgDashDot"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 sz="3600" b="1" dirty="0">
                  <a:solidFill>
                    <a:srgbClr val="2A231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橢圓 19">
                <a:extLst>
                  <a:ext uri="{FF2B5EF4-FFF2-40B4-BE49-F238E27FC236}">
                    <a16:creationId xmlns="" xmlns:a16="http://schemas.microsoft.com/office/drawing/2014/main" id="{04D8F6E1-D3FF-4365-950B-69637DB54FBE}"/>
                  </a:ext>
                </a:extLst>
              </p:cNvPr>
              <p:cNvSpPr/>
              <p:nvPr/>
            </p:nvSpPr>
            <p:spPr>
              <a:xfrm>
                <a:off x="1826080" y="3240096"/>
                <a:ext cx="1584960" cy="128016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>
                <a:solidFill>
                  <a:schemeClr val="accent6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 sz="2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文字方塊 20">
                <a:extLst>
                  <a:ext uri="{FF2B5EF4-FFF2-40B4-BE49-F238E27FC236}">
                    <a16:creationId xmlns="" xmlns:a16="http://schemas.microsoft.com/office/drawing/2014/main" id="{8C691CA1-206B-4027-BEC4-953B34A02D7A}"/>
                  </a:ext>
                </a:extLst>
              </p:cNvPr>
              <p:cNvSpPr txBox="1"/>
              <p:nvPr/>
            </p:nvSpPr>
            <p:spPr>
              <a:xfrm>
                <a:off x="562348" y="3520139"/>
                <a:ext cx="1584960" cy="5212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zh-TW" altLang="en-US" sz="2800" b="1" dirty="0">
                    <a:solidFill>
                      <a:srgbClr val="2A231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印刷費</a:t>
                </a:r>
              </a:p>
            </p:txBody>
          </p:sp>
          <p:sp>
            <p:nvSpPr>
              <p:cNvPr id="22" name="橢圓 21">
                <a:extLst>
                  <a:ext uri="{FF2B5EF4-FFF2-40B4-BE49-F238E27FC236}">
                    <a16:creationId xmlns="" xmlns:a16="http://schemas.microsoft.com/office/drawing/2014/main" id="{1D4961C5-3E3E-4FF2-850D-8D344893A27C}"/>
                  </a:ext>
                </a:extLst>
              </p:cNvPr>
              <p:cNvSpPr/>
              <p:nvPr/>
            </p:nvSpPr>
            <p:spPr>
              <a:xfrm>
                <a:off x="1114517" y="2231990"/>
                <a:ext cx="1441054" cy="1280160"/>
              </a:xfrm>
              <a:prstGeom prst="ellipse">
                <a:avLst/>
              </a:prstGeom>
              <a:solidFill>
                <a:srgbClr val="FF9393"/>
              </a:solidFill>
              <a:ln w="38100">
                <a:solidFill>
                  <a:schemeClr val="accent2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zh-TW" altLang="en-US" sz="3600" b="1" dirty="0">
                    <a:solidFill>
                      <a:srgbClr val="2A231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餐費</a:t>
                </a:r>
              </a:p>
            </p:txBody>
          </p:sp>
          <p:sp>
            <p:nvSpPr>
              <p:cNvPr id="23" name="文字方塊 22">
                <a:extLst>
                  <a:ext uri="{FF2B5EF4-FFF2-40B4-BE49-F238E27FC236}">
                    <a16:creationId xmlns="" xmlns:a16="http://schemas.microsoft.com/office/drawing/2014/main" id="{84335FF6-46C0-4242-BA96-88FEB0FCBAE0}"/>
                  </a:ext>
                </a:extLst>
              </p:cNvPr>
              <p:cNvSpPr txBox="1"/>
              <p:nvPr/>
            </p:nvSpPr>
            <p:spPr>
              <a:xfrm>
                <a:off x="1968718" y="3353586"/>
                <a:ext cx="1282335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zh-TW" altLang="en-US" sz="2800" b="1" dirty="0">
                    <a:solidFill>
                      <a:srgbClr val="2A231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講師</a:t>
                </a:r>
                <a:endParaRPr kumimoji="0" lang="en-US" altLang="zh-TW" sz="2800" b="1" dirty="0">
                  <a:solidFill>
                    <a:srgbClr val="2A231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zh-TW" altLang="en-US" sz="2800" b="1" dirty="0">
                    <a:solidFill>
                      <a:srgbClr val="2A231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鐘點費</a:t>
                </a:r>
              </a:p>
            </p:txBody>
          </p:sp>
        </p:grpSp>
        <p:sp>
          <p:nvSpPr>
            <p:cNvPr id="14" name="箭號: 弧形右彎 13">
              <a:extLst>
                <a:ext uri="{FF2B5EF4-FFF2-40B4-BE49-F238E27FC236}">
                  <a16:creationId xmlns="" xmlns:a16="http://schemas.microsoft.com/office/drawing/2014/main" id="{224B1144-92B1-44A7-AE68-29B0205219C8}"/>
                </a:ext>
              </a:extLst>
            </p:cNvPr>
            <p:cNvSpPr/>
            <p:nvPr/>
          </p:nvSpPr>
          <p:spPr>
            <a:xfrm rot="20040394">
              <a:off x="434604" y="3743361"/>
              <a:ext cx="2100165" cy="2571887"/>
            </a:xfrm>
            <a:prstGeom prst="curvedRightArrow">
              <a:avLst>
                <a:gd name="adj1" fmla="val 34396"/>
                <a:gd name="adj2" fmla="val 50000"/>
                <a:gd name="adj3" fmla="val 25771"/>
              </a:avLst>
            </a:prstGeom>
            <a:solidFill>
              <a:srgbClr val="002060"/>
            </a:solidFill>
            <a:ln w="381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  <p:grpSp>
          <p:nvGrpSpPr>
            <p:cNvPr id="15" name="群組 14">
              <a:extLst>
                <a:ext uri="{FF2B5EF4-FFF2-40B4-BE49-F238E27FC236}">
                  <a16:creationId xmlns="" xmlns:a16="http://schemas.microsoft.com/office/drawing/2014/main" id="{3525F603-DC0B-4304-8CD5-576887CBAFF8}"/>
                </a:ext>
              </a:extLst>
            </p:cNvPr>
            <p:cNvGrpSpPr/>
            <p:nvPr/>
          </p:nvGrpSpPr>
          <p:grpSpPr>
            <a:xfrm>
              <a:off x="110340" y="3018015"/>
              <a:ext cx="2239132" cy="1972494"/>
              <a:chOff x="3689526" y="3683923"/>
              <a:chExt cx="2239132" cy="197249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7" name="橢圓 16">
                <a:extLst>
                  <a:ext uri="{FF2B5EF4-FFF2-40B4-BE49-F238E27FC236}">
                    <a16:creationId xmlns="" xmlns:a16="http://schemas.microsoft.com/office/drawing/2014/main" id="{2747A1A8-7A87-4A5A-AFB0-C147FE932F1C}"/>
                  </a:ext>
                </a:extLst>
              </p:cNvPr>
              <p:cNvSpPr/>
              <p:nvPr/>
            </p:nvSpPr>
            <p:spPr>
              <a:xfrm>
                <a:off x="3747800" y="3683923"/>
                <a:ext cx="2130610" cy="1972494"/>
              </a:xfrm>
              <a:prstGeom prst="ellipse">
                <a:avLst/>
              </a:prstGeom>
              <a:ln w="57150"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>
                  <a:solidFill>
                    <a:prstClr val="white"/>
                  </a:solidFill>
                  <a:latin typeface="Calibri" panose="020F0502020204030204"/>
                  <a:ea typeface="新細明體" panose="02020500000000000000" pitchFamily="18" charset="-120"/>
                </a:endParaRPr>
              </a:p>
            </p:txBody>
          </p:sp>
          <p:sp>
            <p:nvSpPr>
              <p:cNvPr id="18" name="文字方塊 17">
                <a:extLst>
                  <a:ext uri="{FF2B5EF4-FFF2-40B4-BE49-F238E27FC236}">
                    <a16:creationId xmlns="" xmlns:a16="http://schemas.microsoft.com/office/drawing/2014/main" id="{077F3CC7-7CCF-48E2-9316-0F86CC0706FA}"/>
                  </a:ext>
                </a:extLst>
              </p:cNvPr>
              <p:cNvSpPr txBox="1"/>
              <p:nvPr/>
            </p:nvSpPr>
            <p:spPr>
              <a:xfrm>
                <a:off x="3689526" y="4078139"/>
                <a:ext cx="223913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zh-TW" altLang="en-US" sz="3600" b="1" dirty="0">
                    <a:solidFill>
                      <a:srgbClr val="2A231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總預算</a:t>
                </a:r>
                <a:r>
                  <a:rPr kumimoji="0" lang="en-US" altLang="zh-TW" sz="36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18.2</a:t>
                </a:r>
                <a:r>
                  <a:rPr kumimoji="0" lang="zh-TW" altLang="en-US" sz="36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萬</a:t>
                </a:r>
              </a:p>
            </p:txBody>
          </p:sp>
        </p:grpSp>
        <p:sp>
          <p:nvSpPr>
            <p:cNvPr id="16" name="文字方塊 15">
              <a:extLst>
                <a:ext uri="{FF2B5EF4-FFF2-40B4-BE49-F238E27FC236}">
                  <a16:creationId xmlns="" xmlns:a16="http://schemas.microsoft.com/office/drawing/2014/main" id="{D72B53D9-85D5-4849-ACEE-9BD1943405E9}"/>
                </a:ext>
              </a:extLst>
            </p:cNvPr>
            <p:cNvSpPr txBox="1"/>
            <p:nvPr/>
          </p:nvSpPr>
          <p:spPr>
            <a:xfrm rot="21108335">
              <a:off x="468648" y="5371267"/>
              <a:ext cx="2235460" cy="459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zh-TW" altLang="en-US" sz="1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預算來源：教育部</a:t>
              </a:r>
              <a:endParaRPr kumimoji="0" lang="en-US" altLang="zh-TW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zh-TW" altLang="en-US" sz="1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「友善校園總體營造計畫」</a:t>
              </a:r>
            </a:p>
          </p:txBody>
        </p:sp>
      </p:grpSp>
      <p:grpSp>
        <p:nvGrpSpPr>
          <p:cNvPr id="24" name="群組 23">
            <a:extLst>
              <a:ext uri="{FF2B5EF4-FFF2-40B4-BE49-F238E27FC236}">
                <a16:creationId xmlns="" xmlns:a16="http://schemas.microsoft.com/office/drawing/2014/main" id="{2188DC28-E69B-4F5B-BD76-49734FE02C32}"/>
              </a:ext>
            </a:extLst>
          </p:cNvPr>
          <p:cNvGrpSpPr/>
          <p:nvPr/>
        </p:nvGrpSpPr>
        <p:grpSpPr>
          <a:xfrm>
            <a:off x="6130835" y="2907892"/>
            <a:ext cx="5267705" cy="3809438"/>
            <a:chOff x="4636606" y="3388664"/>
            <a:chExt cx="4667761" cy="3275520"/>
          </a:xfrm>
        </p:grpSpPr>
        <p:sp>
          <p:nvSpPr>
            <p:cNvPr id="25" name="書卷: 垂直 24">
              <a:extLst>
                <a:ext uri="{FF2B5EF4-FFF2-40B4-BE49-F238E27FC236}">
                  <a16:creationId xmlns="" xmlns:a16="http://schemas.microsoft.com/office/drawing/2014/main" id="{E0038263-9365-48AE-8F1D-693C0A62ACB2}"/>
                </a:ext>
              </a:extLst>
            </p:cNvPr>
            <p:cNvSpPr/>
            <p:nvPr/>
          </p:nvSpPr>
          <p:spPr>
            <a:xfrm flipH="1">
              <a:off x="4636606" y="3388664"/>
              <a:ext cx="4667760" cy="3275520"/>
            </a:xfrm>
            <a:prstGeom prst="verticalScroll">
              <a:avLst>
                <a:gd name="adj" fmla="val 6216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rgbClr val="51322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dirty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  <p:sp>
          <p:nvSpPr>
            <p:cNvPr id="26" name="文字方塊 25">
              <a:extLst>
                <a:ext uri="{FF2B5EF4-FFF2-40B4-BE49-F238E27FC236}">
                  <a16:creationId xmlns="" xmlns:a16="http://schemas.microsoft.com/office/drawing/2014/main" id="{F7EAD428-40B1-4180-A0B9-B432960AD787}"/>
                </a:ext>
              </a:extLst>
            </p:cNvPr>
            <p:cNvSpPr txBox="1"/>
            <p:nvPr/>
          </p:nvSpPr>
          <p:spPr>
            <a:xfrm>
              <a:off x="4882320" y="3715618"/>
              <a:ext cx="4422047" cy="2024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zh-TW" altLang="en-US" sz="22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探討議題六大範疇：</a:t>
              </a:r>
            </a:p>
            <a:p>
              <a:pPr fontAlgn="auto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zh-TW" sz="24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kumimoji="0" lang="zh-TW" altLang="en-US" sz="24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學生行為問題</a:t>
              </a:r>
              <a:endParaRPr kumimoji="0" lang="en-US" altLang="zh-TW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fontAlgn="auto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zh-TW" sz="24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kumimoji="0" lang="zh-TW" altLang="en-US" sz="24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創造校園和諧與正向溝通</a:t>
              </a:r>
              <a:endParaRPr kumimoji="0" lang="en-US" altLang="zh-TW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fontAlgn="auto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zh-TW" sz="24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3.</a:t>
              </a:r>
              <a:r>
                <a:rPr kumimoji="0" lang="zh-TW" altLang="en-US" sz="24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校園師生關係</a:t>
              </a:r>
              <a:endParaRPr kumimoji="0" lang="en-US" altLang="zh-TW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fontAlgn="auto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zh-TW" sz="24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</a:t>
              </a:r>
              <a:r>
                <a:rPr kumimoji="0" lang="zh-TW" altLang="en-US" sz="24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輔大學習氛圍</a:t>
              </a:r>
              <a:endParaRPr kumimoji="0" lang="en-US" altLang="zh-TW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fontAlgn="auto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zh-TW" sz="24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</a:t>
              </a:r>
              <a:r>
                <a:rPr kumimoji="0" lang="zh-TW" altLang="en-US" sz="24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輔大之師生行為典範</a:t>
              </a:r>
              <a:endParaRPr kumimoji="0" lang="en-US" altLang="zh-TW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fontAlgn="auto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zh-TW" sz="24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</a:t>
              </a:r>
              <a:r>
                <a:rPr kumimoji="0" lang="zh-TW" altLang="en-US" sz="24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導師輔導與輔大</a:t>
              </a:r>
              <a:r>
                <a:rPr kumimoji="0" lang="zh-TW" altLang="en-US" sz="24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核心價值理念</a:t>
              </a:r>
              <a:endParaRPr kumimoji="0" lang="zh-TW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7" name="群組 26">
            <a:extLst>
              <a:ext uri="{FF2B5EF4-FFF2-40B4-BE49-F238E27FC236}">
                <a16:creationId xmlns="" xmlns:a16="http://schemas.microsoft.com/office/drawing/2014/main" id="{F0CDA870-F377-400D-A681-D034A590753B}"/>
              </a:ext>
            </a:extLst>
          </p:cNvPr>
          <p:cNvGrpSpPr/>
          <p:nvPr/>
        </p:nvGrpSpPr>
        <p:grpSpPr>
          <a:xfrm>
            <a:off x="6552718" y="5642630"/>
            <a:ext cx="4174627" cy="966096"/>
            <a:chOff x="4801577" y="5784331"/>
            <a:chExt cx="4174627" cy="966096"/>
          </a:xfrm>
        </p:grpSpPr>
        <p:sp>
          <p:nvSpPr>
            <p:cNvPr id="28" name="矩形: 圓角 27">
              <a:extLst>
                <a:ext uri="{FF2B5EF4-FFF2-40B4-BE49-F238E27FC236}">
                  <a16:creationId xmlns="" xmlns:a16="http://schemas.microsoft.com/office/drawing/2014/main" id="{8925AE83-3280-4B39-8515-CE834C0E7434}"/>
                </a:ext>
              </a:extLst>
            </p:cNvPr>
            <p:cNvSpPr/>
            <p:nvPr/>
          </p:nvSpPr>
          <p:spPr>
            <a:xfrm>
              <a:off x="7730469" y="5793856"/>
              <a:ext cx="1245735" cy="956571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38100">
              <a:solidFill>
                <a:srgbClr val="51322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  <p:sp>
          <p:nvSpPr>
            <p:cNvPr id="29" name="箭號: 向右 28">
              <a:extLst>
                <a:ext uri="{FF2B5EF4-FFF2-40B4-BE49-F238E27FC236}">
                  <a16:creationId xmlns="" xmlns:a16="http://schemas.microsoft.com/office/drawing/2014/main" id="{17062C26-E324-4316-8A0F-0701EEC37470}"/>
                </a:ext>
              </a:extLst>
            </p:cNvPr>
            <p:cNvSpPr/>
            <p:nvPr/>
          </p:nvSpPr>
          <p:spPr>
            <a:xfrm>
              <a:off x="7583772" y="6036722"/>
              <a:ext cx="395587" cy="545616"/>
            </a:xfrm>
            <a:prstGeom prst="rightArrow">
              <a:avLst/>
            </a:prstGeom>
            <a:solidFill>
              <a:srgbClr val="FFC000"/>
            </a:solidFill>
            <a:ln w="19050">
              <a:solidFill>
                <a:srgbClr val="51322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  <p:sp>
          <p:nvSpPr>
            <p:cNvPr id="30" name="矩形: 圓角 29">
              <a:extLst>
                <a:ext uri="{FF2B5EF4-FFF2-40B4-BE49-F238E27FC236}">
                  <a16:creationId xmlns="" xmlns:a16="http://schemas.microsoft.com/office/drawing/2014/main" id="{3E0267B3-E15E-4C84-B343-066351C755EF}"/>
                </a:ext>
              </a:extLst>
            </p:cNvPr>
            <p:cNvSpPr/>
            <p:nvPr/>
          </p:nvSpPr>
          <p:spPr>
            <a:xfrm>
              <a:off x="6252806" y="5784331"/>
              <a:ext cx="1400042" cy="956571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38100">
              <a:solidFill>
                <a:srgbClr val="51322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  <p:sp>
          <p:nvSpPr>
            <p:cNvPr id="31" name="箭號: 向右 30">
              <a:extLst>
                <a:ext uri="{FF2B5EF4-FFF2-40B4-BE49-F238E27FC236}">
                  <a16:creationId xmlns="" xmlns:a16="http://schemas.microsoft.com/office/drawing/2014/main" id="{A3063C9E-4411-49DA-BA40-0EAF8B12D409}"/>
                </a:ext>
              </a:extLst>
            </p:cNvPr>
            <p:cNvSpPr/>
            <p:nvPr/>
          </p:nvSpPr>
          <p:spPr>
            <a:xfrm>
              <a:off x="6091063" y="6035475"/>
              <a:ext cx="395587" cy="545616"/>
            </a:xfrm>
            <a:prstGeom prst="rightArrow">
              <a:avLst/>
            </a:prstGeom>
            <a:solidFill>
              <a:srgbClr val="FFC000"/>
            </a:solidFill>
            <a:ln w="12700">
              <a:solidFill>
                <a:srgbClr val="51322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  <p:sp>
          <p:nvSpPr>
            <p:cNvPr id="32" name="矩形: 圓角 31">
              <a:extLst>
                <a:ext uri="{FF2B5EF4-FFF2-40B4-BE49-F238E27FC236}">
                  <a16:creationId xmlns="" xmlns:a16="http://schemas.microsoft.com/office/drawing/2014/main" id="{025138B3-ADB5-4CB8-A7C4-C3863CF9670F}"/>
                </a:ext>
              </a:extLst>
            </p:cNvPr>
            <p:cNvSpPr/>
            <p:nvPr/>
          </p:nvSpPr>
          <p:spPr>
            <a:xfrm>
              <a:off x="4801577" y="5787268"/>
              <a:ext cx="1352546" cy="956571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38100">
              <a:solidFill>
                <a:srgbClr val="51322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</p:grpSp>
      <p:sp>
        <p:nvSpPr>
          <p:cNvPr id="33" name="文字方塊 32">
            <a:extLst>
              <a:ext uri="{FF2B5EF4-FFF2-40B4-BE49-F238E27FC236}">
                <a16:creationId xmlns="" xmlns:a16="http://schemas.microsoft.com/office/drawing/2014/main" id="{C5762C62-94C9-40A0-BF63-77549C184196}"/>
              </a:ext>
            </a:extLst>
          </p:cNvPr>
          <p:cNvSpPr txBox="1"/>
          <p:nvPr/>
        </p:nvSpPr>
        <p:spPr>
          <a:xfrm>
            <a:off x="6747662" y="5654619"/>
            <a:ext cx="918505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問題</a:t>
            </a:r>
            <a:endParaRPr kumimoji="0" lang="en-US" altLang="zh-TW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現況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="" xmlns:a16="http://schemas.microsoft.com/office/drawing/2014/main" id="{55B5D9FA-EB83-40D0-9486-605CCA1CD86C}"/>
              </a:ext>
            </a:extLst>
          </p:cNvPr>
          <p:cNvSpPr txBox="1"/>
          <p:nvPr/>
        </p:nvSpPr>
        <p:spPr>
          <a:xfrm>
            <a:off x="8039997" y="5659160"/>
            <a:ext cx="1348437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困境</a:t>
            </a:r>
            <a:r>
              <a:rPr kumimoji="0" lang="en-US" altLang="zh-TW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kumimoji="0" lang="en-US" altLang="zh-TW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kumimoji="0" lang="zh-TW" alt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與挑戰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="" xmlns:a16="http://schemas.microsoft.com/office/drawing/2014/main" id="{AC01A48B-8E52-4C92-B085-A32B686E017E}"/>
              </a:ext>
            </a:extLst>
          </p:cNvPr>
          <p:cNvSpPr txBox="1"/>
          <p:nvPr/>
        </p:nvSpPr>
        <p:spPr>
          <a:xfrm>
            <a:off x="9681650" y="5659160"/>
            <a:ext cx="918505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解決策略</a:t>
            </a:r>
          </a:p>
        </p:txBody>
      </p:sp>
      <p:pic>
        <p:nvPicPr>
          <p:cNvPr id="36" name="圖片 35">
            <a:extLst>
              <a:ext uri="{FF2B5EF4-FFF2-40B4-BE49-F238E27FC236}">
                <a16:creationId xmlns="" xmlns:a16="http://schemas.microsoft.com/office/drawing/2014/main" id="{44F8A5A6-75FD-443B-90DD-A8947A0B82B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4722">
            <a:off x="5773104" y="2639944"/>
            <a:ext cx="1082577" cy="10825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348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="" xmlns:a16="http://schemas.microsoft.com/office/drawing/2014/main" id="{11DAAA2A-CC9A-435F-B5BB-62DC9482A932}"/>
              </a:ext>
            </a:extLst>
          </p:cNvPr>
          <p:cNvSpPr txBox="1"/>
          <p:nvPr/>
        </p:nvSpPr>
        <p:spPr>
          <a:xfrm>
            <a:off x="326454" y="84567"/>
            <a:ext cx="90743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輔仁大學</a:t>
            </a:r>
            <a:r>
              <a:rPr kumimoji="0" lang="en-US" altLang="zh-TW" sz="2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110</a:t>
            </a:r>
            <a:r>
              <a:rPr kumimoji="0" lang="zh-TW" altLang="en-US" sz="2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年度辦理學生事務與輔導工作</a:t>
            </a:r>
            <a:endParaRPr kumimoji="0" lang="en-US" altLang="zh-TW" sz="28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「共構陪伴網 輔仁愛無礙」特色主題計畫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="" xmlns:a16="http://schemas.microsoft.com/office/drawing/2014/main" id="{A8AEDD8E-3644-402B-BFBD-CB246CB3E9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4" t="7640" r="4309" b="10262"/>
          <a:stretch/>
        </p:blipFill>
        <p:spPr>
          <a:xfrm>
            <a:off x="643916" y="1038674"/>
            <a:ext cx="4294597" cy="5630238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="" xmlns:a16="http://schemas.microsoft.com/office/drawing/2014/main" id="{2BBFEA40-320A-429E-A426-34F47EF785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" t="3894" r="3038" b="5918"/>
          <a:stretch/>
        </p:blipFill>
        <p:spPr>
          <a:xfrm>
            <a:off x="7109649" y="910966"/>
            <a:ext cx="4294597" cy="5862467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20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xmlns="" id="{6719BE0B-C21C-465B-9225-77B183BD6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263" y="2453983"/>
            <a:ext cx="885947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11500" dirty="0"/>
              <a:t>前次會議決議執行狀況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E9652B3D-5348-44D7-A58C-9CD5F36AB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C72D9-4AEB-4654-A936-2ECD20225EAA}" type="slidenum">
              <a:rPr lang="zh-TW" altLang="en-US" smtClean="0"/>
              <a:pPr/>
              <a:t>33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2849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63902" y="129394"/>
            <a:ext cx="12028098" cy="4473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提案單位：學生事務處生活輔導組</a:t>
            </a:r>
          </a:p>
          <a:p>
            <a:pPr>
              <a:lnSpc>
                <a:spcPts val="4000"/>
              </a:lnSpc>
            </a:pP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案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由：修訂「輔仁大學學生獎懲辦法」部分條文。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000"/>
              </a:lnSpc>
            </a:pP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說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明：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依據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16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108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學年度學生獎懲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委員會決議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辦理</a:t>
            </a:r>
            <a:endParaRPr lang="zh-TW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200"/>
              </a:lnSpc>
              <a:spcBef>
                <a:spcPts val="600"/>
              </a:spcBef>
            </a:pP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辦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法：本修正條文經學務會議通過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後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會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請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法務室提供法律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意見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200"/>
              </a:lnSpc>
              <a:spcBef>
                <a:spcPts val="600"/>
              </a:spcBef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，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提送校務會議審議修訂後公布施行。</a:t>
            </a:r>
          </a:p>
          <a:p>
            <a:pPr>
              <a:lnSpc>
                <a:spcPts val="4000"/>
              </a:lnSpc>
            </a:pP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決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議：照案通過</a:t>
            </a:r>
          </a:p>
          <a:p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決議事項執行狀況：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110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02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03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日輔校學三字第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1100002068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號函報教育部備查。</a:t>
            </a: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110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02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03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日輔校學三字第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1100002069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號函公布修正施行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52504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xmlns="" id="{6719BE0B-C21C-465B-9225-77B183BD6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263" y="2453983"/>
            <a:ext cx="885947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11500" dirty="0" smtClean="0"/>
              <a:t>行政會議</a:t>
            </a:r>
            <a:r>
              <a:rPr lang="en-US" altLang="zh-TW" sz="11500" dirty="0" smtClean="0"/>
              <a:t/>
            </a:r>
            <a:br>
              <a:rPr lang="en-US" altLang="zh-TW" sz="11500" dirty="0" smtClean="0"/>
            </a:br>
            <a:r>
              <a:rPr lang="zh-TW" altLang="en-US" sz="11500" dirty="0" smtClean="0"/>
              <a:t>提案說明</a:t>
            </a:r>
            <a:endParaRPr lang="zh-TW" altLang="en-US" sz="115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E9652B3D-5348-44D7-A58C-9CD5F36AB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C72D9-4AEB-4654-A936-2ECD20225EAA}" type="slidenum">
              <a:rPr lang="zh-TW" altLang="en-US" smtClean="0"/>
              <a:pPr/>
              <a:t>35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8073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63902" y="388181"/>
            <a:ext cx="12028098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提案單位</a:t>
            </a:r>
            <a:r>
              <a:rPr lang="zh-TW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日間部學生代表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學生會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 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黃亭</a:t>
            </a:r>
            <a:r>
              <a:rPr lang="zh-TW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偉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000"/>
              </a:lnSpc>
            </a:pPr>
            <a:r>
              <a:rPr lang="zh-TW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案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由</a:t>
            </a:r>
            <a:r>
              <a:rPr lang="zh-TW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修正「輔仁大學學生代表參加校內各級會議實施辦法</a:t>
            </a:r>
            <a:r>
              <a:rPr lang="zh-TW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000"/>
              </a:lnSpc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</a:t>
            </a:r>
            <a:r>
              <a:rPr lang="zh-TW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請審議</a:t>
            </a:r>
            <a:r>
              <a:rPr lang="zh-TW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fontAlgn="auto"/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說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明</a:t>
            </a:r>
            <a:r>
              <a:rPr lang="zh-TW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一、</a:t>
            </a:r>
            <a:r>
              <a:rPr lang="zh-TW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依據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日第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TW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次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行政會議提案，經會議決議修正後，復</a:t>
            </a:r>
            <a:r>
              <a:rPr lang="zh-TW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送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fontAlgn="auto"/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    </a:t>
            </a:r>
            <a:r>
              <a:rPr lang="zh-TW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學務會議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審議後，再送行政會議核定</a:t>
            </a:r>
            <a:r>
              <a:rPr lang="zh-TW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fontAlgn="auto"/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二、</a:t>
            </a:r>
            <a:r>
              <a:rPr lang="zh-TW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近年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學生代表出席會議狀況不佳，經學生會詢問後得知多</a:t>
            </a:r>
            <a:r>
              <a:rPr lang="zh-TW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為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fontAlgn="auto"/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    </a:t>
            </a:r>
            <a:r>
              <a:rPr lang="zh-TW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會議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時間與課堂衝突。爰提案修訂本辦法，納入學生代表</a:t>
            </a:r>
            <a:r>
              <a:rPr lang="zh-TW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未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fontAlgn="auto"/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    </a:t>
            </a:r>
            <a:r>
              <a:rPr lang="zh-TW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能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出席之代理方式，以促進師生對話、提升校園公共參與</a:t>
            </a:r>
            <a:r>
              <a:rPr lang="zh-TW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機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fontAlgn="auto"/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    </a:t>
            </a:r>
            <a:r>
              <a:rPr lang="zh-TW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會。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5948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7701" y="479904"/>
            <a:ext cx="11989279" cy="4351338"/>
          </a:xfrm>
        </p:spPr>
        <p:txBody>
          <a:bodyPr/>
          <a:lstStyle/>
          <a:p>
            <a:pPr marL="0" lvl="0" indent="0" fontAlgn="auto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 三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為符合大學法規定之學生代表出席資格，於學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務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lvl="0" indent="0" fontAlgn="auto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議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學生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代表中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增修環安衛委員會學生代表產生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方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lvl="0" indent="0" fontAlgn="auto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式。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lvl="0" indent="0" fontAlgn="auto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四、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為符合本法第八條規定，註冊上課達半年以上之在學學生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始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lvl="0" indent="0" fontAlgn="auto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    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得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登記為候選人，將第十一條第二款第一項新增「在學滿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半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lvl="0" indent="0" fontAlgn="auto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    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之學生」資格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限制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lvl="0" indent="0" fontAlgn="auto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辦法：本案通過後，送行政會議通過後，報請校長核定後公佈施行。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204231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xmlns="" id="{6719BE0B-C21C-465B-9225-77B183BD6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11500" dirty="0"/>
              <a:t>臨時動議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E9652B3D-5348-44D7-A58C-9CD5F36AB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C72D9-4AEB-4654-A936-2ECD20225EAA}" type="slidenum">
              <a:rPr lang="zh-TW" altLang="en-US" smtClean="0"/>
              <a:pPr/>
              <a:t>38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7330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xmlns="" id="{6719BE0B-C21C-465B-9225-77B183BD6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11500" dirty="0"/>
              <a:t>主席結論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E9652B3D-5348-44D7-A58C-9CD5F36AB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C72D9-4AEB-4654-A936-2ECD20225EAA}" type="slidenum">
              <a:rPr lang="zh-TW" altLang="en-US" smtClean="0"/>
              <a:pPr/>
              <a:t>39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190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FE9EBBE3-3D86-449C-8D54-6DBADDF47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05491"/>
            <a:ext cx="10515600" cy="1325563"/>
          </a:xfrm>
        </p:spPr>
        <p:txBody>
          <a:bodyPr/>
          <a:lstStyle/>
          <a:p>
            <a:pPr algn="ctr"/>
            <a:r>
              <a:rPr lang="zh-TW" altLang="en-US" sz="11500" dirty="0"/>
              <a:t>校長致詞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>
                <a:solidFill>
                  <a:schemeClr val="accent5">
                    <a:lumMod val="50000"/>
                  </a:schemeClr>
                </a:solidFill>
              </a:rPr>
              <a:t>江漢聲校長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6186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xmlns="" id="{6719BE0B-C21C-465B-9225-77B183BD6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7714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9600" dirty="0">
                <a:solidFill>
                  <a:srgbClr val="002060"/>
                </a:solidFill>
              </a:rPr>
              <a:t>感謝聆聽</a:t>
            </a:r>
            <a:r>
              <a:rPr lang="en-US" altLang="zh-TW" sz="9600" dirty="0">
                <a:solidFill>
                  <a:srgbClr val="002060"/>
                </a:solidFill>
              </a:rPr>
              <a:t/>
            </a:r>
            <a:br>
              <a:rPr lang="en-US" altLang="zh-TW" sz="9600" dirty="0">
                <a:solidFill>
                  <a:srgbClr val="002060"/>
                </a:solidFill>
              </a:rPr>
            </a:br>
            <a:r>
              <a:rPr lang="zh-TW" altLang="en-US" sz="9600" dirty="0">
                <a:solidFill>
                  <a:srgbClr val="002060"/>
                </a:solidFill>
              </a:rPr>
              <a:t>祝福平安健康</a:t>
            </a:r>
            <a:endParaRPr lang="zh-TW" altLang="en-US" sz="11500" dirty="0">
              <a:solidFill>
                <a:srgbClr val="002060"/>
              </a:solidFill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E9652B3D-5348-44D7-A58C-9CD5F36AB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C72D9-4AEB-4654-A936-2ECD20225EAA}" type="slidenum">
              <a:rPr lang="zh-TW" altLang="en-US" smtClean="0"/>
              <a:pPr/>
              <a:t>40</a:t>
            </a:fld>
            <a:endParaRPr lang="zh-TW" altLang="en-US" dirty="0"/>
          </a:p>
        </p:txBody>
      </p:sp>
      <p:pic>
        <p:nvPicPr>
          <p:cNvPr id="6" name="媒體1">
            <a:hlinkClick r:id="" action="ppaction://media"/>
            <a:extLst>
              <a:ext uri="{FF2B5EF4-FFF2-40B4-BE49-F238E27FC236}">
                <a16:creationId xmlns:a16="http://schemas.microsoft.com/office/drawing/2014/main" xmlns="" id="{4289901B-56F3-4087-A7CA-7026971464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49997" y="59646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57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8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903B4A7E-B50D-4722-B435-45230E2B7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80324"/>
            <a:ext cx="10515600" cy="1325563"/>
          </a:xfrm>
        </p:spPr>
        <p:txBody>
          <a:bodyPr/>
          <a:lstStyle/>
          <a:p>
            <a:pPr algn="ctr"/>
            <a:r>
              <a:rPr lang="zh-TW" altLang="en-US" sz="11500" dirty="0"/>
              <a:t>師長致詞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>
                <a:solidFill>
                  <a:schemeClr val="accent5">
                    <a:lumMod val="50000"/>
                  </a:schemeClr>
                </a:solidFill>
              </a:rPr>
              <a:t>使命副校長聶達安神父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41634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D31902CF-48C8-422C-8FF8-8EB831C12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zh-TW" altLang="en-US" sz="12000" dirty="0"/>
              <a:t>頒獎</a:t>
            </a:r>
          </a:p>
        </p:txBody>
      </p:sp>
    </p:spTree>
    <p:extLst>
      <p:ext uri="{BB962C8B-B14F-4D97-AF65-F5344CB8AC3E}">
        <p14:creationId xmlns:p14="http://schemas.microsoft.com/office/powerpoint/2010/main" val="91855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181154" y="599937"/>
            <a:ext cx="12192000" cy="70788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4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109</a:t>
            </a:r>
            <a:r>
              <a:rPr lang="zh-TW" altLang="en-US" sz="4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年度</a:t>
            </a:r>
            <a:r>
              <a:rPr lang="zh-TW" altLang="en-US" sz="4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大專校院境外學生輔導工作</a:t>
            </a:r>
          </a:p>
        </p:txBody>
      </p:sp>
      <p:sp>
        <p:nvSpPr>
          <p:cNvPr id="35" name="Rectangle 24"/>
          <p:cNvSpPr/>
          <p:nvPr/>
        </p:nvSpPr>
        <p:spPr>
          <a:xfrm>
            <a:off x="5740229" y="2242423"/>
            <a:ext cx="4723613" cy="1827992"/>
          </a:xfrm>
          <a:prstGeom prst="rect">
            <a:avLst/>
          </a:prstGeom>
          <a:solidFill>
            <a:srgbClr val="00B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8" name="群組 27"/>
          <p:cNvGrpSpPr/>
          <p:nvPr/>
        </p:nvGrpSpPr>
        <p:grpSpPr>
          <a:xfrm rot="463077">
            <a:off x="5052784" y="2578180"/>
            <a:ext cx="6096000" cy="1986712"/>
            <a:chOff x="-552557" y="2349590"/>
            <a:chExt cx="6096000" cy="1986712"/>
          </a:xfrm>
        </p:grpSpPr>
        <p:sp>
          <p:nvSpPr>
            <p:cNvPr id="31" name="文字方塊 30"/>
            <p:cNvSpPr txBox="1"/>
            <p:nvPr/>
          </p:nvSpPr>
          <p:spPr>
            <a:xfrm rot="20535151">
              <a:off x="-47295" y="3705360"/>
              <a:ext cx="5325294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TW" altLang="en-US" sz="3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 rot="20957987">
              <a:off x="-552557" y="2349590"/>
              <a:ext cx="6096000" cy="150297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zh-TW" altLang="en-US" sz="5500" b="1" kern="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僑陸</a:t>
              </a:r>
              <a:r>
                <a:rPr lang="zh-TW" altLang="zh-TW" sz="5500" b="1" kern="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組</a:t>
              </a:r>
              <a:r>
                <a:rPr lang="zh-TW" altLang="en-US" sz="5500" b="1" kern="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羅佳宜</a:t>
              </a:r>
              <a:endParaRPr lang="en-US" altLang="zh-TW" sz="55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algn="ctr">
                <a:lnSpc>
                  <a:spcPts val="7000"/>
                </a:lnSpc>
              </a:pPr>
              <a:r>
                <a:rPr lang="zh-TW" altLang="en-US" sz="60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績優人員</a:t>
              </a:r>
              <a:endParaRPr lang="zh-TW" altLang="en-US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027" y="1466592"/>
            <a:ext cx="3798629" cy="5374119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 rot="19379759">
            <a:off x="-511243" y="792589"/>
            <a:ext cx="2978133" cy="1827033"/>
          </a:xfrm>
          <a:noFill/>
        </p:spPr>
        <p:txBody>
          <a:bodyPr anchor="ctr"/>
          <a:lstStyle/>
          <a:p>
            <a:pPr marL="0" indent="0">
              <a:spcBef>
                <a:spcPts val="0"/>
              </a:spcBef>
              <a:buNone/>
            </a:pPr>
            <a:r>
              <a:rPr lang="zh-TW" altLang="en-US" sz="52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zh-TW" altLang="en-US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頒獎</a:t>
            </a:r>
            <a:endParaRPr lang="zh-TW" altLang="en-US" sz="7200" b="1" dirty="0">
              <a:solidFill>
                <a:srgbClr val="C00000"/>
              </a:solidFill>
            </a:endParaRPr>
          </a:p>
        </p:txBody>
      </p:sp>
      <p:pic>
        <p:nvPicPr>
          <p:cNvPr id="36" name="圖片 3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9992">
            <a:off x="9323770" y="770141"/>
            <a:ext cx="2737386" cy="276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68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F14F7641-1E1F-4DBA-80B5-3E8613CB5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zh-TW" altLang="en-US" sz="11500" dirty="0"/>
              <a:t>主席致詞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>
                <a:solidFill>
                  <a:schemeClr val="accent5">
                    <a:lumMod val="50000"/>
                  </a:schemeClr>
                </a:solidFill>
              </a:rPr>
              <a:t>陳學務長若琳</a:t>
            </a:r>
          </a:p>
        </p:txBody>
      </p:sp>
    </p:spTree>
    <p:extLst>
      <p:ext uri="{BB962C8B-B14F-4D97-AF65-F5344CB8AC3E}">
        <p14:creationId xmlns:p14="http://schemas.microsoft.com/office/powerpoint/2010/main" val="379804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F14F7641-1E1F-4DBA-80B5-3E8613CB5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78634"/>
            <a:ext cx="10515600" cy="2513147"/>
          </a:xfrm>
        </p:spPr>
        <p:txBody>
          <a:bodyPr/>
          <a:lstStyle/>
          <a:p>
            <a:pPr algn="ctr"/>
            <a:r>
              <a:rPr lang="en-US" altLang="zh-TW" sz="6000" dirty="0"/>
              <a:t>COVID-19</a:t>
            </a:r>
            <a:r>
              <a:rPr lang="zh-TW" altLang="en-US" sz="6000" dirty="0"/>
              <a:t>疫情防制</a:t>
            </a:r>
            <a:r>
              <a:rPr lang="en-US" altLang="zh-TW" sz="6000" dirty="0"/>
              <a:t/>
            </a:r>
            <a:br>
              <a:rPr lang="en-US" altLang="zh-TW" sz="6000" dirty="0"/>
            </a:br>
            <a:r>
              <a:rPr lang="zh-TW" altLang="en-US" sz="6000" dirty="0">
                <a:solidFill>
                  <a:schemeClr val="accent5">
                    <a:lumMod val="50000"/>
                  </a:schemeClr>
                </a:solidFill>
              </a:rPr>
              <a:t>陳學務長若琳</a:t>
            </a:r>
          </a:p>
        </p:txBody>
      </p:sp>
    </p:spTree>
    <p:extLst>
      <p:ext uri="{BB962C8B-B14F-4D97-AF65-F5344CB8AC3E}">
        <p14:creationId xmlns:p14="http://schemas.microsoft.com/office/powerpoint/2010/main" val="2453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问号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8583</TotalTime>
  <Words>1301</Words>
  <Application>Microsoft Office PowerPoint</Application>
  <PresentationFormat>寬螢幕</PresentationFormat>
  <Paragraphs>171</Paragraphs>
  <Slides>40</Slides>
  <Notes>1</Notes>
  <HiddenSlides>0</HiddenSlides>
  <MMClips>1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6</vt:i4>
      </vt:variant>
      <vt:variant>
        <vt:lpstr>投影片標題</vt:lpstr>
      </vt:variant>
      <vt:variant>
        <vt:i4>40</vt:i4>
      </vt:variant>
    </vt:vector>
  </HeadingPairs>
  <TitlesOfParts>
    <vt:vector size="57" baseType="lpstr">
      <vt:lpstr>Gen Jyuu Gothic Bold</vt:lpstr>
      <vt:lpstr>微软雅黑</vt:lpstr>
      <vt:lpstr>华文细黑</vt:lpstr>
      <vt:lpstr>微軟正黑體</vt:lpstr>
      <vt:lpstr>新細明體</vt:lpstr>
      <vt:lpstr>標楷體</vt:lpstr>
      <vt:lpstr>Arial</vt:lpstr>
      <vt:lpstr>Calibri</vt:lpstr>
      <vt:lpstr>Calibri Light</vt:lpstr>
      <vt:lpstr>Times New Roman</vt:lpstr>
      <vt:lpstr>Wingdings</vt:lpstr>
      <vt:lpstr>自訂設計</vt:lpstr>
      <vt:lpstr>1_自訂設計</vt:lpstr>
      <vt:lpstr>2_自訂設計</vt:lpstr>
      <vt:lpstr>1_问号</vt:lpstr>
      <vt:lpstr>2_Office 佈景主題</vt:lpstr>
      <vt:lpstr>4_Office 佈景主題</vt:lpstr>
      <vt:lpstr>學務會議座位表</vt:lpstr>
      <vt:lpstr>109學年度第2學期 學務會議</vt:lpstr>
      <vt:lpstr>會前禱</vt:lpstr>
      <vt:lpstr>校長致詞 江漢聲校長</vt:lpstr>
      <vt:lpstr>師長致詞 使命副校長聶達安神父</vt:lpstr>
      <vt:lpstr>頒獎</vt:lpstr>
      <vt:lpstr>PowerPoint 簡報</vt:lpstr>
      <vt:lpstr>主席致詞 陳學務長若琳</vt:lpstr>
      <vt:lpstr>COVID-19疫情防制 陳學務長若琳</vt:lpstr>
      <vt:lpstr>PowerPoint 簡報</vt:lpstr>
      <vt:lpstr>PowerPoint 簡報</vt:lpstr>
      <vt:lpstr>學務工作報告 陳學務長若琳</vt:lpstr>
      <vt:lpstr>PowerPoint 簡報</vt:lpstr>
      <vt:lpstr>PowerPoint 簡報</vt:lpstr>
      <vt:lpstr>PowerPoint 簡報</vt:lpstr>
      <vt:lpstr>(課指組) 領袖人才培訓團隊-幹訓</vt:lpstr>
      <vt:lpstr>(課指組) 空間使用規範與活動辦理須知</vt:lpstr>
      <vt:lpstr>(課指組) 活動場地分級表</vt:lpstr>
      <vt:lpstr>2021新北輔大就業博覽會（職輔組）</vt:lpstr>
      <vt:lpstr>2021校園徵才季（職輔組）</vt:lpstr>
      <vt:lpstr>輔仁大學畢業生調查活動（職輔組）</vt:lpstr>
      <vt:lpstr>PowerPoint 簡報</vt:lpstr>
      <vt:lpstr>資源教室   109-2特殊教育學生人數</vt:lpstr>
      <vt:lpstr>原住民族學生資源中心</vt:lpstr>
      <vt:lpstr>PowerPoint 簡報</vt:lpstr>
      <vt:lpstr>PowerPoint 簡報</vt:lpstr>
      <vt:lpstr>學生事務處衛生保健組 健康促進健康週 </vt:lpstr>
      <vt:lpstr>PowerPoint 簡報</vt:lpstr>
      <vt:lpstr>導師輔導系統2.0導師推薦流程</vt:lpstr>
      <vt:lpstr>PowerPoint 簡報</vt:lpstr>
      <vt:lpstr>PowerPoint 簡報</vt:lpstr>
      <vt:lpstr>PowerPoint 簡報</vt:lpstr>
      <vt:lpstr>前次會議決議執行狀況</vt:lpstr>
      <vt:lpstr>PowerPoint 簡報</vt:lpstr>
      <vt:lpstr>行政會議 提案說明</vt:lpstr>
      <vt:lpstr>PowerPoint 簡報</vt:lpstr>
      <vt:lpstr>PowerPoint 簡報</vt:lpstr>
      <vt:lpstr>臨時動議</vt:lpstr>
      <vt:lpstr>主席結論</vt:lpstr>
      <vt:lpstr>感謝聆聽 祝福平安健康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優充 廖</cp:lastModifiedBy>
  <cp:revision>764</cp:revision>
  <cp:lastPrinted>2021-04-30T06:12:57Z</cp:lastPrinted>
  <dcterms:created xsi:type="dcterms:W3CDTF">2017-06-27T01:49:06Z</dcterms:created>
  <dcterms:modified xsi:type="dcterms:W3CDTF">2021-05-17T06:23:02Z</dcterms:modified>
</cp:coreProperties>
</file>