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62"/>
  </p:notesMasterIdLst>
  <p:handoutMasterIdLst>
    <p:handoutMasterId r:id="rId63"/>
  </p:handoutMasterIdLst>
  <p:sldIdLst>
    <p:sldId id="414" r:id="rId2"/>
    <p:sldId id="840" r:id="rId3"/>
    <p:sldId id="855" r:id="rId4"/>
    <p:sldId id="856" r:id="rId5"/>
    <p:sldId id="857" r:id="rId6"/>
    <p:sldId id="848" r:id="rId7"/>
    <p:sldId id="904" r:id="rId8"/>
    <p:sldId id="940" r:id="rId9"/>
    <p:sldId id="941" r:id="rId10"/>
    <p:sldId id="906" r:id="rId11"/>
    <p:sldId id="907" r:id="rId12"/>
    <p:sldId id="908" r:id="rId13"/>
    <p:sldId id="939" r:id="rId14"/>
    <p:sldId id="930" r:id="rId15"/>
    <p:sldId id="927" r:id="rId16"/>
    <p:sldId id="858" r:id="rId17"/>
    <p:sldId id="860" r:id="rId18"/>
    <p:sldId id="914" r:id="rId19"/>
    <p:sldId id="873" r:id="rId20"/>
    <p:sldId id="871" r:id="rId21"/>
    <p:sldId id="872" r:id="rId22"/>
    <p:sldId id="870" r:id="rId23"/>
    <p:sldId id="899" r:id="rId24"/>
    <p:sldId id="919" r:id="rId25"/>
    <p:sldId id="915" r:id="rId26"/>
    <p:sldId id="916" r:id="rId27"/>
    <p:sldId id="917" r:id="rId28"/>
    <p:sldId id="918" r:id="rId29"/>
    <p:sldId id="886" r:id="rId30"/>
    <p:sldId id="920" r:id="rId31"/>
    <p:sldId id="921" r:id="rId32"/>
    <p:sldId id="922" r:id="rId33"/>
    <p:sldId id="923" r:id="rId34"/>
    <p:sldId id="924" r:id="rId35"/>
    <p:sldId id="931" r:id="rId36"/>
    <p:sldId id="932" r:id="rId37"/>
    <p:sldId id="933" r:id="rId38"/>
    <p:sldId id="934" r:id="rId39"/>
    <p:sldId id="935" r:id="rId40"/>
    <p:sldId id="936" r:id="rId41"/>
    <p:sldId id="937" r:id="rId42"/>
    <p:sldId id="938" r:id="rId43"/>
    <p:sldId id="881" r:id="rId44"/>
    <p:sldId id="903" r:id="rId45"/>
    <p:sldId id="883" r:id="rId46"/>
    <p:sldId id="884" r:id="rId47"/>
    <p:sldId id="852" r:id="rId48"/>
    <p:sldId id="853" r:id="rId49"/>
    <p:sldId id="854" r:id="rId50"/>
    <p:sldId id="847" r:id="rId51"/>
    <p:sldId id="851" r:id="rId52"/>
    <p:sldId id="925" r:id="rId53"/>
    <p:sldId id="850" r:id="rId54"/>
    <p:sldId id="910" r:id="rId55"/>
    <p:sldId id="911" r:id="rId56"/>
    <p:sldId id="912" r:id="rId57"/>
    <p:sldId id="926" r:id="rId58"/>
    <p:sldId id="406" r:id="rId59"/>
    <p:sldId id="375" r:id="rId60"/>
    <p:sldId id="877" r:id="rId61"/>
  </p:sldIdLst>
  <p:sldSz cx="12192000" cy="6858000"/>
  <p:notesSz cx="6797675" cy="99266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183"/>
    <a:srgbClr val="E6E6E6"/>
    <a:srgbClr val="6666FF"/>
    <a:srgbClr val="9966FF"/>
    <a:srgbClr val="C55A11"/>
    <a:srgbClr val="FFFFFF"/>
    <a:srgbClr val="FF0066"/>
    <a:srgbClr val="FFFDE9"/>
    <a:srgbClr val="FA7A6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4" autoAdjust="0"/>
    <p:restoredTop sz="96370" autoAdjust="0"/>
  </p:normalViewPr>
  <p:slideViewPr>
    <p:cSldViewPr snapToGrid="0">
      <p:cViewPr varScale="1">
        <p:scale>
          <a:sx n="95" d="100"/>
          <a:sy n="95" d="100"/>
        </p:scale>
        <p:origin x="101" y="72"/>
      </p:cViewPr>
      <p:guideLst>
        <p:guide orient="horz" pos="2160"/>
        <p:guide pos="3840"/>
      </p:guideLst>
    </p:cSldViewPr>
  </p:slideViewPr>
  <p:notesTextViewPr>
    <p:cViewPr>
      <p:scale>
        <a:sx n="1" d="1"/>
        <a:sy n="1" d="1"/>
      </p:scale>
      <p:origin x="0" y="0"/>
    </p:cViewPr>
  </p:notesTextViewPr>
  <p:sorterViewPr>
    <p:cViewPr varScale="1">
      <p:scale>
        <a:sx n="1" d="1"/>
        <a:sy n="1" d="1"/>
      </p:scale>
      <p:origin x="0" y="-33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TW" altLang="zh-TW" sz="2000" b="1" i="0" baseline="0" dirty="0">
                <a:solidFill>
                  <a:schemeClr val="tx1"/>
                </a:solidFill>
                <a:effectLst/>
                <a:latin typeface="標楷體" panose="03000509000000000000" pitchFamily="65" charset="-120"/>
                <a:ea typeface="標楷體" panose="03000509000000000000" pitchFamily="65" charset="-120"/>
              </a:rPr>
              <a:t>輔仁大學因應嚴重特殊傳染性肺炎學生紓困補助</a:t>
            </a:r>
            <a:r>
              <a:rPr lang="en-US" altLang="zh-TW" sz="2000" b="1" i="0" baseline="0" dirty="0">
                <a:solidFill>
                  <a:schemeClr val="tx1"/>
                </a:solidFill>
                <a:effectLst/>
                <a:latin typeface="標楷體" panose="03000509000000000000" pitchFamily="65" charset="-120"/>
                <a:ea typeface="標楷體" panose="03000509000000000000" pitchFamily="65" charset="-120"/>
              </a:rPr>
              <a:t>-</a:t>
            </a:r>
            <a:r>
              <a:rPr lang="zh-TW" altLang="zh-TW" sz="2000" b="1" i="0" baseline="0" dirty="0">
                <a:solidFill>
                  <a:schemeClr val="tx1"/>
                </a:solidFill>
                <a:effectLst/>
                <a:latin typeface="標楷體" panose="03000509000000000000" pitchFamily="65" charset="-120"/>
                <a:ea typeface="標楷體" panose="03000509000000000000" pitchFamily="65" charset="-120"/>
              </a:rPr>
              <a:t>各學制分布圖</a:t>
            </a:r>
            <a:endParaRPr lang="zh-TW" altLang="zh-TW" sz="2400" dirty="0">
              <a:solidFill>
                <a:schemeClr val="tx1"/>
              </a:solidFill>
              <a:effectLst/>
              <a:latin typeface="標楷體" panose="03000509000000000000" pitchFamily="65" charset="-120"/>
              <a:ea typeface="標楷體" panose="03000509000000000000" pitchFamily="65" charset="-12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1.2686097190760489E-2"/>
          <c:y val="9.563489068870501E-2"/>
          <c:w val="0.93903345015984752"/>
          <c:h val="0.77671747940534008"/>
        </c:manualLayout>
      </c:layout>
      <c:barChart>
        <c:barDir val="col"/>
        <c:grouping val="clustered"/>
        <c:varyColors val="0"/>
        <c:ser>
          <c:idx val="0"/>
          <c:order val="0"/>
          <c:tx>
            <c:strRef>
              <c:f>工作表1!$B$1</c:f>
              <c:strCache>
                <c:ptCount val="1"/>
                <c:pt idx="0">
                  <c:v>紓困助學金(2073件)</c:v>
                </c:pt>
              </c:strCache>
            </c:strRef>
          </c:tx>
          <c:spPr>
            <a:solidFill>
              <a:schemeClr val="accent1"/>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標楷體" panose="03000509000000000000" pitchFamily="65" charset="-120"/>
                        <a:ea typeface="標楷體" panose="03000509000000000000" pitchFamily="65" charset="-120"/>
                        <a:cs typeface="+mn-cs"/>
                      </a:defRPr>
                    </a:pPr>
                    <a:r>
                      <a:rPr lang="en-US" altLang="zh-TW" dirty="0"/>
                      <a:t>1506</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標楷體" panose="03000509000000000000" pitchFamily="65" charset="-120"/>
                      <a:ea typeface="標楷體" panose="03000509000000000000" pitchFamily="65" charset="-120"/>
                      <a:cs typeface="+mn-cs"/>
                    </a:defRPr>
                  </a:pPr>
                  <a:endParaRPr lang="zh-TW"/>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0A-47E9-AA16-F938C9FC5B8B}"/>
                </c:ext>
              </c:extLst>
            </c:dLbl>
            <c:dLbl>
              <c:idx val="1"/>
              <c:tx>
                <c:rich>
                  <a:bodyPr/>
                  <a:lstStyle/>
                  <a:p>
                    <a:r>
                      <a:rPr lang="en-US" altLang="zh-TW" b="1" dirty="0">
                        <a:latin typeface="標楷體" panose="03000509000000000000" pitchFamily="65" charset="-120"/>
                        <a:ea typeface="標楷體" panose="03000509000000000000" pitchFamily="65" charset="-120"/>
                      </a:rPr>
                      <a:t>498</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0A-47E9-AA16-F938C9FC5B8B}"/>
                </c:ext>
              </c:extLst>
            </c:dLbl>
            <c:dLbl>
              <c:idx val="2"/>
              <c:tx>
                <c:rich>
                  <a:bodyPr/>
                  <a:lstStyle/>
                  <a:p>
                    <a:r>
                      <a:rPr lang="en-US" altLang="zh-TW" b="1" dirty="0">
                        <a:solidFill>
                          <a:schemeClr val="tx1"/>
                        </a:solidFill>
                        <a:latin typeface="標楷體" panose="03000509000000000000" pitchFamily="65" charset="-120"/>
                        <a:ea typeface="標楷體" panose="03000509000000000000" pitchFamily="65" charset="-120"/>
                      </a:rPr>
                      <a:t>66</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0A-47E9-AA16-F938C9FC5B8B}"/>
                </c:ext>
              </c:extLst>
            </c:dLbl>
            <c:dLbl>
              <c:idx val="3"/>
              <c:tx>
                <c:rich>
                  <a:bodyPr/>
                  <a:lstStyle/>
                  <a:p>
                    <a:fld id="{F6DF561F-AF13-434C-B7D5-4B5CEE66E7F2}" type="VALUE">
                      <a:rPr lang="en-US" altLang="zh-TW" b="1">
                        <a:latin typeface="標楷體" panose="03000509000000000000" pitchFamily="65" charset="-120"/>
                        <a:ea typeface="標楷體" panose="03000509000000000000" pitchFamily="65" charset="-120"/>
                      </a:rPr>
                      <a:pPr/>
                      <a:t>[值]</a:t>
                    </a:fld>
                    <a:endParaRPr lang="zh-TW" alt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80A-47E9-AA16-F938C9FC5B8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工作表1!$A$2:$A$5</c:f>
              <c:strCache>
                <c:ptCount val="4"/>
                <c:pt idx="0">
                  <c:v>日間部學士班</c:v>
                </c:pt>
                <c:pt idx="1">
                  <c:v>進修部學士班</c:v>
                </c:pt>
                <c:pt idx="2">
                  <c:v>碩士/碩專班</c:v>
                </c:pt>
                <c:pt idx="3">
                  <c:v>博士班</c:v>
                </c:pt>
              </c:strCache>
            </c:strRef>
          </c:cat>
          <c:val>
            <c:numRef>
              <c:f>工作表1!$B$2:$B$5</c:f>
              <c:numCache>
                <c:formatCode>General</c:formatCode>
                <c:ptCount val="4"/>
                <c:pt idx="0">
                  <c:v>1506</c:v>
                </c:pt>
                <c:pt idx="1">
                  <c:v>498</c:v>
                </c:pt>
                <c:pt idx="2">
                  <c:v>66</c:v>
                </c:pt>
                <c:pt idx="3">
                  <c:v>3</c:v>
                </c:pt>
              </c:numCache>
            </c:numRef>
          </c:val>
          <c:extLst>
            <c:ext xmlns:c16="http://schemas.microsoft.com/office/drawing/2014/chart" uri="{C3380CC4-5D6E-409C-BE32-E72D297353CC}">
              <c16:uniqueId val="{00000000-A185-4338-85E5-8D71A77D7441}"/>
            </c:ext>
          </c:extLst>
        </c:ser>
        <c:ser>
          <c:idx val="1"/>
          <c:order val="1"/>
          <c:tx>
            <c:strRef>
              <c:f>工作表1!$C$1</c:f>
              <c:strCache>
                <c:ptCount val="1"/>
                <c:pt idx="0">
                  <c:v>校外租屋補貼(349件)</c:v>
                </c:pt>
              </c:strCache>
            </c:strRef>
          </c:tx>
          <c:spPr>
            <a:solidFill>
              <a:schemeClr val="accent2"/>
            </a:solidFill>
            <a:ln>
              <a:noFill/>
            </a:ln>
            <a:effectLst/>
          </c:spPr>
          <c:invertIfNegative val="0"/>
          <c:dLbls>
            <c:dLbl>
              <c:idx val="0"/>
              <c:tx>
                <c:rich>
                  <a:bodyPr/>
                  <a:lstStyle/>
                  <a:p>
                    <a:r>
                      <a:rPr lang="en-US" altLang="zh-TW" sz="1197" b="1" i="0" u="none" strike="noStrike" kern="1200" baseline="0" dirty="0">
                        <a:solidFill>
                          <a:schemeClr val="tx1">
                            <a:lumMod val="75000"/>
                            <a:lumOff val="25000"/>
                          </a:schemeClr>
                        </a:solidFill>
                        <a:latin typeface="標楷體" panose="03000509000000000000" pitchFamily="65" charset="-120"/>
                        <a:ea typeface="標楷體" panose="03000509000000000000" pitchFamily="65" charset="-120"/>
                        <a:cs typeface="+mn-cs"/>
                      </a:rPr>
                      <a:t>267</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0A-47E9-AA16-F938C9FC5B8B}"/>
                </c:ext>
              </c:extLst>
            </c:dLbl>
            <c:dLbl>
              <c:idx val="1"/>
              <c:tx>
                <c:rich>
                  <a:bodyPr/>
                  <a:lstStyle/>
                  <a:p>
                    <a:r>
                      <a:rPr lang="en-US" altLang="zh-TW" b="1" dirty="0">
                        <a:latin typeface="標楷體" panose="03000509000000000000" pitchFamily="65" charset="-120"/>
                        <a:ea typeface="標楷體" panose="03000509000000000000" pitchFamily="65" charset="-120"/>
                      </a:rPr>
                      <a:t>66</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0A-47E9-AA16-F938C9FC5B8B}"/>
                </c:ext>
              </c:extLst>
            </c:dLbl>
            <c:dLbl>
              <c:idx val="2"/>
              <c:tx>
                <c:rich>
                  <a:bodyPr/>
                  <a:lstStyle/>
                  <a:p>
                    <a:r>
                      <a:rPr lang="en-US" altLang="zh-TW" b="1" dirty="0">
                        <a:latin typeface="標楷體" panose="03000509000000000000" pitchFamily="65" charset="-120"/>
                        <a:ea typeface="標楷體" panose="03000509000000000000" pitchFamily="65" charset="-120"/>
                      </a:rPr>
                      <a:t>14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0A-47E9-AA16-F938C9FC5B8B}"/>
                </c:ext>
              </c:extLst>
            </c:dLbl>
            <c:dLbl>
              <c:idx val="3"/>
              <c:tx>
                <c:rich>
                  <a:bodyPr/>
                  <a:lstStyle/>
                  <a:p>
                    <a:fld id="{83D170F6-9121-4644-8BB3-9C59C1AD9B5F}" type="VALUE">
                      <a:rPr lang="en-US" altLang="zh-TW" b="1">
                        <a:latin typeface="標楷體" panose="03000509000000000000" pitchFamily="65" charset="-120"/>
                        <a:ea typeface="標楷體" panose="03000509000000000000" pitchFamily="65" charset="-120"/>
                      </a:rPr>
                      <a:pPr/>
                      <a:t>[值]</a:t>
                    </a:fld>
                    <a:endParaRPr lang="zh-TW" alt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80A-47E9-AA16-F938C9FC5B8B}"/>
                </c:ext>
              </c:extLst>
            </c:dLbl>
            <c:spPr>
              <a:noFill/>
              <a:ln>
                <a:noFill/>
              </a:ln>
              <a:effectLst/>
            </c:spPr>
            <c:txPr>
              <a:bodyPr rot="0" spcFirstLastPara="1" vertOverflow="ellipsis" vert="horz" wrap="square" lIns="38100" tIns="19050" rIns="38100" bIns="19050" anchor="ctr" anchorCtr="0">
                <a:spAutoFit/>
              </a:bodyPr>
              <a:lstStyle/>
              <a:p>
                <a:pPr algn="ctr">
                  <a:defRPr lang="zh-TW" altLang="en-US" sz="1197" b="0" i="0" u="none" strike="noStrike" kern="1200" baseline="0">
                    <a:solidFill>
                      <a:prstClr val="black">
                        <a:lumMod val="75000"/>
                        <a:lumOff val="25000"/>
                      </a:prst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工作表1!$A$2:$A$5</c:f>
              <c:strCache>
                <c:ptCount val="4"/>
                <c:pt idx="0">
                  <c:v>日間部學士班</c:v>
                </c:pt>
                <c:pt idx="1">
                  <c:v>進修部學士班</c:v>
                </c:pt>
                <c:pt idx="2">
                  <c:v>碩士/碩專班</c:v>
                </c:pt>
                <c:pt idx="3">
                  <c:v>博士班</c:v>
                </c:pt>
              </c:strCache>
            </c:strRef>
          </c:cat>
          <c:val>
            <c:numRef>
              <c:f>工作表1!$C$2:$C$5</c:f>
              <c:numCache>
                <c:formatCode>General</c:formatCode>
                <c:ptCount val="4"/>
                <c:pt idx="0">
                  <c:v>267</c:v>
                </c:pt>
                <c:pt idx="1">
                  <c:v>66</c:v>
                </c:pt>
                <c:pt idx="2">
                  <c:v>14</c:v>
                </c:pt>
                <c:pt idx="3">
                  <c:v>2</c:v>
                </c:pt>
              </c:numCache>
            </c:numRef>
          </c:val>
          <c:extLst>
            <c:ext xmlns:c16="http://schemas.microsoft.com/office/drawing/2014/chart" uri="{C3380CC4-5D6E-409C-BE32-E72D297353CC}">
              <c16:uniqueId val="{00000001-A185-4338-85E5-8D71A77D7441}"/>
            </c:ext>
          </c:extLst>
        </c:ser>
        <c:dLbls>
          <c:dLblPos val="outEnd"/>
          <c:showLegendKey val="0"/>
          <c:showVal val="1"/>
          <c:showCatName val="0"/>
          <c:showSerName val="0"/>
          <c:showPercent val="0"/>
          <c:showBubbleSize val="0"/>
        </c:dLbls>
        <c:gapWidth val="219"/>
        <c:overlap val="-27"/>
        <c:axId val="135440688"/>
        <c:axId val="135449392"/>
      </c:barChart>
      <c:valAx>
        <c:axId val="135449392"/>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35440688"/>
        <c:crosses val="max"/>
        <c:crossBetween val="between"/>
      </c:valAx>
      <c:catAx>
        <c:axId val="13544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354493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TW" sz="2000" b="1" dirty="0">
                <a:solidFill>
                  <a:schemeClr val="tx1"/>
                </a:solidFill>
                <a:latin typeface="標楷體" panose="03000509000000000000" pitchFamily="65" charset="-120"/>
                <a:ea typeface="標楷體" panose="03000509000000000000" pitchFamily="65" charset="-120"/>
              </a:rPr>
              <a:t>輔仁大學因應嚴重特殊傳染性肺炎學生紓困補助</a:t>
            </a:r>
            <a:r>
              <a:rPr lang="en-US" sz="2000" b="1" dirty="0">
                <a:solidFill>
                  <a:schemeClr val="tx1"/>
                </a:solidFill>
                <a:latin typeface="標楷體" panose="03000509000000000000" pitchFamily="65" charset="-120"/>
                <a:ea typeface="標楷體" panose="03000509000000000000" pitchFamily="65" charset="-120"/>
              </a:rPr>
              <a:t>-</a:t>
            </a:r>
            <a:r>
              <a:rPr lang="zh-TW" sz="2000" b="1" dirty="0">
                <a:solidFill>
                  <a:schemeClr val="tx1"/>
                </a:solidFill>
                <a:latin typeface="標楷體" panose="03000509000000000000" pitchFamily="65" charset="-120"/>
                <a:ea typeface="標楷體" panose="03000509000000000000" pitchFamily="65" charset="-120"/>
              </a:rPr>
              <a:t>各學院分布圖</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barChart>
        <c:barDir val="col"/>
        <c:grouping val="clustered"/>
        <c:varyColors val="0"/>
        <c:ser>
          <c:idx val="0"/>
          <c:order val="0"/>
          <c:tx>
            <c:strRef>
              <c:f>工作表1!$B$1</c:f>
              <c:strCache>
                <c:ptCount val="1"/>
                <c:pt idx="0">
                  <c:v>紓困助學金(2073件)</c:v>
                </c:pt>
              </c:strCache>
            </c:strRef>
          </c:tx>
          <c:spPr>
            <a:solidFill>
              <a:schemeClr val="accent1"/>
            </a:solidFill>
            <a:ln>
              <a:noFill/>
            </a:ln>
            <a:effectLst/>
          </c:spPr>
          <c:invertIfNegative val="0"/>
          <c:dLbls>
            <c:dLbl>
              <c:idx val="0"/>
              <c:tx>
                <c:rich>
                  <a:bodyPr/>
                  <a:lstStyle/>
                  <a:p>
                    <a:r>
                      <a:rPr lang="en-US" altLang="zh-TW" dirty="0"/>
                      <a:t>133</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85-4338-85E5-8D71A77D7441}"/>
                </c:ext>
              </c:extLst>
            </c:dLbl>
            <c:dLbl>
              <c:idx val="1"/>
              <c:tx>
                <c:rich>
                  <a:bodyPr/>
                  <a:lstStyle/>
                  <a:p>
                    <a:r>
                      <a:rPr lang="en-US" altLang="zh-TW"/>
                      <a:t>50</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B4-4A28-A9DA-B14422128B27}"/>
                </c:ext>
              </c:extLst>
            </c:dLbl>
            <c:dLbl>
              <c:idx val="2"/>
              <c:tx>
                <c:rich>
                  <a:bodyPr/>
                  <a:lstStyle/>
                  <a:p>
                    <a:r>
                      <a:rPr lang="en-US" altLang="zh-TW"/>
                      <a:t>63</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B4-4A28-A9DA-B14422128B27}"/>
                </c:ext>
              </c:extLst>
            </c:dLbl>
            <c:dLbl>
              <c:idx val="3"/>
              <c:tx>
                <c:rich>
                  <a:bodyPr/>
                  <a:lstStyle/>
                  <a:p>
                    <a:r>
                      <a:rPr lang="en-US" altLang="zh-TW"/>
                      <a:t>219</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B4-4A28-A9DA-B14422128B27}"/>
                </c:ext>
              </c:extLst>
            </c:dLbl>
            <c:dLbl>
              <c:idx val="4"/>
              <c:tx>
                <c:rich>
                  <a:bodyPr/>
                  <a:lstStyle/>
                  <a:p>
                    <a:r>
                      <a:rPr lang="en-US" altLang="zh-TW"/>
                      <a:t>110</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B4-4A28-A9DA-B14422128B27}"/>
                </c:ext>
              </c:extLst>
            </c:dLbl>
            <c:dLbl>
              <c:idx val="5"/>
              <c:tx>
                <c:rich>
                  <a:bodyPr/>
                  <a:lstStyle/>
                  <a:p>
                    <a:r>
                      <a:rPr lang="en-US" altLang="zh-TW" dirty="0"/>
                      <a:t>158</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0B4-4A28-A9DA-B14422128B27}"/>
                </c:ext>
              </c:extLst>
            </c:dLbl>
            <c:dLbl>
              <c:idx val="6"/>
              <c:tx>
                <c:rich>
                  <a:bodyPr/>
                  <a:lstStyle/>
                  <a:p>
                    <a:r>
                      <a:rPr lang="en-US" altLang="zh-TW"/>
                      <a:t>170</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B4-4A28-A9DA-B14422128B27}"/>
                </c:ext>
              </c:extLst>
            </c:dLbl>
            <c:dLbl>
              <c:idx val="7"/>
              <c:tx>
                <c:rich>
                  <a:bodyPr/>
                  <a:lstStyle/>
                  <a:p>
                    <a:r>
                      <a:rPr lang="en-US" altLang="zh-TW"/>
                      <a:t>173</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0B4-4A28-A9DA-B14422128B27}"/>
                </c:ext>
              </c:extLst>
            </c:dLbl>
            <c:dLbl>
              <c:idx val="8"/>
              <c:tx>
                <c:rich>
                  <a:bodyPr/>
                  <a:lstStyle/>
                  <a:p>
                    <a:r>
                      <a:rPr lang="en-US" altLang="zh-TW"/>
                      <a:t>104</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0B4-4A28-A9DA-B14422128B27}"/>
                </c:ext>
              </c:extLst>
            </c:dLbl>
            <c:dLbl>
              <c:idx val="9"/>
              <c:tx>
                <c:rich>
                  <a:bodyPr/>
                  <a:lstStyle/>
                  <a:p>
                    <a:r>
                      <a:rPr lang="en-US" altLang="zh-TW"/>
                      <a:t>36</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0B4-4A28-A9DA-B14422128B27}"/>
                </c:ext>
              </c:extLst>
            </c:dLbl>
            <c:dLbl>
              <c:idx val="10"/>
              <c:tx>
                <c:rich>
                  <a:bodyPr/>
                  <a:lstStyle/>
                  <a:p>
                    <a:r>
                      <a:rPr lang="en-US" altLang="zh-TW"/>
                      <a:t>149</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0B4-4A28-A9DA-B14422128B27}"/>
                </c:ext>
              </c:extLst>
            </c:dLbl>
            <c:dLbl>
              <c:idx val="11"/>
              <c:tx>
                <c:rich>
                  <a:bodyPr/>
                  <a:lstStyle/>
                  <a:p>
                    <a:r>
                      <a:rPr lang="en-US" altLang="zh-TW"/>
                      <a:t>210</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0B4-4A28-A9DA-B14422128B27}"/>
                </c:ext>
              </c:extLst>
            </c:dLbl>
            <c:dLbl>
              <c:idx val="12"/>
              <c:tx>
                <c:rich>
                  <a:bodyPr/>
                  <a:lstStyle/>
                  <a:p>
                    <a:r>
                      <a:rPr lang="en-US" altLang="zh-TW"/>
                      <a:t>498</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B4-4A28-A9DA-B14422128B27}"/>
                </c:ext>
              </c:extLst>
            </c:dLbl>
            <c:spPr>
              <a:noFill/>
              <a:ln>
                <a:noFill/>
              </a:ln>
              <a:effectLst/>
            </c:spPr>
            <c:txPr>
              <a:bodyPr rot="0" spcFirstLastPara="1" vertOverflow="ellipsis" vert="horz" wrap="square" lIns="38100" tIns="19050" rIns="38100" bIns="19050" anchor="ctr" anchorCtr="1">
                <a:spAutoFit/>
              </a:bodyPr>
              <a:lstStyle/>
              <a:p>
                <a:pPr>
                  <a:defRPr lang="zh-TW" altLang="en-US" sz="1197" b="1" i="0" u="none" strike="noStrike" kern="1200" baseline="0">
                    <a:solidFill>
                      <a:prstClr val="black">
                        <a:lumMod val="75000"/>
                        <a:lumOff val="25000"/>
                      </a:prstClr>
                    </a:solidFill>
                    <a:latin typeface="標楷體" panose="03000509000000000000" pitchFamily="65" charset="-120"/>
                    <a:ea typeface="標楷體" panose="03000509000000000000" pitchFamily="65" charset="-120"/>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工作表1!$A$2:$A$14</c:f>
              <c:strCache>
                <c:ptCount val="13"/>
                <c:pt idx="0">
                  <c:v>文學院</c:v>
                </c:pt>
                <c:pt idx="1">
                  <c:v>藝術學院</c:v>
                </c:pt>
                <c:pt idx="2">
                  <c:v>傳播學院</c:v>
                </c:pt>
                <c:pt idx="3">
                  <c:v>教育學院</c:v>
                </c:pt>
                <c:pt idx="4">
                  <c:v>醫學院</c:v>
                </c:pt>
                <c:pt idx="5">
                  <c:v>理工學院</c:v>
                </c:pt>
                <c:pt idx="6">
                  <c:v>外語學院</c:v>
                </c:pt>
                <c:pt idx="7">
                  <c:v>民生學院</c:v>
                </c:pt>
                <c:pt idx="8">
                  <c:v>織品服裝學院</c:v>
                </c:pt>
                <c:pt idx="9">
                  <c:v>法律學院</c:v>
                </c:pt>
                <c:pt idx="10">
                  <c:v>社會科學院</c:v>
                </c:pt>
                <c:pt idx="11">
                  <c:v>管理學院</c:v>
                </c:pt>
                <c:pt idx="12">
                  <c:v>進修部</c:v>
                </c:pt>
              </c:strCache>
            </c:strRef>
          </c:cat>
          <c:val>
            <c:numRef>
              <c:f>工作表1!$B$2:$B$14</c:f>
              <c:numCache>
                <c:formatCode>General</c:formatCode>
                <c:ptCount val="13"/>
                <c:pt idx="0">
                  <c:v>133</c:v>
                </c:pt>
                <c:pt idx="1">
                  <c:v>50</c:v>
                </c:pt>
                <c:pt idx="2">
                  <c:v>63</c:v>
                </c:pt>
                <c:pt idx="3">
                  <c:v>219</c:v>
                </c:pt>
                <c:pt idx="4">
                  <c:v>110</c:v>
                </c:pt>
                <c:pt idx="5">
                  <c:v>158</c:v>
                </c:pt>
                <c:pt idx="6">
                  <c:v>170</c:v>
                </c:pt>
                <c:pt idx="7">
                  <c:v>173</c:v>
                </c:pt>
                <c:pt idx="8">
                  <c:v>104</c:v>
                </c:pt>
                <c:pt idx="9">
                  <c:v>36</c:v>
                </c:pt>
                <c:pt idx="10">
                  <c:v>149</c:v>
                </c:pt>
                <c:pt idx="11">
                  <c:v>210</c:v>
                </c:pt>
                <c:pt idx="12">
                  <c:v>498</c:v>
                </c:pt>
              </c:numCache>
            </c:numRef>
          </c:val>
          <c:extLst>
            <c:ext xmlns:c16="http://schemas.microsoft.com/office/drawing/2014/chart" uri="{C3380CC4-5D6E-409C-BE32-E72D297353CC}">
              <c16:uniqueId val="{00000000-A185-4338-85E5-8D71A77D7441}"/>
            </c:ext>
          </c:extLst>
        </c:ser>
        <c:ser>
          <c:idx val="1"/>
          <c:order val="1"/>
          <c:tx>
            <c:strRef>
              <c:f>工作表1!$C$1</c:f>
              <c:strCache>
                <c:ptCount val="1"/>
                <c:pt idx="0">
                  <c:v>校外租屋補貼(349件)</c:v>
                </c:pt>
              </c:strCache>
            </c:strRef>
          </c:tx>
          <c:spPr>
            <a:solidFill>
              <a:schemeClr val="accent2"/>
            </a:solidFill>
            <a:ln>
              <a:noFill/>
            </a:ln>
            <a:effectLst/>
          </c:spPr>
          <c:invertIfNegative val="0"/>
          <c:dLbls>
            <c:dLbl>
              <c:idx val="0"/>
              <c:tx>
                <c:rich>
                  <a:bodyPr/>
                  <a:lstStyle/>
                  <a:p>
                    <a:r>
                      <a:rPr lang="en-US" altLang="zh-TW" dirty="0"/>
                      <a:t>25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0B4-4A28-A9DA-B14422128B27}"/>
                </c:ext>
              </c:extLst>
            </c:dLbl>
            <c:dLbl>
              <c:idx val="1"/>
              <c:tx>
                <c:rich>
                  <a:bodyPr/>
                  <a:lstStyle/>
                  <a:p>
                    <a:r>
                      <a:rPr lang="en-US" altLang="zh-TW"/>
                      <a:t>8</a:t>
                    </a:r>
                    <a:endParaRPr lang="en-US" altLang="zh-TW"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0B4-4A28-A9DA-B14422128B27}"/>
                </c:ext>
              </c:extLst>
            </c:dLbl>
            <c:dLbl>
              <c:idx val="5"/>
              <c:tx>
                <c:rich>
                  <a:bodyPr/>
                  <a:lstStyle/>
                  <a:p>
                    <a:r>
                      <a:rPr lang="en-US" altLang="zh-TW"/>
                      <a:t>35</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0B4-4A28-A9DA-B14422128B27}"/>
                </c:ext>
              </c:extLst>
            </c:dLbl>
            <c:dLbl>
              <c:idx val="12"/>
              <c:tx>
                <c:rich>
                  <a:bodyPr/>
                  <a:lstStyle/>
                  <a:p>
                    <a:r>
                      <a:rPr lang="en-US" altLang="zh-TW" dirty="0"/>
                      <a:t>66</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0B4-4A28-A9DA-B14422128B27}"/>
                </c:ext>
              </c:extLst>
            </c:dLbl>
            <c:spPr>
              <a:noFill/>
              <a:ln>
                <a:noFill/>
              </a:ln>
              <a:effectLst/>
            </c:spPr>
            <c:txPr>
              <a:bodyPr rot="0" spcFirstLastPara="1" vertOverflow="ellipsis" vert="horz" wrap="square" lIns="38100" tIns="19050" rIns="38100" bIns="19050" anchor="ctr" anchorCtr="1">
                <a:spAutoFit/>
              </a:bodyPr>
              <a:lstStyle/>
              <a:p>
                <a:pPr>
                  <a:defRPr lang="zh-TW" altLang="en-US" sz="1197" b="1" i="0" u="none" strike="noStrike" kern="1200" baseline="0">
                    <a:solidFill>
                      <a:prstClr val="black">
                        <a:lumMod val="75000"/>
                        <a:lumOff val="25000"/>
                      </a:prstClr>
                    </a:solidFill>
                    <a:latin typeface="標楷體" panose="03000509000000000000" pitchFamily="65" charset="-120"/>
                    <a:ea typeface="標楷體" panose="03000509000000000000" pitchFamily="65" charset="-120"/>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工作表1!$A$2:$A$14</c:f>
              <c:strCache>
                <c:ptCount val="13"/>
                <c:pt idx="0">
                  <c:v>文學院</c:v>
                </c:pt>
                <c:pt idx="1">
                  <c:v>藝術學院</c:v>
                </c:pt>
                <c:pt idx="2">
                  <c:v>傳播學院</c:v>
                </c:pt>
                <c:pt idx="3">
                  <c:v>教育學院</c:v>
                </c:pt>
                <c:pt idx="4">
                  <c:v>醫學院</c:v>
                </c:pt>
                <c:pt idx="5">
                  <c:v>理工學院</c:v>
                </c:pt>
                <c:pt idx="6">
                  <c:v>外語學院</c:v>
                </c:pt>
                <c:pt idx="7">
                  <c:v>民生學院</c:v>
                </c:pt>
                <c:pt idx="8">
                  <c:v>織品服裝學院</c:v>
                </c:pt>
                <c:pt idx="9">
                  <c:v>法律學院</c:v>
                </c:pt>
                <c:pt idx="10">
                  <c:v>社會科學院</c:v>
                </c:pt>
                <c:pt idx="11">
                  <c:v>管理學院</c:v>
                </c:pt>
                <c:pt idx="12">
                  <c:v>進修部</c:v>
                </c:pt>
              </c:strCache>
            </c:strRef>
          </c:cat>
          <c:val>
            <c:numRef>
              <c:f>工作表1!$C$2:$C$14</c:f>
              <c:numCache>
                <c:formatCode>General</c:formatCode>
                <c:ptCount val="13"/>
                <c:pt idx="0">
                  <c:v>25</c:v>
                </c:pt>
                <c:pt idx="1">
                  <c:v>8</c:v>
                </c:pt>
                <c:pt idx="2">
                  <c:v>17</c:v>
                </c:pt>
                <c:pt idx="3">
                  <c:v>38</c:v>
                </c:pt>
                <c:pt idx="4">
                  <c:v>22</c:v>
                </c:pt>
                <c:pt idx="5">
                  <c:v>35</c:v>
                </c:pt>
                <c:pt idx="6">
                  <c:v>33</c:v>
                </c:pt>
                <c:pt idx="7">
                  <c:v>16</c:v>
                </c:pt>
                <c:pt idx="8">
                  <c:v>14</c:v>
                </c:pt>
                <c:pt idx="9">
                  <c:v>9</c:v>
                </c:pt>
                <c:pt idx="10">
                  <c:v>27</c:v>
                </c:pt>
                <c:pt idx="11">
                  <c:v>39</c:v>
                </c:pt>
                <c:pt idx="12">
                  <c:v>66</c:v>
                </c:pt>
              </c:numCache>
            </c:numRef>
          </c:val>
          <c:extLst>
            <c:ext xmlns:c16="http://schemas.microsoft.com/office/drawing/2014/chart" uri="{C3380CC4-5D6E-409C-BE32-E72D297353CC}">
              <c16:uniqueId val="{00000001-A185-4338-85E5-8D71A77D7441}"/>
            </c:ext>
          </c:extLst>
        </c:ser>
        <c:dLbls>
          <c:dLblPos val="outEnd"/>
          <c:showLegendKey val="0"/>
          <c:showVal val="1"/>
          <c:showCatName val="0"/>
          <c:showSerName val="0"/>
          <c:showPercent val="0"/>
          <c:showBubbleSize val="0"/>
        </c:dLbls>
        <c:gapWidth val="219"/>
        <c:overlap val="-27"/>
        <c:axId val="135450480"/>
        <c:axId val="135449936"/>
      </c:barChart>
      <c:valAx>
        <c:axId val="135449936"/>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35450480"/>
        <c:crosses val="max"/>
        <c:crossBetween val="between"/>
      </c:valAx>
      <c:catAx>
        <c:axId val="13545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354499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512073342202364"/>
          <c:y val="0.20525283989747767"/>
          <c:w val="0.8248792270531401"/>
          <c:h val="0.67880653955073922"/>
        </c:manualLayout>
      </c:layout>
      <c:pie3DChart>
        <c:varyColors val="1"/>
        <c:ser>
          <c:idx val="0"/>
          <c:order val="0"/>
          <c:tx>
            <c:strRef>
              <c:f>工作表1!$B$1</c:f>
              <c:strCache>
                <c:ptCount val="1"/>
                <c:pt idx="0">
                  <c:v>人數</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96A-47E8-8E82-0F8FB6A59992}"/>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696A-47E8-8E82-0F8FB6A59992}"/>
              </c:ext>
            </c:extLst>
          </c:dPt>
          <c:dPt>
            <c:idx val="2"/>
            <c:bubble3D val="0"/>
            <c:spPr>
              <a:solidFill>
                <a:schemeClr val="accent6">
                  <a:lumMod val="40000"/>
                  <a:lumOff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696A-47E8-8E82-0F8FB6A59992}"/>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696A-47E8-8E82-0F8FB6A59992}"/>
              </c:ext>
            </c:extLst>
          </c:dPt>
          <c:dLbls>
            <c:dLbl>
              <c:idx val="0"/>
              <c:layout>
                <c:manualLayout>
                  <c:x val="-0.16183700120575714"/>
                  <c:y val="-0.1826323172504927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96A-47E8-8E82-0F8FB6A59992}"/>
                </c:ext>
              </c:extLst>
            </c:dLbl>
            <c:dLbl>
              <c:idx val="1"/>
              <c:layout>
                <c:manualLayout>
                  <c:x val="0.11168140667199208"/>
                  <c:y val="0.1193488110150827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696A-47E8-8E82-0F8FB6A59992}"/>
                </c:ext>
              </c:extLst>
            </c:dLbl>
            <c:dLbl>
              <c:idx val="2"/>
              <c:layout>
                <c:manualLayout>
                  <c:x val="-7.048252120658835E-2"/>
                  <c:y val="-1.0964407995177417E-2"/>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330" b="1" i="0" u="none" strike="noStrike" kern="1200" baseline="0">
                        <a:solidFill>
                          <a:prstClr val="white"/>
                        </a:solidFill>
                        <a:latin typeface="+mn-lt"/>
                        <a:ea typeface="+mn-ea"/>
                        <a:cs typeface="+mn-cs"/>
                      </a:defRPr>
                    </a:pPr>
                    <a:fld id="{8E0AD83F-FBC9-47E1-9A4D-F6F4EEC52882}" type="CATEGORYNAME">
                      <a:rPr lang="zh-TW" altLang="en-US" smtClean="0"/>
                      <a:pPr marL="0" marR="0" lvl="0" indent="0" algn="ctr" defTabSz="914400" rtl="0" eaLnBrk="1" fontAlgn="auto" latinLnBrk="0" hangingPunct="1">
                        <a:lnSpc>
                          <a:spcPct val="100000"/>
                        </a:lnSpc>
                        <a:spcBef>
                          <a:spcPts val="0"/>
                        </a:spcBef>
                        <a:spcAft>
                          <a:spcPts val="0"/>
                        </a:spcAft>
                        <a:buClrTx/>
                        <a:buSzTx/>
                        <a:buFontTx/>
                        <a:buNone/>
                        <a:tabLst/>
                        <a:defRPr>
                          <a:solidFill>
                            <a:prstClr val="white"/>
                          </a:solidFill>
                        </a:defRPr>
                      </a:pPr>
                      <a:t>[類別名稱]</a:t>
                    </a:fld>
                    <a:r>
                      <a:rPr lang="zh-TW" altLang="en-US" baseline="0" dirty="0"/>
                      <a:t>
</a:t>
                    </a:r>
                    <a:fld id="{B1272FAD-BF3A-40E9-B3B2-553BADFFB916}" type="PERCENTAGE">
                      <a:rPr lang="en-US" altLang="zh-TW" sz="1330" b="1" i="0" u="none" strike="noStrike" kern="1200" baseline="0" smtClean="0">
                        <a:solidFill>
                          <a:prstClr val="white"/>
                        </a:solidFill>
                      </a:rPr>
                      <a:pPr marL="0" marR="0" lvl="0" indent="0" algn="ctr" defTabSz="914400" rtl="0" eaLnBrk="1" fontAlgn="auto" latinLnBrk="0" hangingPunct="1">
                        <a:lnSpc>
                          <a:spcPct val="100000"/>
                        </a:lnSpc>
                        <a:spcBef>
                          <a:spcPts val="0"/>
                        </a:spcBef>
                        <a:spcAft>
                          <a:spcPts val="0"/>
                        </a:spcAft>
                        <a:buClrTx/>
                        <a:buSzTx/>
                        <a:buFontTx/>
                        <a:buNone/>
                        <a:tabLst/>
                        <a:defRPr>
                          <a:solidFill>
                            <a:prstClr val="white"/>
                          </a:solidFill>
                        </a:defRPr>
                      </a:pPr>
                      <a:t>[百分比]</a:t>
                    </a:fld>
                    <a:endParaRPr lang="zh-TW" altLang="en-US" baseline="0" dirty="0"/>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330" b="1" i="0" u="none" strike="noStrike" kern="1200" baseline="0">
                      <a:solidFill>
                        <a:prstClr val="white"/>
                      </a:solidFill>
                      <a:latin typeface="+mn-lt"/>
                      <a:ea typeface="+mn-ea"/>
                      <a:cs typeface="+mn-cs"/>
                    </a:defRPr>
                  </a:pPr>
                  <a:endParaRPr lang="zh-TW"/>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96A-47E8-8E82-0F8FB6A59992}"/>
                </c:ext>
              </c:extLst>
            </c:dLbl>
            <c:dLbl>
              <c:idx val="3"/>
              <c:layout>
                <c:manualLayout>
                  <c:x val="6.7632184563886033E-2"/>
                  <c:y val="-6.2804972837928238E-3"/>
                </c:manualLayout>
              </c:layout>
              <c:tx>
                <c:rich>
                  <a:bodyPr/>
                  <a:lstStyle/>
                  <a:p>
                    <a:fld id="{FE926655-EC73-4E04-98CC-9CF06C652112}" type="CATEGORYNAME">
                      <a:rPr lang="zh-TW" altLang="en-US"/>
                      <a:pPr/>
                      <a:t>[類別名稱]</a:t>
                    </a:fld>
                    <a:r>
                      <a:rPr lang="zh-TW" altLang="en-US" baseline="0" dirty="0"/>
                      <a:t>
</a:t>
                    </a:r>
                    <a:r>
                      <a:rPr lang="en-US" altLang="zh-TW" baseline="0" dirty="0"/>
                      <a:t>0.0018</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96A-47E8-8E82-0F8FB6A5999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TW"/>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工作表1!$A$2:$A$5</c:f>
              <c:strCache>
                <c:ptCount val="3"/>
                <c:pt idx="0">
                  <c:v>日間部學士班</c:v>
                </c:pt>
                <c:pt idx="1">
                  <c:v>進修部學士班</c:v>
                </c:pt>
                <c:pt idx="2">
                  <c:v>博士班/碩士/碩專班</c:v>
                </c:pt>
              </c:strCache>
            </c:strRef>
          </c:cat>
          <c:val>
            <c:numRef>
              <c:f>工作表1!$B$2:$B$5</c:f>
              <c:numCache>
                <c:formatCode>General</c:formatCode>
                <c:ptCount val="4"/>
                <c:pt idx="0">
                  <c:v>1621</c:v>
                </c:pt>
                <c:pt idx="1">
                  <c:v>530</c:v>
                </c:pt>
                <c:pt idx="2">
                  <c:v>78</c:v>
                </c:pt>
              </c:numCache>
            </c:numRef>
          </c:val>
          <c:extLst>
            <c:ext xmlns:c16="http://schemas.microsoft.com/office/drawing/2014/chart" uri="{C3380CC4-5D6E-409C-BE32-E72D297353CC}">
              <c16:uniqueId val="{00000000-696A-47E8-8E82-0F8FB6A59992}"/>
            </c:ext>
          </c:extLst>
        </c:ser>
        <c:dLbls>
          <c:dLblPos val="ctr"/>
          <c:showLegendKey val="0"/>
          <c:showVal val="0"/>
          <c:showCatName val="0"/>
          <c:showSerName val="0"/>
          <c:showPercent val="1"/>
          <c:showBubbleSize val="0"/>
          <c:showLeaderLines val="1"/>
        </c:dLbls>
      </c:pie3DChart>
      <c:spPr>
        <a:noFill/>
        <a:ln>
          <a:noFill/>
        </a:ln>
        <a:effectLst/>
      </c:spPr>
    </c:plotArea>
    <c:legend>
      <c:legendPos val="r"/>
      <c:legendEntry>
        <c:idx val="3"/>
        <c:delete val="1"/>
      </c:legendEntry>
      <c:layout>
        <c:manualLayout>
          <c:xMode val="edge"/>
          <c:yMode val="edge"/>
          <c:x val="3.0266059082883375E-2"/>
          <c:y val="3.4662967729514854E-2"/>
          <c:w val="0.19360542645867818"/>
          <c:h val="0.4739925857750368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TW"/>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C1B186-480B-4E3E-87E5-120B7661B14B}"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zh-TW" altLang="en-US"/>
        </a:p>
      </dgm:t>
    </dgm:pt>
    <dgm:pt modelId="{A8384A43-ACD6-4215-97E1-9B7E29D645D8}">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外語學院</a:t>
          </a:r>
        </a:p>
      </dgm:t>
    </dgm:pt>
    <dgm:pt modelId="{B171722D-449D-4E2F-A97D-5306D08E6F65}" type="parTrans" cxnId="{5BFB5FCB-D5C0-4D55-9806-E5459AD080DC}">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E1C6C0DC-CBFF-43DE-80A8-2CBD5181B798}" type="sibTrans" cxnId="{5BFB5FCB-D5C0-4D55-9806-E5459AD080DC}">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8C9D447F-F13E-4CD1-AEC2-8DAFAFC234D4}">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德語系、法文系</a:t>
          </a:r>
        </a:p>
      </dgm:t>
    </dgm:pt>
    <dgm:pt modelId="{254497CD-F010-4A83-A678-A5F6305AB587}" type="parTrans" cxnId="{49F9B301-2382-46BE-884B-0B296B12C848}">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15BD10B2-7E01-4394-AD76-7236FE83D89D}" type="sibTrans" cxnId="{49F9B301-2382-46BE-884B-0B296B12C848}">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8939F1FA-AC41-4600-BD6B-A26E42585098}">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民生學院</a:t>
          </a:r>
        </a:p>
      </dgm:t>
    </dgm:pt>
    <dgm:pt modelId="{589A212C-AF59-4784-800E-E7A400814567}" type="parTrans" cxnId="{3FDDD1A3-E903-47B4-B111-DC3699BAC0D2}">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2E0DC1E2-4961-4CB0-A6E7-E5FB30E77F03}" type="sibTrans" cxnId="{3FDDD1A3-E903-47B4-B111-DC3699BAC0D2}">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FD32F6A7-1BB2-4959-B85E-2D18F3A87880}">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食科系、餐旅系</a:t>
          </a:r>
        </a:p>
      </dgm:t>
    </dgm:pt>
    <dgm:pt modelId="{939D3F63-8C6F-4416-B283-607E82705EE9}" type="parTrans" cxnId="{5BA54AD4-4B49-4416-BFF9-E407876AC78F}">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81FEFD6D-9F83-42FD-B2E9-7BCA1566F9DD}" type="sibTrans" cxnId="{5BA54AD4-4B49-4416-BFF9-E407876AC78F}">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DE8CB71C-2630-49CE-B0A6-D603F02C0039}">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織品服裝學院</a:t>
          </a:r>
        </a:p>
      </dgm:t>
    </dgm:pt>
    <dgm:pt modelId="{E756BD19-8610-4EBE-BA88-A556F7958B2A}" type="parTrans" cxnId="{10483F07-FE2B-4F08-86D3-3A5D84393180}">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AC74A924-DE32-42B3-A822-E4DF44A5CEB0}" type="sibTrans" cxnId="{10483F07-FE2B-4F08-86D3-3A5D84393180}">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EB59FB92-5953-4F9E-90F6-9AEF0A285611}">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織品系</a:t>
          </a:r>
        </a:p>
      </dgm:t>
    </dgm:pt>
    <dgm:pt modelId="{0092A59A-6FBE-44AE-93CB-D3449FA2D26B}" type="parTrans" cxnId="{19CA68B0-EF41-4C0A-9CBA-AE6062F50CC8}">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9A7DBA76-27BD-48AC-9701-1F6CD7A88333}" type="sibTrans" cxnId="{19CA68B0-EF41-4C0A-9CBA-AE6062F50CC8}">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EC670C33-4434-4F7E-9099-E40A40064F51}">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法律學院</a:t>
          </a:r>
        </a:p>
      </dgm:t>
    </dgm:pt>
    <dgm:pt modelId="{9115BB31-2D43-487D-BE77-85ACEB420CE9}" type="parTrans" cxnId="{0D29E331-0CA9-4280-9E04-B79004D58A8C}">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60C594CB-6F75-4D49-A30C-018343ED94F6}" type="sibTrans" cxnId="{0D29E331-0CA9-4280-9E04-B79004D58A8C}">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8FAC2A76-A87D-494E-B314-2F95584EB348}">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法律系</a:t>
          </a:r>
        </a:p>
      </dgm:t>
    </dgm:pt>
    <dgm:pt modelId="{CF188F1B-3F69-4F26-96B8-E4898628216E}" type="parTrans" cxnId="{C6F9D7AA-17B8-46FB-9367-FA0D4DB06E04}">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64C4A75D-7B01-4E41-8138-0AC35041597E}" type="sibTrans" cxnId="{C6F9D7AA-17B8-46FB-9367-FA0D4DB06E04}">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2A5D49DD-557C-4094-8D89-12BFCCA7CA49}">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管理學院</a:t>
          </a:r>
        </a:p>
      </dgm:t>
    </dgm:pt>
    <dgm:pt modelId="{B78184F3-A873-40D9-BB25-B87C65B97754}" type="parTrans" cxnId="{95DC4604-3848-4BCC-9A6F-58774AC3ACDE}">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E8D07B2B-5167-492A-BA48-27153C2AFC18}" type="sibTrans" cxnId="{95DC4604-3848-4BCC-9A6F-58774AC3ACDE}">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EDF7A6DE-21BE-4F31-854D-1E20580C106F}">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會計系、資管系</a:t>
          </a:r>
        </a:p>
      </dgm:t>
    </dgm:pt>
    <dgm:pt modelId="{1A26C441-D3C9-4CBE-A184-F9AE9DFBD4FC}" type="parTrans" cxnId="{D5B2BA00-9182-499F-876A-095DA0C7E031}">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0A848BD9-6896-4688-99DE-3348C7AA5DF5}" type="sibTrans" cxnId="{D5B2BA00-9182-499F-876A-095DA0C7E031}">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7D498E6B-F79F-4CF9-A779-C6DC2E8711FE}">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社會科學院</a:t>
          </a:r>
        </a:p>
      </dgm:t>
    </dgm:pt>
    <dgm:pt modelId="{05F8C396-E7D0-4328-ADE8-F43B171B070F}" type="parTrans" cxnId="{4D4FF255-F775-4A1D-A421-AB7504058E79}">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5C1B3C90-36DD-4B55-B800-0F1583F92BA9}" type="sibTrans" cxnId="{4D4FF255-F775-4A1D-A421-AB7504058E79}">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2B68A498-C817-4486-B04B-5182B3E58A72}">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經濟系</a:t>
          </a:r>
        </a:p>
      </dgm:t>
    </dgm:pt>
    <dgm:pt modelId="{7AB47243-D29D-4308-B495-0CE80D6909B6}" type="parTrans" cxnId="{20AF143F-AFAE-4A4A-90FB-CD4599FAD5B4}">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AE46D97A-8EBB-468C-B16E-FB103CA6A005}" type="sibTrans" cxnId="{20AF143F-AFAE-4A4A-90FB-CD4599FAD5B4}">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F34FF73E-AB94-4A5A-A8FC-882376EF4201}">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進修部</a:t>
          </a:r>
        </a:p>
      </dgm:t>
    </dgm:pt>
    <dgm:pt modelId="{C32D6011-EF7C-4F85-A827-92EF44E8C19A}" type="parTrans" cxnId="{5712C1E1-E92C-4A56-9FBD-ACB329E9E210}">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AA7C8826-82D9-47BB-B137-6A5B14B75C84}" type="sibTrans" cxnId="{5712C1E1-E92C-4A56-9FBD-ACB329E9E210}">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5D4A9444-4F94-4654-8AE0-E3FC28E6955B}">
      <dgm:prSet phldrT="[文字]" custT="1"/>
      <dgm:spPr/>
      <dgm:t>
        <a:bodyPr/>
        <a:lstStyle/>
        <a:p>
          <a:r>
            <a:rPr lang="zh-TW" altLang="en-US" sz="1800" b="1" dirty="0">
              <a:latin typeface="微軟正黑體" panose="020B0604030504040204" pitchFamily="34" charset="-120"/>
              <a:ea typeface="微軟正黑體" panose="020B0604030504040204" pitchFamily="34" charset="-120"/>
            </a:rPr>
            <a:t>中文系</a:t>
          </a:r>
        </a:p>
      </dgm:t>
    </dgm:pt>
    <dgm:pt modelId="{1DA8773A-6A0C-4F00-AB71-1AE05EE220F5}" type="parTrans" cxnId="{17985B1D-CD10-4750-8E13-71CB6008512B}">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A52D4720-5672-42D6-9170-1927DD309B66}" type="sibTrans" cxnId="{17985B1D-CD10-4750-8E13-71CB6008512B}">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C1C6103C-5757-41C2-9FC5-69AF3184AB42}" type="pres">
      <dgm:prSet presAssocID="{36C1B186-480B-4E3E-87E5-120B7661B14B}" presName="Name0" presStyleCnt="0">
        <dgm:presLayoutVars>
          <dgm:dir/>
          <dgm:animLvl val="lvl"/>
          <dgm:resizeHandles val="exact"/>
        </dgm:presLayoutVars>
      </dgm:prSet>
      <dgm:spPr/>
    </dgm:pt>
    <dgm:pt modelId="{9D9B2543-3198-45C0-9608-AC75342B8880}" type="pres">
      <dgm:prSet presAssocID="{A8384A43-ACD6-4215-97E1-9B7E29D645D8}" presName="linNode" presStyleCnt="0"/>
      <dgm:spPr/>
    </dgm:pt>
    <dgm:pt modelId="{0D16105B-D667-4929-860A-94698628F873}" type="pres">
      <dgm:prSet presAssocID="{A8384A43-ACD6-4215-97E1-9B7E29D645D8}" presName="parentText" presStyleLbl="node1" presStyleIdx="0" presStyleCnt="7">
        <dgm:presLayoutVars>
          <dgm:chMax val="1"/>
          <dgm:bulletEnabled val="1"/>
        </dgm:presLayoutVars>
      </dgm:prSet>
      <dgm:spPr/>
    </dgm:pt>
    <dgm:pt modelId="{5C8142B7-C3E7-42CC-B0AE-F5BC2005C38E}" type="pres">
      <dgm:prSet presAssocID="{A8384A43-ACD6-4215-97E1-9B7E29D645D8}" presName="descendantText" presStyleLbl="alignAccFollowNode1" presStyleIdx="0" presStyleCnt="7">
        <dgm:presLayoutVars>
          <dgm:bulletEnabled val="1"/>
        </dgm:presLayoutVars>
      </dgm:prSet>
      <dgm:spPr/>
    </dgm:pt>
    <dgm:pt modelId="{D8FA12C0-B0C2-43C0-ABB0-6C3AF59399AD}" type="pres">
      <dgm:prSet presAssocID="{E1C6C0DC-CBFF-43DE-80A8-2CBD5181B798}" presName="sp" presStyleCnt="0"/>
      <dgm:spPr/>
    </dgm:pt>
    <dgm:pt modelId="{0F7BA06C-B56C-4960-BCC2-E1D50F40E3FA}" type="pres">
      <dgm:prSet presAssocID="{8939F1FA-AC41-4600-BD6B-A26E42585098}" presName="linNode" presStyleCnt="0"/>
      <dgm:spPr/>
    </dgm:pt>
    <dgm:pt modelId="{5D171F7A-F603-4FEA-9050-09ECAEB78CA8}" type="pres">
      <dgm:prSet presAssocID="{8939F1FA-AC41-4600-BD6B-A26E42585098}" presName="parentText" presStyleLbl="node1" presStyleIdx="1" presStyleCnt="7">
        <dgm:presLayoutVars>
          <dgm:chMax val="1"/>
          <dgm:bulletEnabled val="1"/>
        </dgm:presLayoutVars>
      </dgm:prSet>
      <dgm:spPr/>
    </dgm:pt>
    <dgm:pt modelId="{558D102A-0F71-498E-917E-FC86C1520E3F}" type="pres">
      <dgm:prSet presAssocID="{8939F1FA-AC41-4600-BD6B-A26E42585098}" presName="descendantText" presStyleLbl="alignAccFollowNode1" presStyleIdx="1" presStyleCnt="7">
        <dgm:presLayoutVars>
          <dgm:bulletEnabled val="1"/>
        </dgm:presLayoutVars>
      </dgm:prSet>
      <dgm:spPr/>
    </dgm:pt>
    <dgm:pt modelId="{2E371E62-0BD2-4BB3-9852-C7285FF1F658}" type="pres">
      <dgm:prSet presAssocID="{2E0DC1E2-4961-4CB0-A6E7-E5FB30E77F03}" presName="sp" presStyleCnt="0"/>
      <dgm:spPr/>
    </dgm:pt>
    <dgm:pt modelId="{B58963D9-7992-4913-ADF2-A2C213262189}" type="pres">
      <dgm:prSet presAssocID="{DE8CB71C-2630-49CE-B0A6-D603F02C0039}" presName="linNode" presStyleCnt="0"/>
      <dgm:spPr/>
    </dgm:pt>
    <dgm:pt modelId="{119C040F-AA34-4009-9B1E-B5782DC75A91}" type="pres">
      <dgm:prSet presAssocID="{DE8CB71C-2630-49CE-B0A6-D603F02C0039}" presName="parentText" presStyleLbl="node1" presStyleIdx="2" presStyleCnt="7">
        <dgm:presLayoutVars>
          <dgm:chMax val="1"/>
          <dgm:bulletEnabled val="1"/>
        </dgm:presLayoutVars>
      </dgm:prSet>
      <dgm:spPr/>
    </dgm:pt>
    <dgm:pt modelId="{ACB7D321-8F50-4182-A311-5A0EC85DABAD}" type="pres">
      <dgm:prSet presAssocID="{DE8CB71C-2630-49CE-B0A6-D603F02C0039}" presName="descendantText" presStyleLbl="alignAccFollowNode1" presStyleIdx="2" presStyleCnt="7">
        <dgm:presLayoutVars>
          <dgm:bulletEnabled val="1"/>
        </dgm:presLayoutVars>
      </dgm:prSet>
      <dgm:spPr/>
    </dgm:pt>
    <dgm:pt modelId="{EF82A122-71F1-48B5-A19C-30968A86BF44}" type="pres">
      <dgm:prSet presAssocID="{AC74A924-DE32-42B3-A822-E4DF44A5CEB0}" presName="sp" presStyleCnt="0"/>
      <dgm:spPr/>
    </dgm:pt>
    <dgm:pt modelId="{36ECC4CD-959B-4FD8-AE7C-546EDBB21ADB}" type="pres">
      <dgm:prSet presAssocID="{EC670C33-4434-4F7E-9099-E40A40064F51}" presName="linNode" presStyleCnt="0"/>
      <dgm:spPr/>
    </dgm:pt>
    <dgm:pt modelId="{A5212191-B293-4D47-8FEC-2F4CA3F7969D}" type="pres">
      <dgm:prSet presAssocID="{EC670C33-4434-4F7E-9099-E40A40064F51}" presName="parentText" presStyleLbl="node1" presStyleIdx="3" presStyleCnt="7">
        <dgm:presLayoutVars>
          <dgm:chMax val="1"/>
          <dgm:bulletEnabled val="1"/>
        </dgm:presLayoutVars>
      </dgm:prSet>
      <dgm:spPr/>
    </dgm:pt>
    <dgm:pt modelId="{53EAF6CF-9FD1-4588-BAF9-995E5F5CC679}" type="pres">
      <dgm:prSet presAssocID="{EC670C33-4434-4F7E-9099-E40A40064F51}" presName="descendantText" presStyleLbl="alignAccFollowNode1" presStyleIdx="3" presStyleCnt="7">
        <dgm:presLayoutVars>
          <dgm:bulletEnabled val="1"/>
        </dgm:presLayoutVars>
      </dgm:prSet>
      <dgm:spPr/>
    </dgm:pt>
    <dgm:pt modelId="{C8E72360-303F-4C2B-B5DD-C262E66E8AEF}" type="pres">
      <dgm:prSet presAssocID="{60C594CB-6F75-4D49-A30C-018343ED94F6}" presName="sp" presStyleCnt="0"/>
      <dgm:spPr/>
    </dgm:pt>
    <dgm:pt modelId="{5EF84208-425F-4BF0-B6CE-EA58CF167389}" type="pres">
      <dgm:prSet presAssocID="{2A5D49DD-557C-4094-8D89-12BFCCA7CA49}" presName="linNode" presStyleCnt="0"/>
      <dgm:spPr/>
    </dgm:pt>
    <dgm:pt modelId="{E577ECA8-873F-413F-94FC-0D703FF26EAF}" type="pres">
      <dgm:prSet presAssocID="{2A5D49DD-557C-4094-8D89-12BFCCA7CA49}" presName="parentText" presStyleLbl="node1" presStyleIdx="4" presStyleCnt="7">
        <dgm:presLayoutVars>
          <dgm:chMax val="1"/>
          <dgm:bulletEnabled val="1"/>
        </dgm:presLayoutVars>
      </dgm:prSet>
      <dgm:spPr/>
    </dgm:pt>
    <dgm:pt modelId="{907CDDEC-CF8B-4F6E-8360-45173F77F15B}" type="pres">
      <dgm:prSet presAssocID="{2A5D49DD-557C-4094-8D89-12BFCCA7CA49}" presName="descendantText" presStyleLbl="alignAccFollowNode1" presStyleIdx="4" presStyleCnt="7">
        <dgm:presLayoutVars>
          <dgm:bulletEnabled val="1"/>
        </dgm:presLayoutVars>
      </dgm:prSet>
      <dgm:spPr/>
    </dgm:pt>
    <dgm:pt modelId="{55C4DCA8-F171-4DAF-B92A-291C041B483C}" type="pres">
      <dgm:prSet presAssocID="{E8D07B2B-5167-492A-BA48-27153C2AFC18}" presName="sp" presStyleCnt="0"/>
      <dgm:spPr/>
    </dgm:pt>
    <dgm:pt modelId="{0888FD09-E673-49C2-B0E4-457B2B21B0A6}" type="pres">
      <dgm:prSet presAssocID="{7D498E6B-F79F-4CF9-A779-C6DC2E8711FE}" presName="linNode" presStyleCnt="0"/>
      <dgm:spPr/>
    </dgm:pt>
    <dgm:pt modelId="{D87EF0D1-EDBF-45BC-9D35-D583986A9E3D}" type="pres">
      <dgm:prSet presAssocID="{7D498E6B-F79F-4CF9-A779-C6DC2E8711FE}" presName="parentText" presStyleLbl="node1" presStyleIdx="5" presStyleCnt="7">
        <dgm:presLayoutVars>
          <dgm:chMax val="1"/>
          <dgm:bulletEnabled val="1"/>
        </dgm:presLayoutVars>
      </dgm:prSet>
      <dgm:spPr/>
    </dgm:pt>
    <dgm:pt modelId="{FA529EED-FA91-492F-8E0D-8449ED3AF5F8}" type="pres">
      <dgm:prSet presAssocID="{7D498E6B-F79F-4CF9-A779-C6DC2E8711FE}" presName="descendantText" presStyleLbl="alignAccFollowNode1" presStyleIdx="5" presStyleCnt="7">
        <dgm:presLayoutVars>
          <dgm:bulletEnabled val="1"/>
        </dgm:presLayoutVars>
      </dgm:prSet>
      <dgm:spPr/>
    </dgm:pt>
    <dgm:pt modelId="{5BDD8E35-11A8-4D95-9435-CB23F3D983A7}" type="pres">
      <dgm:prSet presAssocID="{5C1B3C90-36DD-4B55-B800-0F1583F92BA9}" presName="sp" presStyleCnt="0"/>
      <dgm:spPr/>
    </dgm:pt>
    <dgm:pt modelId="{AA149E3F-D218-4543-A419-E69578E97869}" type="pres">
      <dgm:prSet presAssocID="{F34FF73E-AB94-4A5A-A8FC-882376EF4201}" presName="linNode" presStyleCnt="0"/>
      <dgm:spPr/>
    </dgm:pt>
    <dgm:pt modelId="{6810ACFD-E127-4004-8385-30C371F06994}" type="pres">
      <dgm:prSet presAssocID="{F34FF73E-AB94-4A5A-A8FC-882376EF4201}" presName="parentText" presStyleLbl="node1" presStyleIdx="6" presStyleCnt="7">
        <dgm:presLayoutVars>
          <dgm:chMax val="1"/>
          <dgm:bulletEnabled val="1"/>
        </dgm:presLayoutVars>
      </dgm:prSet>
      <dgm:spPr/>
    </dgm:pt>
    <dgm:pt modelId="{4E0901A6-E6D4-479E-8ED9-EE5459532375}" type="pres">
      <dgm:prSet presAssocID="{F34FF73E-AB94-4A5A-A8FC-882376EF4201}" presName="descendantText" presStyleLbl="alignAccFollowNode1" presStyleIdx="6" presStyleCnt="7">
        <dgm:presLayoutVars>
          <dgm:bulletEnabled val="1"/>
        </dgm:presLayoutVars>
      </dgm:prSet>
      <dgm:spPr/>
    </dgm:pt>
  </dgm:ptLst>
  <dgm:cxnLst>
    <dgm:cxn modelId="{D5B2BA00-9182-499F-876A-095DA0C7E031}" srcId="{2A5D49DD-557C-4094-8D89-12BFCCA7CA49}" destId="{EDF7A6DE-21BE-4F31-854D-1E20580C106F}" srcOrd="0" destOrd="0" parTransId="{1A26C441-D3C9-4CBE-A184-F9AE9DFBD4FC}" sibTransId="{0A848BD9-6896-4688-99DE-3348C7AA5DF5}"/>
    <dgm:cxn modelId="{49F9B301-2382-46BE-884B-0B296B12C848}" srcId="{A8384A43-ACD6-4215-97E1-9B7E29D645D8}" destId="{8C9D447F-F13E-4CD1-AEC2-8DAFAFC234D4}" srcOrd="0" destOrd="0" parTransId="{254497CD-F010-4A83-A678-A5F6305AB587}" sibTransId="{15BD10B2-7E01-4394-AD76-7236FE83D89D}"/>
    <dgm:cxn modelId="{95DC4604-3848-4BCC-9A6F-58774AC3ACDE}" srcId="{36C1B186-480B-4E3E-87E5-120B7661B14B}" destId="{2A5D49DD-557C-4094-8D89-12BFCCA7CA49}" srcOrd="4" destOrd="0" parTransId="{B78184F3-A873-40D9-BB25-B87C65B97754}" sibTransId="{E8D07B2B-5167-492A-BA48-27153C2AFC18}"/>
    <dgm:cxn modelId="{10483F07-FE2B-4F08-86D3-3A5D84393180}" srcId="{36C1B186-480B-4E3E-87E5-120B7661B14B}" destId="{DE8CB71C-2630-49CE-B0A6-D603F02C0039}" srcOrd="2" destOrd="0" parTransId="{E756BD19-8610-4EBE-BA88-A556F7958B2A}" sibTransId="{AC74A924-DE32-42B3-A822-E4DF44A5CEB0}"/>
    <dgm:cxn modelId="{17985B1D-CD10-4750-8E13-71CB6008512B}" srcId="{F34FF73E-AB94-4A5A-A8FC-882376EF4201}" destId="{5D4A9444-4F94-4654-8AE0-E3FC28E6955B}" srcOrd="0" destOrd="0" parTransId="{1DA8773A-6A0C-4F00-AB71-1AE05EE220F5}" sibTransId="{A52D4720-5672-42D6-9170-1927DD309B66}"/>
    <dgm:cxn modelId="{F654B62E-F4D3-4781-ABB6-479DF9491520}" type="presOf" srcId="{8FAC2A76-A87D-494E-B314-2F95584EB348}" destId="{53EAF6CF-9FD1-4588-BAF9-995E5F5CC679}" srcOrd="0" destOrd="0" presId="urn:microsoft.com/office/officeart/2005/8/layout/vList5"/>
    <dgm:cxn modelId="{0D29E331-0CA9-4280-9E04-B79004D58A8C}" srcId="{36C1B186-480B-4E3E-87E5-120B7661B14B}" destId="{EC670C33-4434-4F7E-9099-E40A40064F51}" srcOrd="3" destOrd="0" parTransId="{9115BB31-2D43-487D-BE77-85ACEB420CE9}" sibTransId="{60C594CB-6F75-4D49-A30C-018343ED94F6}"/>
    <dgm:cxn modelId="{3E117F3A-65EC-4CA6-AF7F-5F3893CEDAAD}" type="presOf" srcId="{DE8CB71C-2630-49CE-B0A6-D603F02C0039}" destId="{119C040F-AA34-4009-9B1E-B5782DC75A91}" srcOrd="0" destOrd="0" presId="urn:microsoft.com/office/officeart/2005/8/layout/vList5"/>
    <dgm:cxn modelId="{B56D3E3D-8E22-4BDD-A96E-CDB66544A883}" type="presOf" srcId="{2A5D49DD-557C-4094-8D89-12BFCCA7CA49}" destId="{E577ECA8-873F-413F-94FC-0D703FF26EAF}" srcOrd="0" destOrd="0" presId="urn:microsoft.com/office/officeart/2005/8/layout/vList5"/>
    <dgm:cxn modelId="{B221DA3D-9E28-4E7A-B538-D5264C896C10}" type="presOf" srcId="{FD32F6A7-1BB2-4959-B85E-2D18F3A87880}" destId="{558D102A-0F71-498E-917E-FC86C1520E3F}" srcOrd="0" destOrd="0" presId="urn:microsoft.com/office/officeart/2005/8/layout/vList5"/>
    <dgm:cxn modelId="{20AF143F-AFAE-4A4A-90FB-CD4599FAD5B4}" srcId="{7D498E6B-F79F-4CF9-A779-C6DC2E8711FE}" destId="{2B68A498-C817-4486-B04B-5182B3E58A72}" srcOrd="0" destOrd="0" parTransId="{7AB47243-D29D-4308-B495-0CE80D6909B6}" sibTransId="{AE46D97A-8EBB-468C-B16E-FB103CA6A005}"/>
    <dgm:cxn modelId="{0012036D-854A-4943-BBF9-448652FF8310}" type="presOf" srcId="{8939F1FA-AC41-4600-BD6B-A26E42585098}" destId="{5D171F7A-F603-4FEA-9050-09ECAEB78CA8}" srcOrd="0" destOrd="0" presId="urn:microsoft.com/office/officeart/2005/8/layout/vList5"/>
    <dgm:cxn modelId="{6350E850-851A-4FCA-B0B8-A053564C899D}" type="presOf" srcId="{5D4A9444-4F94-4654-8AE0-E3FC28E6955B}" destId="{4E0901A6-E6D4-479E-8ED9-EE5459532375}" srcOrd="0" destOrd="0" presId="urn:microsoft.com/office/officeart/2005/8/layout/vList5"/>
    <dgm:cxn modelId="{308F5351-CD0D-4C83-9514-020243A56B5A}" type="presOf" srcId="{F34FF73E-AB94-4A5A-A8FC-882376EF4201}" destId="{6810ACFD-E127-4004-8385-30C371F06994}" srcOrd="0" destOrd="0" presId="urn:microsoft.com/office/officeart/2005/8/layout/vList5"/>
    <dgm:cxn modelId="{17B5E052-9C69-49C0-9C94-1CD71FAB1877}" type="presOf" srcId="{7D498E6B-F79F-4CF9-A779-C6DC2E8711FE}" destId="{D87EF0D1-EDBF-45BC-9D35-D583986A9E3D}" srcOrd="0" destOrd="0" presId="urn:microsoft.com/office/officeart/2005/8/layout/vList5"/>
    <dgm:cxn modelId="{4D4FF255-F775-4A1D-A421-AB7504058E79}" srcId="{36C1B186-480B-4E3E-87E5-120B7661B14B}" destId="{7D498E6B-F79F-4CF9-A779-C6DC2E8711FE}" srcOrd="5" destOrd="0" parTransId="{05F8C396-E7D0-4328-ADE8-F43B171B070F}" sibTransId="{5C1B3C90-36DD-4B55-B800-0F1583F92BA9}"/>
    <dgm:cxn modelId="{FFF5697C-B5C8-4092-9769-1E8C7EB2F634}" type="presOf" srcId="{EB59FB92-5953-4F9E-90F6-9AEF0A285611}" destId="{ACB7D321-8F50-4182-A311-5A0EC85DABAD}" srcOrd="0" destOrd="0" presId="urn:microsoft.com/office/officeart/2005/8/layout/vList5"/>
    <dgm:cxn modelId="{CAAF4189-6A4C-445D-BE3C-B09AA9EE4F29}" type="presOf" srcId="{A8384A43-ACD6-4215-97E1-9B7E29D645D8}" destId="{0D16105B-D667-4929-860A-94698628F873}" srcOrd="0" destOrd="0" presId="urn:microsoft.com/office/officeart/2005/8/layout/vList5"/>
    <dgm:cxn modelId="{80854897-0078-473B-B74A-82D33E79BC4F}" type="presOf" srcId="{EC670C33-4434-4F7E-9099-E40A40064F51}" destId="{A5212191-B293-4D47-8FEC-2F4CA3F7969D}" srcOrd="0" destOrd="0" presId="urn:microsoft.com/office/officeart/2005/8/layout/vList5"/>
    <dgm:cxn modelId="{3FDDD1A3-E903-47B4-B111-DC3699BAC0D2}" srcId="{36C1B186-480B-4E3E-87E5-120B7661B14B}" destId="{8939F1FA-AC41-4600-BD6B-A26E42585098}" srcOrd="1" destOrd="0" parTransId="{589A212C-AF59-4784-800E-E7A400814567}" sibTransId="{2E0DC1E2-4961-4CB0-A6E7-E5FB30E77F03}"/>
    <dgm:cxn modelId="{C6F9D7AA-17B8-46FB-9367-FA0D4DB06E04}" srcId="{EC670C33-4434-4F7E-9099-E40A40064F51}" destId="{8FAC2A76-A87D-494E-B314-2F95584EB348}" srcOrd="0" destOrd="0" parTransId="{CF188F1B-3F69-4F26-96B8-E4898628216E}" sibTransId="{64C4A75D-7B01-4E41-8138-0AC35041597E}"/>
    <dgm:cxn modelId="{19CA68B0-EF41-4C0A-9CBA-AE6062F50CC8}" srcId="{DE8CB71C-2630-49CE-B0A6-D603F02C0039}" destId="{EB59FB92-5953-4F9E-90F6-9AEF0A285611}" srcOrd="0" destOrd="0" parTransId="{0092A59A-6FBE-44AE-93CB-D3449FA2D26B}" sibTransId="{9A7DBA76-27BD-48AC-9701-1F6CD7A88333}"/>
    <dgm:cxn modelId="{34194DBB-3D66-406D-98AB-C55274DBFEA9}" type="presOf" srcId="{EDF7A6DE-21BE-4F31-854D-1E20580C106F}" destId="{907CDDEC-CF8B-4F6E-8360-45173F77F15B}" srcOrd="0" destOrd="0" presId="urn:microsoft.com/office/officeart/2005/8/layout/vList5"/>
    <dgm:cxn modelId="{5BFB5FCB-D5C0-4D55-9806-E5459AD080DC}" srcId="{36C1B186-480B-4E3E-87E5-120B7661B14B}" destId="{A8384A43-ACD6-4215-97E1-9B7E29D645D8}" srcOrd="0" destOrd="0" parTransId="{B171722D-449D-4E2F-A97D-5306D08E6F65}" sibTransId="{E1C6C0DC-CBFF-43DE-80A8-2CBD5181B798}"/>
    <dgm:cxn modelId="{636076D3-6DB5-4133-93A9-6708A680A7D9}" type="presOf" srcId="{36C1B186-480B-4E3E-87E5-120B7661B14B}" destId="{C1C6103C-5757-41C2-9FC5-69AF3184AB42}" srcOrd="0" destOrd="0" presId="urn:microsoft.com/office/officeart/2005/8/layout/vList5"/>
    <dgm:cxn modelId="{5BA54AD4-4B49-4416-BFF9-E407876AC78F}" srcId="{8939F1FA-AC41-4600-BD6B-A26E42585098}" destId="{FD32F6A7-1BB2-4959-B85E-2D18F3A87880}" srcOrd="0" destOrd="0" parTransId="{939D3F63-8C6F-4416-B283-607E82705EE9}" sibTransId="{81FEFD6D-9F83-42FD-B2E9-7BCA1566F9DD}"/>
    <dgm:cxn modelId="{4BAF2EE1-416A-4410-B853-4332F7F855CF}" type="presOf" srcId="{2B68A498-C817-4486-B04B-5182B3E58A72}" destId="{FA529EED-FA91-492F-8E0D-8449ED3AF5F8}" srcOrd="0" destOrd="0" presId="urn:microsoft.com/office/officeart/2005/8/layout/vList5"/>
    <dgm:cxn modelId="{5712C1E1-E92C-4A56-9FBD-ACB329E9E210}" srcId="{36C1B186-480B-4E3E-87E5-120B7661B14B}" destId="{F34FF73E-AB94-4A5A-A8FC-882376EF4201}" srcOrd="6" destOrd="0" parTransId="{C32D6011-EF7C-4F85-A827-92EF44E8C19A}" sibTransId="{AA7C8826-82D9-47BB-B137-6A5B14B75C84}"/>
    <dgm:cxn modelId="{E5CA5DE8-50DC-4F5D-8348-F0241D5DBECD}" type="presOf" srcId="{8C9D447F-F13E-4CD1-AEC2-8DAFAFC234D4}" destId="{5C8142B7-C3E7-42CC-B0AE-F5BC2005C38E}" srcOrd="0" destOrd="0" presId="urn:microsoft.com/office/officeart/2005/8/layout/vList5"/>
    <dgm:cxn modelId="{7460A76E-6AD0-4250-877B-154A61A38AA2}" type="presParOf" srcId="{C1C6103C-5757-41C2-9FC5-69AF3184AB42}" destId="{9D9B2543-3198-45C0-9608-AC75342B8880}" srcOrd="0" destOrd="0" presId="urn:microsoft.com/office/officeart/2005/8/layout/vList5"/>
    <dgm:cxn modelId="{2E40F393-6E43-481E-943D-5E62D6FEC5CA}" type="presParOf" srcId="{9D9B2543-3198-45C0-9608-AC75342B8880}" destId="{0D16105B-D667-4929-860A-94698628F873}" srcOrd="0" destOrd="0" presId="urn:microsoft.com/office/officeart/2005/8/layout/vList5"/>
    <dgm:cxn modelId="{1E921F21-1D3B-46E8-B998-C4A43C774226}" type="presParOf" srcId="{9D9B2543-3198-45C0-9608-AC75342B8880}" destId="{5C8142B7-C3E7-42CC-B0AE-F5BC2005C38E}" srcOrd="1" destOrd="0" presId="urn:microsoft.com/office/officeart/2005/8/layout/vList5"/>
    <dgm:cxn modelId="{4379CB59-2378-472D-AD41-BE471A8359AD}" type="presParOf" srcId="{C1C6103C-5757-41C2-9FC5-69AF3184AB42}" destId="{D8FA12C0-B0C2-43C0-ABB0-6C3AF59399AD}" srcOrd="1" destOrd="0" presId="urn:microsoft.com/office/officeart/2005/8/layout/vList5"/>
    <dgm:cxn modelId="{FDB0A2F3-2417-49A4-95DF-F0D86F3557AC}" type="presParOf" srcId="{C1C6103C-5757-41C2-9FC5-69AF3184AB42}" destId="{0F7BA06C-B56C-4960-BCC2-E1D50F40E3FA}" srcOrd="2" destOrd="0" presId="urn:microsoft.com/office/officeart/2005/8/layout/vList5"/>
    <dgm:cxn modelId="{1340E738-D6AB-47B1-AEA8-40F8C52A0B1B}" type="presParOf" srcId="{0F7BA06C-B56C-4960-BCC2-E1D50F40E3FA}" destId="{5D171F7A-F603-4FEA-9050-09ECAEB78CA8}" srcOrd="0" destOrd="0" presId="urn:microsoft.com/office/officeart/2005/8/layout/vList5"/>
    <dgm:cxn modelId="{62B4DEF4-8E9E-40F8-8387-A8E5B87CE99E}" type="presParOf" srcId="{0F7BA06C-B56C-4960-BCC2-E1D50F40E3FA}" destId="{558D102A-0F71-498E-917E-FC86C1520E3F}" srcOrd="1" destOrd="0" presId="urn:microsoft.com/office/officeart/2005/8/layout/vList5"/>
    <dgm:cxn modelId="{36C1A5B8-54D2-497D-9042-F661D7BF9FD9}" type="presParOf" srcId="{C1C6103C-5757-41C2-9FC5-69AF3184AB42}" destId="{2E371E62-0BD2-4BB3-9852-C7285FF1F658}" srcOrd="3" destOrd="0" presId="urn:microsoft.com/office/officeart/2005/8/layout/vList5"/>
    <dgm:cxn modelId="{6B829F08-2814-4DEC-925C-0F607A6D2B44}" type="presParOf" srcId="{C1C6103C-5757-41C2-9FC5-69AF3184AB42}" destId="{B58963D9-7992-4913-ADF2-A2C213262189}" srcOrd="4" destOrd="0" presId="urn:microsoft.com/office/officeart/2005/8/layout/vList5"/>
    <dgm:cxn modelId="{8EB7DC42-E091-4CB4-A98D-3F07833B36E1}" type="presParOf" srcId="{B58963D9-7992-4913-ADF2-A2C213262189}" destId="{119C040F-AA34-4009-9B1E-B5782DC75A91}" srcOrd="0" destOrd="0" presId="urn:microsoft.com/office/officeart/2005/8/layout/vList5"/>
    <dgm:cxn modelId="{DA51E3D0-8B7A-426C-8F8F-9FF735EA2F89}" type="presParOf" srcId="{B58963D9-7992-4913-ADF2-A2C213262189}" destId="{ACB7D321-8F50-4182-A311-5A0EC85DABAD}" srcOrd="1" destOrd="0" presId="urn:microsoft.com/office/officeart/2005/8/layout/vList5"/>
    <dgm:cxn modelId="{08D7B2B1-48E6-4FE5-9374-B60AB03474FC}" type="presParOf" srcId="{C1C6103C-5757-41C2-9FC5-69AF3184AB42}" destId="{EF82A122-71F1-48B5-A19C-30968A86BF44}" srcOrd="5" destOrd="0" presId="urn:microsoft.com/office/officeart/2005/8/layout/vList5"/>
    <dgm:cxn modelId="{F8B25009-0E37-44CB-A26E-CA0C4221D841}" type="presParOf" srcId="{C1C6103C-5757-41C2-9FC5-69AF3184AB42}" destId="{36ECC4CD-959B-4FD8-AE7C-546EDBB21ADB}" srcOrd="6" destOrd="0" presId="urn:microsoft.com/office/officeart/2005/8/layout/vList5"/>
    <dgm:cxn modelId="{92F7B799-0AED-4112-B43A-C4C99215140A}" type="presParOf" srcId="{36ECC4CD-959B-4FD8-AE7C-546EDBB21ADB}" destId="{A5212191-B293-4D47-8FEC-2F4CA3F7969D}" srcOrd="0" destOrd="0" presId="urn:microsoft.com/office/officeart/2005/8/layout/vList5"/>
    <dgm:cxn modelId="{9DF10E13-94A8-4379-AA9C-8785F2FAA461}" type="presParOf" srcId="{36ECC4CD-959B-4FD8-AE7C-546EDBB21ADB}" destId="{53EAF6CF-9FD1-4588-BAF9-995E5F5CC679}" srcOrd="1" destOrd="0" presId="urn:microsoft.com/office/officeart/2005/8/layout/vList5"/>
    <dgm:cxn modelId="{522C6AA3-877A-43F2-8F35-22F06E87E6B0}" type="presParOf" srcId="{C1C6103C-5757-41C2-9FC5-69AF3184AB42}" destId="{C8E72360-303F-4C2B-B5DD-C262E66E8AEF}" srcOrd="7" destOrd="0" presId="urn:microsoft.com/office/officeart/2005/8/layout/vList5"/>
    <dgm:cxn modelId="{E11A5AAF-8A3C-4ED3-8A57-3CD5B1C97E84}" type="presParOf" srcId="{C1C6103C-5757-41C2-9FC5-69AF3184AB42}" destId="{5EF84208-425F-4BF0-B6CE-EA58CF167389}" srcOrd="8" destOrd="0" presId="urn:microsoft.com/office/officeart/2005/8/layout/vList5"/>
    <dgm:cxn modelId="{1F3DB23A-DA76-4C89-BA1C-376292923386}" type="presParOf" srcId="{5EF84208-425F-4BF0-B6CE-EA58CF167389}" destId="{E577ECA8-873F-413F-94FC-0D703FF26EAF}" srcOrd="0" destOrd="0" presId="urn:microsoft.com/office/officeart/2005/8/layout/vList5"/>
    <dgm:cxn modelId="{1E09145B-06CD-4C18-9333-2092430D2D7B}" type="presParOf" srcId="{5EF84208-425F-4BF0-B6CE-EA58CF167389}" destId="{907CDDEC-CF8B-4F6E-8360-45173F77F15B}" srcOrd="1" destOrd="0" presId="urn:microsoft.com/office/officeart/2005/8/layout/vList5"/>
    <dgm:cxn modelId="{3641EEF1-B132-4E7B-9C4B-3557F60030F7}" type="presParOf" srcId="{C1C6103C-5757-41C2-9FC5-69AF3184AB42}" destId="{55C4DCA8-F171-4DAF-B92A-291C041B483C}" srcOrd="9" destOrd="0" presId="urn:microsoft.com/office/officeart/2005/8/layout/vList5"/>
    <dgm:cxn modelId="{00929591-01FD-40C9-82FE-ACCA3897C6B7}" type="presParOf" srcId="{C1C6103C-5757-41C2-9FC5-69AF3184AB42}" destId="{0888FD09-E673-49C2-B0E4-457B2B21B0A6}" srcOrd="10" destOrd="0" presId="urn:microsoft.com/office/officeart/2005/8/layout/vList5"/>
    <dgm:cxn modelId="{A7BD6B7C-AE69-4DDC-A243-F07555353AA0}" type="presParOf" srcId="{0888FD09-E673-49C2-B0E4-457B2B21B0A6}" destId="{D87EF0D1-EDBF-45BC-9D35-D583986A9E3D}" srcOrd="0" destOrd="0" presId="urn:microsoft.com/office/officeart/2005/8/layout/vList5"/>
    <dgm:cxn modelId="{90843539-479E-4442-BD43-0D1D542734DC}" type="presParOf" srcId="{0888FD09-E673-49C2-B0E4-457B2B21B0A6}" destId="{FA529EED-FA91-492F-8E0D-8449ED3AF5F8}" srcOrd="1" destOrd="0" presId="urn:microsoft.com/office/officeart/2005/8/layout/vList5"/>
    <dgm:cxn modelId="{90AF72D1-572E-400C-981D-473B0BFD2C5A}" type="presParOf" srcId="{C1C6103C-5757-41C2-9FC5-69AF3184AB42}" destId="{5BDD8E35-11A8-4D95-9435-CB23F3D983A7}" srcOrd="11" destOrd="0" presId="urn:microsoft.com/office/officeart/2005/8/layout/vList5"/>
    <dgm:cxn modelId="{8A449683-40E5-470A-AF79-7FC22CF1C72B}" type="presParOf" srcId="{C1C6103C-5757-41C2-9FC5-69AF3184AB42}" destId="{AA149E3F-D218-4543-A419-E69578E97869}" srcOrd="12" destOrd="0" presId="urn:microsoft.com/office/officeart/2005/8/layout/vList5"/>
    <dgm:cxn modelId="{CBE6AD67-E534-4931-AE0B-7843E479A32D}" type="presParOf" srcId="{AA149E3F-D218-4543-A419-E69578E97869}" destId="{6810ACFD-E127-4004-8385-30C371F06994}" srcOrd="0" destOrd="0" presId="urn:microsoft.com/office/officeart/2005/8/layout/vList5"/>
    <dgm:cxn modelId="{25BEB107-4DAA-4346-9682-3414B1062C4C}" type="presParOf" srcId="{AA149E3F-D218-4543-A419-E69578E97869}" destId="{4E0901A6-E6D4-479E-8ED9-EE545953237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142B7-C3E7-42CC-B0AE-F5BC2005C38E}">
      <dsp:nvSpPr>
        <dsp:cNvPr id="0" name=""/>
        <dsp:cNvSpPr/>
      </dsp:nvSpPr>
      <dsp:spPr>
        <a:xfrm rot="5400000">
          <a:off x="4817135" y="-2086140"/>
          <a:ext cx="462876" cy="475159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德語系、法文系</a:t>
          </a:r>
        </a:p>
      </dsp:txBody>
      <dsp:txXfrm rot="-5400000">
        <a:off x="2672774" y="80817"/>
        <a:ext cx="4729002" cy="417684"/>
      </dsp:txXfrm>
    </dsp:sp>
    <dsp:sp modelId="{0D16105B-D667-4929-860A-94698628F873}">
      <dsp:nvSpPr>
        <dsp:cNvPr id="0" name=""/>
        <dsp:cNvSpPr/>
      </dsp:nvSpPr>
      <dsp:spPr>
        <a:xfrm>
          <a:off x="0" y="360"/>
          <a:ext cx="2672774" cy="578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微軟正黑體" panose="020B0604030504040204" pitchFamily="34" charset="-120"/>
              <a:ea typeface="微軟正黑體" panose="020B0604030504040204" pitchFamily="34" charset="-120"/>
            </a:rPr>
            <a:t>外語學院</a:t>
          </a:r>
        </a:p>
      </dsp:txBody>
      <dsp:txXfrm>
        <a:off x="28245" y="28605"/>
        <a:ext cx="2616284" cy="522105"/>
      </dsp:txXfrm>
    </dsp:sp>
    <dsp:sp modelId="{558D102A-0F71-498E-917E-FC86C1520E3F}">
      <dsp:nvSpPr>
        <dsp:cNvPr id="0" name=""/>
        <dsp:cNvSpPr/>
      </dsp:nvSpPr>
      <dsp:spPr>
        <a:xfrm rot="5400000">
          <a:off x="4817135" y="-1478615"/>
          <a:ext cx="462876" cy="4751598"/>
        </a:xfrm>
        <a:prstGeom prst="round2SameRect">
          <a:avLst/>
        </a:prstGeom>
        <a:solidFill>
          <a:schemeClr val="accent2">
            <a:tint val="40000"/>
            <a:alpha val="90000"/>
            <a:hueOff val="-141538"/>
            <a:satOff val="-12558"/>
            <a:lumOff val="-128"/>
            <a:alphaOff val="0"/>
          </a:schemeClr>
        </a:solidFill>
        <a:ln w="12700" cap="flat" cmpd="sng" algn="ctr">
          <a:solidFill>
            <a:schemeClr val="accent2">
              <a:tint val="40000"/>
              <a:alpha val="90000"/>
              <a:hueOff val="-141538"/>
              <a:satOff val="-12558"/>
              <a:lumOff val="-1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食科系、餐旅系</a:t>
          </a:r>
        </a:p>
      </dsp:txBody>
      <dsp:txXfrm rot="-5400000">
        <a:off x="2672774" y="688342"/>
        <a:ext cx="4729002" cy="417684"/>
      </dsp:txXfrm>
    </dsp:sp>
    <dsp:sp modelId="{5D171F7A-F603-4FEA-9050-09ECAEB78CA8}">
      <dsp:nvSpPr>
        <dsp:cNvPr id="0" name=""/>
        <dsp:cNvSpPr/>
      </dsp:nvSpPr>
      <dsp:spPr>
        <a:xfrm>
          <a:off x="0" y="607886"/>
          <a:ext cx="2672774" cy="578595"/>
        </a:xfrm>
        <a:prstGeom prst="round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微軟正黑體" panose="020B0604030504040204" pitchFamily="34" charset="-120"/>
              <a:ea typeface="微軟正黑體" panose="020B0604030504040204" pitchFamily="34" charset="-120"/>
            </a:rPr>
            <a:t>民生學院</a:t>
          </a:r>
        </a:p>
      </dsp:txBody>
      <dsp:txXfrm>
        <a:off x="28245" y="636131"/>
        <a:ext cx="2616284" cy="522105"/>
      </dsp:txXfrm>
    </dsp:sp>
    <dsp:sp modelId="{ACB7D321-8F50-4182-A311-5A0EC85DABAD}">
      <dsp:nvSpPr>
        <dsp:cNvPr id="0" name=""/>
        <dsp:cNvSpPr/>
      </dsp:nvSpPr>
      <dsp:spPr>
        <a:xfrm rot="5400000">
          <a:off x="4817135" y="-871090"/>
          <a:ext cx="462876" cy="4751598"/>
        </a:xfrm>
        <a:prstGeom prst="round2Same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織品系</a:t>
          </a:r>
        </a:p>
      </dsp:txBody>
      <dsp:txXfrm rot="-5400000">
        <a:off x="2672774" y="1295867"/>
        <a:ext cx="4729002" cy="417684"/>
      </dsp:txXfrm>
    </dsp:sp>
    <dsp:sp modelId="{119C040F-AA34-4009-9B1E-B5782DC75A91}">
      <dsp:nvSpPr>
        <dsp:cNvPr id="0" name=""/>
        <dsp:cNvSpPr/>
      </dsp:nvSpPr>
      <dsp:spPr>
        <a:xfrm>
          <a:off x="0" y="1215411"/>
          <a:ext cx="2672774" cy="57859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微軟正黑體" panose="020B0604030504040204" pitchFamily="34" charset="-120"/>
              <a:ea typeface="微軟正黑體" panose="020B0604030504040204" pitchFamily="34" charset="-120"/>
            </a:rPr>
            <a:t>織品服裝學院</a:t>
          </a:r>
        </a:p>
      </dsp:txBody>
      <dsp:txXfrm>
        <a:off x="28245" y="1243656"/>
        <a:ext cx="2616284" cy="522105"/>
      </dsp:txXfrm>
    </dsp:sp>
    <dsp:sp modelId="{53EAF6CF-9FD1-4588-BAF9-995E5F5CC679}">
      <dsp:nvSpPr>
        <dsp:cNvPr id="0" name=""/>
        <dsp:cNvSpPr/>
      </dsp:nvSpPr>
      <dsp:spPr>
        <a:xfrm rot="5400000">
          <a:off x="4817135" y="-263564"/>
          <a:ext cx="462876" cy="4751598"/>
        </a:xfrm>
        <a:prstGeom prst="round2Same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法律系</a:t>
          </a:r>
        </a:p>
      </dsp:txBody>
      <dsp:txXfrm rot="-5400000">
        <a:off x="2672774" y="1903393"/>
        <a:ext cx="4729002" cy="417684"/>
      </dsp:txXfrm>
    </dsp:sp>
    <dsp:sp modelId="{A5212191-B293-4D47-8FEC-2F4CA3F7969D}">
      <dsp:nvSpPr>
        <dsp:cNvPr id="0" name=""/>
        <dsp:cNvSpPr/>
      </dsp:nvSpPr>
      <dsp:spPr>
        <a:xfrm>
          <a:off x="0" y="1822936"/>
          <a:ext cx="2672774" cy="57859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微軟正黑體" panose="020B0604030504040204" pitchFamily="34" charset="-120"/>
              <a:ea typeface="微軟正黑體" panose="020B0604030504040204" pitchFamily="34" charset="-120"/>
            </a:rPr>
            <a:t>法律學院</a:t>
          </a:r>
        </a:p>
      </dsp:txBody>
      <dsp:txXfrm>
        <a:off x="28245" y="1851181"/>
        <a:ext cx="2616284" cy="522105"/>
      </dsp:txXfrm>
    </dsp:sp>
    <dsp:sp modelId="{907CDDEC-CF8B-4F6E-8360-45173F77F15B}">
      <dsp:nvSpPr>
        <dsp:cNvPr id="0" name=""/>
        <dsp:cNvSpPr/>
      </dsp:nvSpPr>
      <dsp:spPr>
        <a:xfrm rot="5400000">
          <a:off x="4817135" y="343960"/>
          <a:ext cx="462876" cy="4751598"/>
        </a:xfrm>
        <a:prstGeom prst="round2Same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會計系、資管系</a:t>
          </a:r>
        </a:p>
      </dsp:txBody>
      <dsp:txXfrm rot="-5400000">
        <a:off x="2672774" y="2510917"/>
        <a:ext cx="4729002" cy="417684"/>
      </dsp:txXfrm>
    </dsp:sp>
    <dsp:sp modelId="{E577ECA8-873F-413F-94FC-0D703FF26EAF}">
      <dsp:nvSpPr>
        <dsp:cNvPr id="0" name=""/>
        <dsp:cNvSpPr/>
      </dsp:nvSpPr>
      <dsp:spPr>
        <a:xfrm>
          <a:off x="0" y="2430462"/>
          <a:ext cx="2672774" cy="57859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微軟正黑體" panose="020B0604030504040204" pitchFamily="34" charset="-120"/>
              <a:ea typeface="微軟正黑體" panose="020B0604030504040204" pitchFamily="34" charset="-120"/>
            </a:rPr>
            <a:t>管理學院</a:t>
          </a:r>
        </a:p>
      </dsp:txBody>
      <dsp:txXfrm>
        <a:off x="28245" y="2458707"/>
        <a:ext cx="2616284" cy="522105"/>
      </dsp:txXfrm>
    </dsp:sp>
    <dsp:sp modelId="{FA529EED-FA91-492F-8E0D-8449ED3AF5F8}">
      <dsp:nvSpPr>
        <dsp:cNvPr id="0" name=""/>
        <dsp:cNvSpPr/>
      </dsp:nvSpPr>
      <dsp:spPr>
        <a:xfrm rot="5400000">
          <a:off x="4817135" y="951485"/>
          <a:ext cx="462876" cy="4751598"/>
        </a:xfrm>
        <a:prstGeom prst="round2SameRect">
          <a:avLst/>
        </a:prstGeom>
        <a:solidFill>
          <a:schemeClr val="accent2">
            <a:tint val="40000"/>
            <a:alpha val="90000"/>
            <a:hueOff val="-707688"/>
            <a:satOff val="-62788"/>
            <a:lumOff val="-641"/>
            <a:alphaOff val="0"/>
          </a:schemeClr>
        </a:solidFill>
        <a:ln w="12700" cap="flat" cmpd="sng" algn="ctr">
          <a:solidFill>
            <a:schemeClr val="accent2">
              <a:tint val="40000"/>
              <a:alpha val="90000"/>
              <a:hueOff val="-707688"/>
              <a:satOff val="-62788"/>
              <a:lumOff val="-6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經濟系</a:t>
          </a:r>
        </a:p>
      </dsp:txBody>
      <dsp:txXfrm rot="-5400000">
        <a:off x="2672774" y="3118442"/>
        <a:ext cx="4729002" cy="417684"/>
      </dsp:txXfrm>
    </dsp:sp>
    <dsp:sp modelId="{D87EF0D1-EDBF-45BC-9D35-D583986A9E3D}">
      <dsp:nvSpPr>
        <dsp:cNvPr id="0" name=""/>
        <dsp:cNvSpPr/>
      </dsp:nvSpPr>
      <dsp:spPr>
        <a:xfrm>
          <a:off x="0" y="3037987"/>
          <a:ext cx="2672774" cy="578595"/>
        </a:xfrm>
        <a:prstGeom prst="round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微軟正黑體" panose="020B0604030504040204" pitchFamily="34" charset="-120"/>
              <a:ea typeface="微軟正黑體" panose="020B0604030504040204" pitchFamily="34" charset="-120"/>
            </a:rPr>
            <a:t>社會科學院</a:t>
          </a:r>
        </a:p>
      </dsp:txBody>
      <dsp:txXfrm>
        <a:off x="28245" y="3066232"/>
        <a:ext cx="2616284" cy="522105"/>
      </dsp:txXfrm>
    </dsp:sp>
    <dsp:sp modelId="{4E0901A6-E6D4-479E-8ED9-EE5459532375}">
      <dsp:nvSpPr>
        <dsp:cNvPr id="0" name=""/>
        <dsp:cNvSpPr/>
      </dsp:nvSpPr>
      <dsp:spPr>
        <a:xfrm rot="5400000">
          <a:off x="4817135" y="1559010"/>
          <a:ext cx="462876" cy="4751598"/>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中文系</a:t>
          </a:r>
        </a:p>
      </dsp:txBody>
      <dsp:txXfrm rot="-5400000">
        <a:off x="2672774" y="3725967"/>
        <a:ext cx="4729002" cy="417684"/>
      </dsp:txXfrm>
    </dsp:sp>
    <dsp:sp modelId="{6810ACFD-E127-4004-8385-30C371F06994}">
      <dsp:nvSpPr>
        <dsp:cNvPr id="0" name=""/>
        <dsp:cNvSpPr/>
      </dsp:nvSpPr>
      <dsp:spPr>
        <a:xfrm>
          <a:off x="0" y="3645512"/>
          <a:ext cx="2672774" cy="57859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微軟正黑體" panose="020B0604030504040204" pitchFamily="34" charset="-120"/>
              <a:ea typeface="微軟正黑體" panose="020B0604030504040204" pitchFamily="34" charset="-120"/>
            </a:rPr>
            <a:t>進修部</a:t>
          </a:r>
        </a:p>
      </dsp:txBody>
      <dsp:txXfrm>
        <a:off x="28245" y="3673757"/>
        <a:ext cx="2616284" cy="52210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0.07483</cdr:x>
      <cdr:y>0.13689</cdr:y>
    </cdr:from>
    <cdr:to>
      <cdr:x>0.22959</cdr:x>
      <cdr:y>0.20689</cdr:y>
    </cdr:to>
    <cdr:sp macro="" textlink="">
      <cdr:nvSpPr>
        <cdr:cNvPr id="2" name="文字方塊 1"/>
        <cdr:cNvSpPr txBox="1"/>
      </cdr:nvSpPr>
      <cdr:spPr>
        <a:xfrm xmlns:a="http://schemas.openxmlformats.org/drawingml/2006/main">
          <a:off x="759124" y="742346"/>
          <a:ext cx="1570008" cy="3795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TW" sz="1800" dirty="0">
              <a:solidFill>
                <a:srgbClr val="FF0000"/>
              </a:solidFill>
              <a:latin typeface="標楷體" panose="03000509000000000000" pitchFamily="65" charset="-120"/>
              <a:ea typeface="標楷體" panose="03000509000000000000" pitchFamily="65" charset="-120"/>
            </a:rPr>
            <a:t>1,773</a:t>
          </a:r>
          <a:r>
            <a:rPr lang="zh-TW" altLang="en-US" sz="1800" dirty="0">
              <a:solidFill>
                <a:srgbClr val="FF0000"/>
              </a:solidFill>
              <a:latin typeface="標楷體" panose="03000509000000000000" pitchFamily="65" charset="-120"/>
              <a:ea typeface="標楷體" panose="03000509000000000000" pitchFamily="65" charset="-120"/>
            </a:rPr>
            <a:t>件</a:t>
          </a:r>
        </a:p>
      </cdr:txBody>
    </cdr:sp>
  </cdr:relSizeAnchor>
  <cdr:relSizeAnchor xmlns:cdr="http://schemas.openxmlformats.org/drawingml/2006/chartDrawing">
    <cdr:from>
      <cdr:x>0.04677</cdr:x>
      <cdr:y>0.28089</cdr:y>
    </cdr:from>
    <cdr:to>
      <cdr:x>0.1369</cdr:x>
      <cdr:y>0.44951</cdr:y>
    </cdr:to>
    <cdr:sp macro="" textlink="">
      <cdr:nvSpPr>
        <cdr:cNvPr id="3" name="文字方塊 2"/>
        <cdr:cNvSpPr txBox="1"/>
      </cdr:nvSpPr>
      <cdr:spPr>
        <a:xfrm xmlns:a="http://schemas.openxmlformats.org/drawingml/2006/main">
          <a:off x="474453" y="152323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TW" altLang="en-US" sz="1100" dirty="0"/>
        </a:p>
      </cdr:txBody>
    </cdr:sp>
  </cdr:relSizeAnchor>
  <cdr:relSizeAnchor xmlns:cdr="http://schemas.openxmlformats.org/drawingml/2006/chartDrawing">
    <cdr:from>
      <cdr:x>0.02976</cdr:x>
      <cdr:y>0.5545</cdr:y>
    </cdr:from>
    <cdr:to>
      <cdr:x>0.19728</cdr:x>
      <cdr:y>0.63404</cdr:y>
    </cdr:to>
    <cdr:sp macro="" textlink="">
      <cdr:nvSpPr>
        <cdr:cNvPr id="4" name="文字方塊 3"/>
        <cdr:cNvSpPr txBox="1"/>
      </cdr:nvSpPr>
      <cdr:spPr>
        <a:xfrm xmlns:a="http://schemas.openxmlformats.org/drawingml/2006/main">
          <a:off x="301925" y="3006973"/>
          <a:ext cx="1699403" cy="431321"/>
        </a:xfrm>
        <a:prstGeom xmlns:a="http://schemas.openxmlformats.org/drawingml/2006/main" prst="rect">
          <a:avLst/>
        </a:prstGeom>
        <a:solidFill xmlns:a="http://schemas.openxmlformats.org/drawingml/2006/main">
          <a:srgbClr val="E6E6E6"/>
        </a:solidFill>
      </cdr:spPr>
      <cdr:txBody>
        <a:bodyPr xmlns:a="http://schemas.openxmlformats.org/drawingml/2006/main" vertOverflow="clip" wrap="square" rtlCol="0"/>
        <a:lstStyle xmlns:a="http://schemas.openxmlformats.org/drawingml/2006/main"/>
        <a:p xmlns:a="http://schemas.openxmlformats.org/drawingml/2006/main">
          <a:r>
            <a:rPr lang="zh-TW" altLang="en-US" sz="1800" dirty="0">
              <a:solidFill>
                <a:schemeClr val="tx1"/>
              </a:solidFill>
              <a:latin typeface="標楷體" panose="03000509000000000000" pitchFamily="65" charset="-120"/>
              <a:ea typeface="標楷體" panose="03000509000000000000" pitchFamily="65" charset="-120"/>
            </a:rPr>
            <a:t>總計：</a:t>
          </a:r>
          <a:r>
            <a:rPr lang="en-US" altLang="zh-TW" sz="1800" dirty="0">
              <a:solidFill>
                <a:srgbClr val="FF0000"/>
              </a:solidFill>
              <a:latin typeface="標楷體" panose="03000509000000000000" pitchFamily="65" charset="-120"/>
              <a:ea typeface="標楷體" panose="03000509000000000000" pitchFamily="65" charset="-120"/>
            </a:rPr>
            <a:t>2,422</a:t>
          </a:r>
          <a:r>
            <a:rPr lang="zh-TW" altLang="en-US" sz="1800" dirty="0">
              <a:solidFill>
                <a:srgbClr val="FF0000"/>
              </a:solidFill>
              <a:latin typeface="標楷體" panose="03000509000000000000" pitchFamily="65" charset="-120"/>
              <a:ea typeface="標楷體" panose="03000509000000000000" pitchFamily="65" charset="-120"/>
            </a:rPr>
            <a:t>件</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8" y="9"/>
            <a:ext cx="2945588" cy="498419"/>
          </a:xfrm>
          <a:prstGeom prst="rect">
            <a:avLst/>
          </a:prstGeom>
        </p:spPr>
        <p:txBody>
          <a:bodyPr vert="horz" lIns="88177" tIns="44089" rIns="88177" bIns="44089"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3849921" y="9"/>
            <a:ext cx="2946674" cy="498419"/>
          </a:xfrm>
          <a:prstGeom prst="rect">
            <a:avLst/>
          </a:prstGeom>
        </p:spPr>
        <p:txBody>
          <a:bodyPr vert="horz" lIns="88177" tIns="44089" rIns="88177" bIns="44089" rtlCol="0"/>
          <a:lstStyle>
            <a:lvl1pPr algn="r" fontAlgn="auto">
              <a:spcBef>
                <a:spcPts val="0"/>
              </a:spcBef>
              <a:spcAft>
                <a:spcPts val="0"/>
              </a:spcAft>
              <a:defRPr kumimoji="0" sz="1200" smtClean="0">
                <a:latin typeface="+mn-lt"/>
                <a:ea typeface="+mn-ea"/>
              </a:defRPr>
            </a:lvl1pPr>
          </a:lstStyle>
          <a:p>
            <a:pPr>
              <a:defRPr/>
            </a:pPr>
            <a:fld id="{AC3F63D5-A47A-4D00-BC60-5E5A11D2BBD0}" type="datetimeFigureOut">
              <a:rPr lang="zh-TW" altLang="en-US"/>
              <a:pPr>
                <a:defRPr/>
              </a:pPr>
              <a:t>2021/11/17</a:t>
            </a:fld>
            <a:endParaRPr lang="zh-TW" altLang="en-US"/>
          </a:p>
        </p:txBody>
      </p:sp>
      <p:sp>
        <p:nvSpPr>
          <p:cNvPr id="4" name="頁尾版面配置區 3"/>
          <p:cNvSpPr>
            <a:spLocks noGrp="1"/>
          </p:cNvSpPr>
          <p:nvPr>
            <p:ph type="ftr" sz="quarter" idx="2"/>
          </p:nvPr>
        </p:nvSpPr>
        <p:spPr>
          <a:xfrm>
            <a:off x="8" y="9428226"/>
            <a:ext cx="2945588" cy="498417"/>
          </a:xfrm>
          <a:prstGeom prst="rect">
            <a:avLst/>
          </a:prstGeom>
        </p:spPr>
        <p:txBody>
          <a:bodyPr vert="horz" lIns="88177" tIns="44089" rIns="88177" bIns="44089"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3849921" y="9428226"/>
            <a:ext cx="2946674" cy="498417"/>
          </a:xfrm>
          <a:prstGeom prst="rect">
            <a:avLst/>
          </a:prstGeom>
        </p:spPr>
        <p:txBody>
          <a:bodyPr vert="horz" lIns="88177" tIns="44089" rIns="88177" bIns="44089" rtlCol="0" anchor="b"/>
          <a:lstStyle>
            <a:lvl1pPr algn="r" fontAlgn="auto">
              <a:spcBef>
                <a:spcPts val="0"/>
              </a:spcBef>
              <a:spcAft>
                <a:spcPts val="0"/>
              </a:spcAft>
              <a:defRPr kumimoji="0" sz="1200" smtClean="0">
                <a:latin typeface="+mn-lt"/>
                <a:ea typeface="+mn-ea"/>
              </a:defRPr>
            </a:lvl1pPr>
          </a:lstStyle>
          <a:p>
            <a:pPr>
              <a:defRPr/>
            </a:pPr>
            <a:fld id="{03E359BA-136D-4F5D-B522-709E08F94408}" type="slidenum">
              <a:rPr lang="zh-TW" altLang="en-US"/>
              <a:pPr>
                <a:defRPr/>
              </a:pPr>
              <a:t>‹#›</a:t>
            </a:fld>
            <a:endParaRPr lang="zh-TW" altLang="en-US"/>
          </a:p>
        </p:txBody>
      </p:sp>
    </p:spTree>
    <p:extLst>
      <p:ext uri="{BB962C8B-B14F-4D97-AF65-F5344CB8AC3E}">
        <p14:creationId xmlns:p14="http://schemas.microsoft.com/office/powerpoint/2010/main" val="2444468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8" y="9"/>
            <a:ext cx="2945588" cy="498419"/>
          </a:xfrm>
          <a:prstGeom prst="rect">
            <a:avLst/>
          </a:prstGeom>
        </p:spPr>
        <p:txBody>
          <a:bodyPr vert="horz" lIns="88177" tIns="44089" rIns="88177" bIns="44089"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49921" y="9"/>
            <a:ext cx="2946674" cy="498419"/>
          </a:xfrm>
          <a:prstGeom prst="rect">
            <a:avLst/>
          </a:prstGeom>
        </p:spPr>
        <p:txBody>
          <a:bodyPr vert="horz" lIns="88177" tIns="44089" rIns="88177" bIns="44089" rtlCol="0"/>
          <a:lstStyle>
            <a:lvl1pPr algn="r" fontAlgn="auto">
              <a:spcBef>
                <a:spcPts val="0"/>
              </a:spcBef>
              <a:spcAft>
                <a:spcPts val="0"/>
              </a:spcAft>
              <a:defRPr kumimoji="0" sz="1200" smtClean="0">
                <a:latin typeface="+mn-lt"/>
                <a:ea typeface="+mn-ea"/>
              </a:defRPr>
            </a:lvl1pPr>
          </a:lstStyle>
          <a:p>
            <a:pPr>
              <a:defRPr/>
            </a:pPr>
            <a:fld id="{011C2375-5DB9-4837-9526-48644AB532A5}" type="datetimeFigureOut">
              <a:rPr lang="zh-TW" altLang="en-US"/>
              <a:pPr>
                <a:defRPr/>
              </a:pPr>
              <a:t>2021/11/17</a:t>
            </a:fld>
            <a:endParaRPr lang="zh-TW" altLang="en-US"/>
          </a:p>
        </p:txBody>
      </p:sp>
      <p:sp>
        <p:nvSpPr>
          <p:cNvPr id="4" name="投影片圖像版面配置區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88177" tIns="44089" rIns="88177" bIns="44089" rtlCol="0" anchor="ctr"/>
          <a:lstStyle/>
          <a:p>
            <a:pPr lvl="0"/>
            <a:endParaRPr lang="zh-TW" altLang="en-US" noProof="0"/>
          </a:p>
        </p:txBody>
      </p:sp>
      <p:sp>
        <p:nvSpPr>
          <p:cNvPr id="5" name="備忘稿版面配置區 4"/>
          <p:cNvSpPr>
            <a:spLocks noGrp="1"/>
          </p:cNvSpPr>
          <p:nvPr>
            <p:ph type="body" sz="quarter" idx="3"/>
          </p:nvPr>
        </p:nvSpPr>
        <p:spPr>
          <a:xfrm>
            <a:off x="679338" y="4777869"/>
            <a:ext cx="5439010" cy="3908527"/>
          </a:xfrm>
          <a:prstGeom prst="rect">
            <a:avLst/>
          </a:prstGeom>
        </p:spPr>
        <p:txBody>
          <a:bodyPr vert="horz" lIns="88177" tIns="44089" rIns="88177" bIns="44089"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8" y="9428226"/>
            <a:ext cx="2945588" cy="498417"/>
          </a:xfrm>
          <a:prstGeom prst="rect">
            <a:avLst/>
          </a:prstGeom>
        </p:spPr>
        <p:txBody>
          <a:bodyPr vert="horz" lIns="88177" tIns="44089" rIns="88177" bIns="44089"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49921" y="9428226"/>
            <a:ext cx="2946674" cy="498417"/>
          </a:xfrm>
          <a:prstGeom prst="rect">
            <a:avLst/>
          </a:prstGeom>
        </p:spPr>
        <p:txBody>
          <a:bodyPr vert="horz" lIns="88177" tIns="44089" rIns="88177" bIns="44089" rtlCol="0" anchor="b"/>
          <a:lstStyle>
            <a:lvl1pPr algn="r" fontAlgn="auto">
              <a:spcBef>
                <a:spcPts val="0"/>
              </a:spcBef>
              <a:spcAft>
                <a:spcPts val="0"/>
              </a:spcAft>
              <a:defRPr kumimoji="0" sz="1200" smtClean="0">
                <a:latin typeface="+mn-lt"/>
                <a:ea typeface="+mn-ea"/>
              </a:defRPr>
            </a:lvl1pPr>
          </a:lstStyle>
          <a:p>
            <a:pPr>
              <a:defRPr/>
            </a:pPr>
            <a:fld id="{34C02435-3D0E-43F4-9A22-8FD19B6892DD}" type="slidenum">
              <a:rPr lang="zh-TW" altLang="en-US"/>
              <a:pPr>
                <a:defRPr/>
              </a:pPr>
              <a:t>‹#›</a:t>
            </a:fld>
            <a:endParaRPr lang="zh-TW" altLang="en-US"/>
          </a:p>
        </p:txBody>
      </p:sp>
    </p:spTree>
    <p:extLst>
      <p:ext uri="{BB962C8B-B14F-4D97-AF65-F5344CB8AC3E}">
        <p14:creationId xmlns:p14="http://schemas.microsoft.com/office/powerpoint/2010/main" val="3330592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4825B65-800A-41A7-99D0-FCA25FAEF0D1}" type="slidenum">
              <a:rPr lang="zh-CN" altLang="en-US" smtClean="0"/>
              <a:t>24</a:t>
            </a:fld>
            <a:endParaRPr lang="zh-CN" altLang="en-US"/>
          </a:p>
        </p:txBody>
      </p:sp>
    </p:spTree>
    <p:extLst>
      <p:ext uri="{BB962C8B-B14F-4D97-AF65-F5344CB8AC3E}">
        <p14:creationId xmlns:p14="http://schemas.microsoft.com/office/powerpoint/2010/main" val="3889059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34825B65-800A-41A7-99D0-FCA25FAEF0D1}" type="slidenum">
              <a:rPr lang="zh-CN" altLang="en-US" smtClean="0"/>
              <a:t>29</a:t>
            </a:fld>
            <a:endParaRPr lang="zh-CN" altLang="en-US"/>
          </a:p>
        </p:txBody>
      </p:sp>
    </p:spTree>
    <p:extLst>
      <p:ext uri="{BB962C8B-B14F-4D97-AF65-F5344CB8AC3E}">
        <p14:creationId xmlns:p14="http://schemas.microsoft.com/office/powerpoint/2010/main" val="1497300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a:xfrm>
            <a:off x="838200" y="6356350"/>
            <a:ext cx="2743200" cy="365125"/>
          </a:xfrm>
          <a:prstGeom prst="rect">
            <a:avLst/>
          </a:prstGeom>
        </p:spPr>
        <p:txBody>
          <a:bodyPr/>
          <a:lstStyle>
            <a:lvl1pPr>
              <a:defRPr/>
            </a:lvl1pPr>
          </a:lstStyle>
          <a:p>
            <a:pPr>
              <a:defRPr/>
            </a:pPr>
            <a:fld id="{EC829BCD-58A1-4838-A69C-EE82C100D23B}" type="datetimeFigureOut">
              <a:rPr lang="zh-TW" altLang="en-US"/>
              <a:pPr>
                <a:defRPr/>
              </a:pPr>
              <a:t>2021/11/17</a:t>
            </a:fld>
            <a:endParaRPr lang="zh-TW" altLang="en-US"/>
          </a:p>
        </p:txBody>
      </p:sp>
      <p:sp>
        <p:nvSpPr>
          <p:cNvPr id="5" name="頁尾版面配置區 4"/>
          <p:cNvSpPr>
            <a:spLocks noGrp="1"/>
          </p:cNvSpPr>
          <p:nvPr>
            <p:ph type="ftr" sz="quarter" idx="11"/>
          </p:nvPr>
        </p:nvSpPr>
        <p:spPr>
          <a:xfrm>
            <a:off x="4027251" y="6356350"/>
            <a:ext cx="4126149" cy="365125"/>
          </a:xfrm>
          <a:prstGeom prst="rect">
            <a:avLst/>
          </a:prstGeo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D752D48-EBA1-4C32-BBAE-396B6138D057}" type="slidenum">
              <a:rPr lang="zh-TW" altLang="en-US"/>
              <a:pPr>
                <a:defRPr/>
              </a:pPr>
              <a:t>‹#›</a:t>
            </a:fld>
            <a:endParaRPr lang="zh-TW" altLang="en-US"/>
          </a:p>
        </p:txBody>
      </p:sp>
      <p:sp>
        <p:nvSpPr>
          <p:cNvPr id="8" name="內容版面配置區 7"/>
          <p:cNvSpPr>
            <a:spLocks noGrp="1"/>
          </p:cNvSpPr>
          <p:nvPr>
            <p:ph sz="quarter" idx="13"/>
          </p:nvPr>
        </p:nvSpPr>
        <p:spPr>
          <a:xfrm>
            <a:off x="923925" y="593725"/>
            <a:ext cx="46038" cy="46038"/>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455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838200" y="1825625"/>
            <a:ext cx="10515600" cy="4351338"/>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838200" y="6356350"/>
            <a:ext cx="2743200" cy="365125"/>
          </a:xfrm>
          <a:prstGeom prst="rect">
            <a:avLst/>
          </a:prstGeom>
        </p:spPr>
        <p:txBody>
          <a:bodyPr/>
          <a:lstStyle>
            <a:lvl1pPr>
              <a:defRPr/>
            </a:lvl1pPr>
          </a:lstStyle>
          <a:p>
            <a:pPr>
              <a:defRPr/>
            </a:pPr>
            <a:fld id="{173EA8C4-2991-4D65-9BF2-2CB3C7E0A946}" type="datetimeFigureOut">
              <a:rPr lang="zh-TW" altLang="en-US"/>
              <a:pPr>
                <a:defRPr/>
              </a:pPr>
              <a:t>2021/11/17</a:t>
            </a:fld>
            <a:endParaRPr lang="zh-TW" altLang="en-US"/>
          </a:p>
        </p:txBody>
      </p:sp>
      <p:sp>
        <p:nvSpPr>
          <p:cNvPr id="5" name="頁尾版面配置區 4"/>
          <p:cNvSpPr>
            <a:spLocks noGrp="1"/>
          </p:cNvSpPr>
          <p:nvPr>
            <p:ph type="ftr" sz="quarter" idx="11"/>
          </p:nvPr>
        </p:nvSpPr>
        <p:spPr>
          <a:xfrm>
            <a:off x="4027251" y="6356350"/>
            <a:ext cx="4126149" cy="365125"/>
          </a:xfrm>
          <a:prstGeom prst="rect">
            <a:avLst/>
          </a:prstGeo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68CFB88-F734-452C-AAB0-810E9EC5662E}" type="slidenum">
              <a:rPr lang="zh-TW" altLang="en-US"/>
              <a:pPr>
                <a:defRPr/>
              </a:pPr>
              <a:t>‹#›</a:t>
            </a:fld>
            <a:endParaRPr lang="zh-TW" altLang="en-US"/>
          </a:p>
        </p:txBody>
      </p:sp>
    </p:spTree>
    <p:extLst>
      <p:ext uri="{BB962C8B-B14F-4D97-AF65-F5344CB8AC3E}">
        <p14:creationId xmlns:p14="http://schemas.microsoft.com/office/powerpoint/2010/main" val="3743440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a:prstGeom prst="rect">
            <a:avLst/>
          </a:prstGeo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838200" y="6356350"/>
            <a:ext cx="2743200" cy="365125"/>
          </a:xfrm>
          <a:prstGeom prst="rect">
            <a:avLst/>
          </a:prstGeom>
        </p:spPr>
        <p:txBody>
          <a:bodyPr/>
          <a:lstStyle>
            <a:lvl1pPr>
              <a:defRPr/>
            </a:lvl1pPr>
          </a:lstStyle>
          <a:p>
            <a:pPr>
              <a:defRPr/>
            </a:pPr>
            <a:fld id="{87C75B54-9E32-4E58-9DCB-686DE1DCC268}" type="datetimeFigureOut">
              <a:rPr lang="zh-TW" altLang="en-US"/>
              <a:pPr>
                <a:defRPr/>
              </a:pPr>
              <a:t>2021/11/17</a:t>
            </a:fld>
            <a:endParaRPr lang="zh-TW" altLang="en-US"/>
          </a:p>
        </p:txBody>
      </p:sp>
      <p:sp>
        <p:nvSpPr>
          <p:cNvPr id="5" name="頁尾版面配置區 4"/>
          <p:cNvSpPr>
            <a:spLocks noGrp="1"/>
          </p:cNvSpPr>
          <p:nvPr>
            <p:ph type="ftr" sz="quarter" idx="11"/>
          </p:nvPr>
        </p:nvSpPr>
        <p:spPr>
          <a:xfrm>
            <a:off x="4027251" y="6356350"/>
            <a:ext cx="4126149" cy="365125"/>
          </a:xfrm>
          <a:prstGeom prst="rect">
            <a:avLst/>
          </a:prstGeo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A9FB3BF-E905-4B5D-9C4D-874C0E0E1D7B}" type="slidenum">
              <a:rPr lang="zh-TW" altLang="en-US"/>
              <a:pPr>
                <a:defRPr/>
              </a:pPr>
              <a:t>‹#›</a:t>
            </a:fld>
            <a:endParaRPr lang="zh-TW" altLang="en-US"/>
          </a:p>
        </p:txBody>
      </p:sp>
    </p:spTree>
    <p:extLst>
      <p:ext uri="{BB962C8B-B14F-4D97-AF65-F5344CB8AC3E}">
        <p14:creationId xmlns:p14="http://schemas.microsoft.com/office/powerpoint/2010/main" val="1054339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a:xfrm>
            <a:off x="838200" y="6356350"/>
            <a:ext cx="2743200" cy="365125"/>
          </a:xfrm>
          <a:prstGeom prst="rect">
            <a:avLst/>
          </a:prstGeom>
        </p:spPr>
        <p:txBody>
          <a:bodyPr/>
          <a:lstStyle/>
          <a:p>
            <a:fld id="{A8B8E152-3D85-48E7-86DC-9A810FD2227E}" type="datetimeFigureOut">
              <a:rPr lang="zh-TW" altLang="en-US" smtClean="0"/>
              <a:t>2021/11/17</a:t>
            </a:fld>
            <a:endParaRPr lang="zh-TW" altLang="en-US"/>
          </a:p>
        </p:txBody>
      </p:sp>
      <p:sp>
        <p:nvSpPr>
          <p:cNvPr id="5" name="頁尾版面配置區 4"/>
          <p:cNvSpPr>
            <a:spLocks noGrp="1"/>
          </p:cNvSpPr>
          <p:nvPr>
            <p:ph type="ftr" sz="quarter" idx="11"/>
          </p:nvPr>
        </p:nvSpPr>
        <p:spPr>
          <a:xfrm>
            <a:off x="4038600" y="6356350"/>
            <a:ext cx="41148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8610600" y="6356350"/>
            <a:ext cx="2743200" cy="365125"/>
          </a:xfrm>
          <a:prstGeom prst="rect">
            <a:avLst/>
          </a:prstGeom>
        </p:spPr>
        <p:txBody>
          <a:bodyPr/>
          <a:lstStyle/>
          <a:p>
            <a:fld id="{F17FE4FD-49C4-4D4C-9AB4-BAE08860FA44}" type="slidenum">
              <a:rPr lang="zh-TW" altLang="en-US" smtClean="0"/>
              <a:t>‹#›</a:t>
            </a:fld>
            <a:endParaRPr lang="zh-TW" altLang="en-US"/>
          </a:p>
        </p:txBody>
      </p:sp>
    </p:spTree>
    <p:extLst>
      <p:ext uri="{BB962C8B-B14F-4D97-AF65-F5344CB8AC3E}">
        <p14:creationId xmlns:p14="http://schemas.microsoft.com/office/powerpoint/2010/main" val="384114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905877" y="1786759"/>
            <a:ext cx="8380248" cy="2038515"/>
          </a:xfrm>
          <a:prstGeom prst="rect">
            <a:avLst/>
          </a:prstGeom>
        </p:spPr>
        <p:txBody>
          <a:bodyPr anchor="b">
            <a:normAutofit/>
          </a:bodyPr>
          <a:lstStyle>
            <a:lvl1pPr algn="ctr">
              <a:defRPr sz="4800"/>
            </a:lvl1pPr>
          </a:lstStyle>
          <a:p>
            <a:r>
              <a:rPr lang="zh-TW" altLang="en-US" dirty="0"/>
              <a:t>按一下以編輯母片標題樣式</a:t>
            </a:r>
            <a:endParaRPr lang="en-US" dirty="0"/>
          </a:p>
        </p:txBody>
      </p:sp>
      <p:sp>
        <p:nvSpPr>
          <p:cNvPr id="3" name="Subtitle 2"/>
          <p:cNvSpPr>
            <a:spLocks noGrp="1"/>
          </p:cNvSpPr>
          <p:nvPr>
            <p:ph type="subTitle" idx="1"/>
          </p:nvPr>
        </p:nvSpPr>
        <p:spPr>
          <a:xfrm>
            <a:off x="1524000" y="3980411"/>
            <a:ext cx="9144000" cy="132731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按一下以編輯母片子標題樣式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7714F9-2228-45A2-90A8-B7C115D619E2}" type="datetimeFigureOut">
              <a:rPr lang="zh-TW" altLang="en-US" smtClean="0"/>
              <a:t>2021/11/17</a:t>
            </a:fld>
            <a:endParaRPr lang="zh-TW"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7612EB91-BA65-47A7-B24C-40617694D2D6}" type="slidenum">
              <a:rPr lang="zh-TW" altLang="en-US" smtClean="0"/>
              <a:t>‹#›</a:t>
            </a:fld>
            <a:endParaRPr lang="zh-TW" altLang="en-US"/>
          </a:p>
        </p:txBody>
      </p:sp>
    </p:spTree>
    <p:extLst>
      <p:ext uri="{BB962C8B-B14F-4D97-AF65-F5344CB8AC3E}">
        <p14:creationId xmlns:p14="http://schemas.microsoft.com/office/powerpoint/2010/main" val="2567513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1065048" y="500063"/>
            <a:ext cx="10288752" cy="1325563"/>
          </a:xfrm>
          <a:prstGeom prst="rect">
            <a:avLst/>
          </a:prstGeom>
        </p:spPr>
        <p:txBody>
          <a:bodyPr>
            <a:normAutofit/>
          </a:bodyPr>
          <a:lstStyle>
            <a:lvl1pPr marL="252000">
              <a:defRPr sz="3600"/>
            </a:lvl1pPr>
          </a:lstStyle>
          <a:p>
            <a:r>
              <a:rPr lang="zh-TW" altLang="en-US" dirty="0"/>
              <a:t>按一下以編輯母片標題樣式</a:t>
            </a:r>
            <a:endParaRPr lang="en-US" dirty="0"/>
          </a:p>
        </p:txBody>
      </p:sp>
      <p:sp>
        <p:nvSpPr>
          <p:cNvPr id="3" name="Content Placeholder 2"/>
          <p:cNvSpPr>
            <a:spLocks noGrp="1"/>
          </p:cNvSpPr>
          <p:nvPr>
            <p:ph idx="1"/>
          </p:nvPr>
        </p:nvSpPr>
        <p:spPr>
          <a:xfrm>
            <a:off x="1065048" y="1825625"/>
            <a:ext cx="10288752" cy="4351338"/>
          </a:xfrm>
          <a:prstGeom prst="rect">
            <a:avLst/>
          </a:prstGeo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7714F9-2228-45A2-90A8-B7C115D619E2}" type="datetimeFigureOut">
              <a:rPr lang="zh-TW" altLang="en-US" smtClean="0"/>
              <a:t>2021/11/17</a:t>
            </a:fld>
            <a:endParaRPr lang="zh-TW"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TW"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7612EB91-BA65-47A7-B24C-40617694D2D6}" type="slidenum">
              <a:rPr lang="zh-TW" altLang="en-US" smtClean="0"/>
              <a:t>‹#›</a:t>
            </a:fld>
            <a:endParaRPr lang="zh-TW" altLang="en-US"/>
          </a:p>
        </p:txBody>
      </p:sp>
    </p:spTree>
    <p:extLst>
      <p:ext uri="{BB962C8B-B14F-4D97-AF65-F5344CB8AC3E}">
        <p14:creationId xmlns:p14="http://schemas.microsoft.com/office/powerpoint/2010/main" val="454211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7439" y="6377940"/>
            <a:ext cx="3903472"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917" y="6377940"/>
            <a:ext cx="28056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11/17/2021</a:t>
            </a:fld>
            <a:endParaRPr lang="en-US"/>
          </a:p>
        </p:txBody>
      </p:sp>
      <p:sp>
        <p:nvSpPr>
          <p:cNvPr id="4" name="Holder 4"/>
          <p:cNvSpPr>
            <a:spLocks noGrp="1"/>
          </p:cNvSpPr>
          <p:nvPr>
            <p:ph type="sldNum" sz="quarter" idx="7"/>
          </p:nvPr>
        </p:nvSpPr>
        <p:spPr>
          <a:xfrm>
            <a:off x="8782812" y="6377940"/>
            <a:ext cx="28056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258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30DC286-2E86-48C1-8FB4-99EA3F3BAC6B}" type="slidenum">
              <a:rPr lang="zh-TW" altLang="en-US"/>
              <a:pPr>
                <a:defRPr/>
              </a:pPr>
              <a:t>‹#›</a:t>
            </a:fld>
            <a:endParaRPr lang="zh-TW" altLang="en-US"/>
          </a:p>
        </p:txBody>
      </p:sp>
    </p:spTree>
    <p:extLst>
      <p:ext uri="{BB962C8B-B14F-4D97-AF65-F5344CB8AC3E}">
        <p14:creationId xmlns:p14="http://schemas.microsoft.com/office/powerpoint/2010/main" val="1935041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CCC5808-68D2-43A3-8FC6-7B25895C1E5D}" type="slidenum">
              <a:rPr lang="zh-TW" altLang="en-US"/>
              <a:pPr>
                <a:defRPr/>
              </a:pPr>
              <a:t>‹#›</a:t>
            </a:fld>
            <a:endParaRPr lang="zh-TW" altLang="en-US"/>
          </a:p>
        </p:txBody>
      </p:sp>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3600" y="5232300"/>
            <a:ext cx="6248400" cy="1625700"/>
          </a:xfrm>
          <a:prstGeom prst="rect">
            <a:avLst/>
          </a:prstGeom>
        </p:spPr>
      </p:pic>
      <p:pic>
        <p:nvPicPr>
          <p:cNvPr id="8" name="圖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75527" y="90482"/>
            <a:ext cx="1519911" cy="1676748"/>
          </a:xfrm>
          <a:prstGeom prst="rect">
            <a:avLst/>
          </a:prstGeom>
        </p:spPr>
      </p:pic>
    </p:spTree>
    <p:extLst>
      <p:ext uri="{BB962C8B-B14F-4D97-AF65-F5344CB8AC3E}">
        <p14:creationId xmlns:p14="http://schemas.microsoft.com/office/powerpoint/2010/main" val="3023007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a:xfrm>
            <a:off x="838200" y="6356350"/>
            <a:ext cx="2743200" cy="365125"/>
          </a:xfrm>
          <a:prstGeom prst="rect">
            <a:avLst/>
          </a:prstGeom>
        </p:spPr>
        <p:txBody>
          <a:bodyPr/>
          <a:lstStyle>
            <a:lvl1pPr>
              <a:defRPr/>
            </a:lvl1pPr>
          </a:lstStyle>
          <a:p>
            <a:pPr>
              <a:defRPr/>
            </a:pPr>
            <a:fld id="{F459092E-FF0D-441D-B882-6E0F3FAC7409}" type="datetimeFigureOut">
              <a:rPr lang="zh-TW" altLang="en-US"/>
              <a:pPr>
                <a:defRPr/>
              </a:pPr>
              <a:t>2021/11/17</a:t>
            </a:fld>
            <a:endParaRPr lang="zh-TW" altLang="en-US"/>
          </a:p>
        </p:txBody>
      </p:sp>
      <p:sp>
        <p:nvSpPr>
          <p:cNvPr id="6" name="頁尾版面配置區 4"/>
          <p:cNvSpPr>
            <a:spLocks noGrp="1"/>
          </p:cNvSpPr>
          <p:nvPr>
            <p:ph type="ftr" sz="quarter" idx="11"/>
          </p:nvPr>
        </p:nvSpPr>
        <p:spPr>
          <a:xfrm>
            <a:off x="4027251" y="6356350"/>
            <a:ext cx="4126149" cy="365125"/>
          </a:xfrm>
          <a:prstGeom prst="rect">
            <a:avLst/>
          </a:prstGeom>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FACA3EB-3062-429E-8A8C-AD90CF991573}" type="slidenum">
              <a:rPr lang="zh-TW" altLang="en-US"/>
              <a:pPr>
                <a:defRPr/>
              </a:pPr>
              <a:t>‹#›</a:t>
            </a:fld>
            <a:endParaRPr lang="zh-TW" altLang="en-US"/>
          </a:p>
        </p:txBody>
      </p:sp>
    </p:spTree>
    <p:extLst>
      <p:ext uri="{BB962C8B-B14F-4D97-AF65-F5344CB8AC3E}">
        <p14:creationId xmlns:p14="http://schemas.microsoft.com/office/powerpoint/2010/main" val="2124559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a:prstGeom prst="rect">
            <a:avLst/>
          </a:prstGeo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a:xfrm>
            <a:off x="838200" y="6356350"/>
            <a:ext cx="2743200" cy="365125"/>
          </a:xfrm>
          <a:prstGeom prst="rect">
            <a:avLst/>
          </a:prstGeom>
        </p:spPr>
        <p:txBody>
          <a:bodyPr/>
          <a:lstStyle>
            <a:lvl1pPr>
              <a:defRPr/>
            </a:lvl1pPr>
          </a:lstStyle>
          <a:p>
            <a:pPr>
              <a:defRPr/>
            </a:pPr>
            <a:fld id="{C3F6A8FA-E149-4C63-B192-E881643F06CA}" type="datetimeFigureOut">
              <a:rPr lang="zh-TW" altLang="en-US"/>
              <a:pPr>
                <a:defRPr/>
              </a:pPr>
              <a:t>2021/11/17</a:t>
            </a:fld>
            <a:endParaRPr lang="zh-TW" altLang="en-US"/>
          </a:p>
        </p:txBody>
      </p:sp>
      <p:sp>
        <p:nvSpPr>
          <p:cNvPr id="8" name="頁尾版面配置區 4"/>
          <p:cNvSpPr>
            <a:spLocks noGrp="1"/>
          </p:cNvSpPr>
          <p:nvPr>
            <p:ph type="ftr" sz="quarter" idx="11"/>
          </p:nvPr>
        </p:nvSpPr>
        <p:spPr>
          <a:xfrm>
            <a:off x="4027251" y="6356350"/>
            <a:ext cx="4126149" cy="365125"/>
          </a:xfrm>
          <a:prstGeom prst="rect">
            <a:avLst/>
          </a:prstGeom>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549B1B8-3735-4727-9F5C-010AE08C5D91}" type="slidenum">
              <a:rPr lang="zh-TW" altLang="en-US"/>
              <a:pPr>
                <a:defRPr/>
              </a:pPr>
              <a:t>‹#›</a:t>
            </a:fld>
            <a:endParaRPr lang="zh-TW" altLang="en-US"/>
          </a:p>
        </p:txBody>
      </p:sp>
    </p:spTree>
    <p:extLst>
      <p:ext uri="{BB962C8B-B14F-4D97-AF65-F5344CB8AC3E}">
        <p14:creationId xmlns:p14="http://schemas.microsoft.com/office/powerpoint/2010/main" val="1052973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325563"/>
          </a:xfrm>
          <a:prstGeom prst="rect">
            <a:avLst/>
          </a:prstGeom>
        </p:spPr>
        <p:txBody>
          <a:bodyPr/>
          <a:lstStyle/>
          <a:p>
            <a:r>
              <a:rPr lang="zh-TW" altLang="en-US"/>
              <a:t>按一下以編輯母片標題樣式</a:t>
            </a:r>
          </a:p>
        </p:txBody>
      </p:sp>
      <p:sp>
        <p:nvSpPr>
          <p:cNvPr id="3" name="日期版面配置區 3"/>
          <p:cNvSpPr>
            <a:spLocks noGrp="1"/>
          </p:cNvSpPr>
          <p:nvPr>
            <p:ph type="dt" sz="half" idx="10"/>
          </p:nvPr>
        </p:nvSpPr>
        <p:spPr>
          <a:xfrm>
            <a:off x="838200" y="6356350"/>
            <a:ext cx="2743200" cy="365125"/>
          </a:xfrm>
          <a:prstGeom prst="rect">
            <a:avLst/>
          </a:prstGeom>
        </p:spPr>
        <p:txBody>
          <a:bodyPr/>
          <a:lstStyle>
            <a:lvl1pPr>
              <a:defRPr/>
            </a:lvl1pPr>
          </a:lstStyle>
          <a:p>
            <a:pPr>
              <a:defRPr/>
            </a:pPr>
            <a:fld id="{4C83B7D1-84AC-4690-954A-A7EDFA4BFE97}" type="datetimeFigureOut">
              <a:rPr lang="zh-TW" altLang="en-US"/>
              <a:pPr>
                <a:defRPr/>
              </a:pPr>
              <a:t>2021/11/17</a:t>
            </a:fld>
            <a:endParaRPr lang="zh-TW" altLang="en-US"/>
          </a:p>
        </p:txBody>
      </p:sp>
      <p:sp>
        <p:nvSpPr>
          <p:cNvPr id="4" name="頁尾版面配置區 4"/>
          <p:cNvSpPr>
            <a:spLocks noGrp="1"/>
          </p:cNvSpPr>
          <p:nvPr>
            <p:ph type="ftr" sz="quarter" idx="11"/>
          </p:nvPr>
        </p:nvSpPr>
        <p:spPr>
          <a:xfrm>
            <a:off x="4027251" y="6356350"/>
            <a:ext cx="4126149" cy="365125"/>
          </a:xfrm>
          <a:prstGeom prst="rect">
            <a:avLst/>
          </a:prstGeom>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CC8771E-98B1-4096-AFF8-CA5B0CDD9B24}" type="slidenum">
              <a:rPr lang="zh-TW" altLang="en-US"/>
              <a:pPr>
                <a:defRPr/>
              </a:pPr>
              <a:t>‹#›</a:t>
            </a:fld>
            <a:endParaRPr lang="zh-TW" altLang="en-US"/>
          </a:p>
        </p:txBody>
      </p:sp>
    </p:spTree>
    <p:extLst>
      <p:ext uri="{BB962C8B-B14F-4D97-AF65-F5344CB8AC3E}">
        <p14:creationId xmlns:p14="http://schemas.microsoft.com/office/powerpoint/2010/main" val="1474649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a:xfrm>
            <a:off x="838200" y="6356350"/>
            <a:ext cx="2743200" cy="365125"/>
          </a:xfrm>
          <a:prstGeom prst="rect">
            <a:avLst/>
          </a:prstGeom>
        </p:spPr>
        <p:txBody>
          <a:bodyPr/>
          <a:lstStyle>
            <a:lvl1pPr>
              <a:defRPr/>
            </a:lvl1pPr>
          </a:lstStyle>
          <a:p>
            <a:pPr>
              <a:defRPr/>
            </a:pPr>
            <a:fld id="{9514330A-06F6-4775-BE45-B7B06348186D}" type="datetimeFigureOut">
              <a:rPr lang="zh-TW" altLang="en-US"/>
              <a:pPr>
                <a:defRPr/>
              </a:pPr>
              <a:t>2021/11/17</a:t>
            </a:fld>
            <a:endParaRPr lang="zh-TW" altLang="en-US"/>
          </a:p>
        </p:txBody>
      </p:sp>
      <p:sp>
        <p:nvSpPr>
          <p:cNvPr id="3" name="頁尾版面配置區 4"/>
          <p:cNvSpPr>
            <a:spLocks noGrp="1"/>
          </p:cNvSpPr>
          <p:nvPr>
            <p:ph type="ftr" sz="quarter" idx="11"/>
          </p:nvPr>
        </p:nvSpPr>
        <p:spPr>
          <a:xfrm>
            <a:off x="4027251" y="6356350"/>
            <a:ext cx="4126149" cy="365125"/>
          </a:xfrm>
          <a:prstGeom prst="rect">
            <a:avLst/>
          </a:prstGeom>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949606F-8615-4800-850C-C695BD7FD0DD}" type="slidenum">
              <a:rPr lang="zh-TW" altLang="en-US"/>
              <a:pPr>
                <a:defRPr/>
              </a:pPr>
              <a:t>‹#›</a:t>
            </a:fld>
            <a:endParaRPr lang="zh-TW" altLang="en-US"/>
          </a:p>
        </p:txBody>
      </p:sp>
    </p:spTree>
    <p:extLst>
      <p:ext uri="{BB962C8B-B14F-4D97-AF65-F5344CB8AC3E}">
        <p14:creationId xmlns:p14="http://schemas.microsoft.com/office/powerpoint/2010/main" val="337695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a:prstGeom prst="rect">
            <a:avLst/>
          </a:prstGeo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3"/>
          <p:cNvSpPr>
            <a:spLocks noGrp="1"/>
          </p:cNvSpPr>
          <p:nvPr>
            <p:ph type="dt" sz="half" idx="10"/>
          </p:nvPr>
        </p:nvSpPr>
        <p:spPr>
          <a:xfrm>
            <a:off x="838200" y="6356350"/>
            <a:ext cx="2743200" cy="365125"/>
          </a:xfrm>
          <a:prstGeom prst="rect">
            <a:avLst/>
          </a:prstGeom>
        </p:spPr>
        <p:txBody>
          <a:bodyPr/>
          <a:lstStyle>
            <a:lvl1pPr>
              <a:defRPr/>
            </a:lvl1pPr>
          </a:lstStyle>
          <a:p>
            <a:pPr>
              <a:defRPr/>
            </a:pPr>
            <a:fld id="{202041D8-EA01-4F7A-BB8E-999EBB990016}" type="datetimeFigureOut">
              <a:rPr lang="zh-TW" altLang="en-US"/>
              <a:pPr>
                <a:defRPr/>
              </a:pPr>
              <a:t>2021/11/17</a:t>
            </a:fld>
            <a:endParaRPr lang="zh-TW" altLang="en-US"/>
          </a:p>
        </p:txBody>
      </p:sp>
      <p:sp>
        <p:nvSpPr>
          <p:cNvPr id="6" name="頁尾版面配置區 4"/>
          <p:cNvSpPr>
            <a:spLocks noGrp="1"/>
          </p:cNvSpPr>
          <p:nvPr>
            <p:ph type="ftr" sz="quarter" idx="11"/>
          </p:nvPr>
        </p:nvSpPr>
        <p:spPr>
          <a:xfrm>
            <a:off x="4027251" y="6356350"/>
            <a:ext cx="4126149" cy="365125"/>
          </a:xfrm>
          <a:prstGeom prst="rect">
            <a:avLst/>
          </a:prstGeom>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ADF6F9-0132-4AEC-965E-C413EF268213}" type="slidenum">
              <a:rPr lang="zh-TW" altLang="en-US"/>
              <a:pPr>
                <a:defRPr/>
              </a:pPr>
              <a:t>‹#›</a:t>
            </a:fld>
            <a:endParaRPr lang="zh-TW" altLang="en-US"/>
          </a:p>
        </p:txBody>
      </p:sp>
    </p:spTree>
    <p:extLst>
      <p:ext uri="{BB962C8B-B14F-4D97-AF65-F5344CB8AC3E}">
        <p14:creationId xmlns:p14="http://schemas.microsoft.com/office/powerpoint/2010/main" val="588254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a:prstGeom prst="rect">
            <a:avLst/>
          </a:prstGeo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3"/>
          <p:cNvSpPr>
            <a:spLocks noGrp="1"/>
          </p:cNvSpPr>
          <p:nvPr>
            <p:ph type="dt" sz="half" idx="10"/>
          </p:nvPr>
        </p:nvSpPr>
        <p:spPr>
          <a:xfrm>
            <a:off x="838200" y="6356350"/>
            <a:ext cx="2743200" cy="365125"/>
          </a:xfrm>
          <a:prstGeom prst="rect">
            <a:avLst/>
          </a:prstGeom>
        </p:spPr>
        <p:txBody>
          <a:bodyPr/>
          <a:lstStyle>
            <a:lvl1pPr>
              <a:defRPr/>
            </a:lvl1pPr>
          </a:lstStyle>
          <a:p>
            <a:pPr>
              <a:defRPr/>
            </a:pPr>
            <a:fld id="{68848BCB-FF96-42A7-AA8F-161B49E6808F}" type="datetimeFigureOut">
              <a:rPr lang="zh-TW" altLang="en-US"/>
              <a:pPr>
                <a:defRPr/>
              </a:pPr>
              <a:t>2021/11/17</a:t>
            </a:fld>
            <a:endParaRPr lang="zh-TW" altLang="en-US"/>
          </a:p>
        </p:txBody>
      </p:sp>
      <p:sp>
        <p:nvSpPr>
          <p:cNvPr id="6" name="頁尾版面配置區 4"/>
          <p:cNvSpPr>
            <a:spLocks noGrp="1"/>
          </p:cNvSpPr>
          <p:nvPr>
            <p:ph type="ftr" sz="quarter" idx="11"/>
          </p:nvPr>
        </p:nvSpPr>
        <p:spPr>
          <a:xfrm>
            <a:off x="4027251" y="6356350"/>
            <a:ext cx="4126149" cy="365125"/>
          </a:xfrm>
          <a:prstGeom prst="rect">
            <a:avLst/>
          </a:prstGeom>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0B0E8AE-1A36-48AA-B8D7-D37C798190FE}" type="slidenum">
              <a:rPr lang="zh-TW" altLang="en-US"/>
              <a:pPr>
                <a:defRPr/>
              </a:pPr>
              <a:t>‹#›</a:t>
            </a:fld>
            <a:endParaRPr lang="zh-TW" altLang="en-US"/>
          </a:p>
        </p:txBody>
      </p:sp>
    </p:spTree>
    <p:extLst>
      <p:ext uri="{BB962C8B-B14F-4D97-AF65-F5344CB8AC3E}">
        <p14:creationId xmlns:p14="http://schemas.microsoft.com/office/powerpoint/2010/main" val="684177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0" name="圖片 9"/>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943600" y="5232300"/>
            <a:ext cx="6248400" cy="1625700"/>
          </a:xfrm>
          <a:prstGeom prst="rect">
            <a:avLst/>
          </a:prstGeom>
        </p:spPr>
      </p:pic>
      <p:pic>
        <p:nvPicPr>
          <p:cNvPr id="11" name="圖片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375527" y="90482"/>
            <a:ext cx="1519911" cy="1676748"/>
          </a:xfrm>
          <a:prstGeom prst="rect">
            <a:avLst/>
          </a:prstGeom>
        </p:spPr>
      </p:pic>
    </p:spTree>
    <p:extLst>
      <p:ext uri="{BB962C8B-B14F-4D97-AF65-F5344CB8AC3E}">
        <p14:creationId xmlns:p14="http://schemas.microsoft.com/office/powerpoint/2010/main" val="383243235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5" r:id="rId12"/>
    <p:sldLayoutId id="2147483926" r:id="rId13"/>
    <p:sldLayoutId id="2147483927" r:id="rId14"/>
    <p:sldLayoutId id="2147483928" r:id="rId15"/>
  </p:sldLayoutIdLst>
  <p:txStyles>
    <p:titleStyle>
      <a:lvl1pPr algn="l" rtl="0" eaLnBrk="0" fontAlgn="base" hangingPunct="0">
        <a:lnSpc>
          <a:spcPct val="90000"/>
        </a:lnSpc>
        <a:spcBef>
          <a:spcPct val="0"/>
        </a:spcBef>
        <a:spcAft>
          <a:spcPct val="0"/>
        </a:spcAft>
        <a:defRPr sz="4400" b="1" kern="1200">
          <a:solidFill>
            <a:schemeClr val="tx1"/>
          </a:solidFill>
          <a:latin typeface="微軟正黑體" panose="020B0604030504040204" pitchFamily="34" charset="-120"/>
          <a:ea typeface="微軟正黑體" panose="020B0604030504040204" pitchFamily="34" charset="-120"/>
          <a:cs typeface="+mj-cs"/>
        </a:defRPr>
      </a:lvl1pPr>
      <a:lvl2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2pPr>
      <a:lvl3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3pPr>
      <a:lvl4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4pPr>
      <a:lvl5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5pPr>
      <a:lvl6pPr marL="457200" algn="l" rtl="0" fontAlgn="base">
        <a:lnSpc>
          <a:spcPct val="90000"/>
        </a:lnSpc>
        <a:spcBef>
          <a:spcPct val="0"/>
        </a:spcBef>
        <a:spcAft>
          <a:spcPct val="0"/>
        </a:spcAft>
        <a:defRPr sz="4400">
          <a:solidFill>
            <a:schemeClr val="tx1"/>
          </a:solidFill>
          <a:latin typeface="Calibri Light" pitchFamily="34" charset="0"/>
          <a:ea typeface="新細明體" charset="-120"/>
        </a:defRPr>
      </a:lvl6pPr>
      <a:lvl7pPr marL="914400" algn="l" rtl="0" fontAlgn="base">
        <a:lnSpc>
          <a:spcPct val="90000"/>
        </a:lnSpc>
        <a:spcBef>
          <a:spcPct val="0"/>
        </a:spcBef>
        <a:spcAft>
          <a:spcPct val="0"/>
        </a:spcAft>
        <a:defRPr sz="4400">
          <a:solidFill>
            <a:schemeClr val="tx1"/>
          </a:solidFill>
          <a:latin typeface="Calibri Light" pitchFamily="34" charset="0"/>
          <a:ea typeface="新細明體" charset="-120"/>
        </a:defRPr>
      </a:lvl7pPr>
      <a:lvl8pPr marL="1371600" algn="l" rtl="0" fontAlgn="base">
        <a:lnSpc>
          <a:spcPct val="90000"/>
        </a:lnSpc>
        <a:spcBef>
          <a:spcPct val="0"/>
        </a:spcBef>
        <a:spcAft>
          <a:spcPct val="0"/>
        </a:spcAft>
        <a:defRPr sz="4400">
          <a:solidFill>
            <a:schemeClr val="tx1"/>
          </a:solidFill>
          <a:latin typeface="Calibri Light" pitchFamily="34" charset="0"/>
          <a:ea typeface="新細明體" charset="-120"/>
        </a:defRPr>
      </a:lvl8pPr>
      <a:lvl9pPr marL="1828800" algn="l" rtl="0" fontAlgn="base">
        <a:lnSpc>
          <a:spcPct val="90000"/>
        </a:lnSpc>
        <a:spcBef>
          <a:spcPct val="0"/>
        </a:spcBef>
        <a:spcAft>
          <a:spcPct val="0"/>
        </a:spcAft>
        <a:defRPr sz="4400">
          <a:solidFill>
            <a:schemeClr val="tx1"/>
          </a:solidFill>
          <a:latin typeface="Calibri Light" pitchFamily="34" charset="0"/>
          <a:ea typeface="新細明體" charset="-12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hyperlink" Target="1101&#23416;&#21209;&#26371;&#35696;-Mark14-22-33.pptx"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1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idx="4294967295"/>
          </p:nvPr>
        </p:nvSpPr>
        <p:spPr>
          <a:xfrm>
            <a:off x="838200" y="130233"/>
            <a:ext cx="10515600" cy="1325563"/>
          </a:xfrm>
          <a:prstGeom prst="rect">
            <a:avLst/>
          </a:prstGeom>
        </p:spPr>
        <p:txBody>
          <a:bodyPr/>
          <a:lstStyle/>
          <a:p>
            <a:pPr algn="ctr"/>
            <a:r>
              <a:rPr lang="zh-TW" altLang="en-US" sz="6000" dirty="0"/>
              <a:t>學務會議座位表</a:t>
            </a:r>
          </a:p>
        </p:txBody>
      </p:sp>
      <p:pic>
        <p:nvPicPr>
          <p:cNvPr id="4" name="內容版面配置區 3">
            <a:extLst>
              <a:ext uri="{FF2B5EF4-FFF2-40B4-BE49-F238E27FC236}">
                <a16:creationId xmlns:a16="http://schemas.microsoft.com/office/drawing/2014/main" id="{7853D1F4-7926-48E3-A45A-3FF0CFF479A1}"/>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5486" t="8335" r="6220" b="9214"/>
          <a:stretch/>
        </p:blipFill>
        <p:spPr>
          <a:xfrm>
            <a:off x="1669407" y="1091327"/>
            <a:ext cx="8573549" cy="5661607"/>
          </a:xfrm>
          <a:prstGeom prst="rect">
            <a:avLst/>
          </a:prstGeom>
        </p:spPr>
      </p:pic>
    </p:spTree>
    <p:extLst>
      <p:ext uri="{BB962C8B-B14F-4D97-AF65-F5344CB8AC3E}">
        <p14:creationId xmlns:p14="http://schemas.microsoft.com/office/powerpoint/2010/main" val="836770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99555" y="267932"/>
            <a:ext cx="2728972" cy="1340072"/>
          </a:xfrm>
          <a:noFill/>
        </p:spPr>
        <p:txBody>
          <a:bodyPr anchor="ctr"/>
          <a:lstStyle/>
          <a:p>
            <a:pPr marL="0" indent="0">
              <a:spcBef>
                <a:spcPts val="0"/>
              </a:spcBef>
              <a:buNone/>
            </a:pPr>
            <a:r>
              <a:rPr lang="zh-TW" altLang="en-US" sz="5250" b="1" dirty="0">
                <a:effectLst>
                  <a:outerShdw blurRad="38100" dist="38100" dir="2700000" algn="tl">
                    <a:srgbClr val="000000">
                      <a:alpha val="43137"/>
                    </a:srgbClr>
                  </a:outerShdw>
                </a:effectLst>
              </a:rPr>
              <a:t>    </a:t>
            </a:r>
            <a:r>
              <a:rPr lang="zh-TW" altLang="en-US" sz="7200" b="1" dirty="0">
                <a:solidFill>
                  <a:srgbClr val="C00000"/>
                </a:solidFill>
                <a:effectLst>
                  <a:outerShdw blurRad="38100" dist="38100" dir="2700000" algn="tl">
                    <a:srgbClr val="000000">
                      <a:alpha val="43137"/>
                    </a:srgbClr>
                  </a:outerShdw>
                </a:effectLst>
              </a:rPr>
              <a:t>頒獎</a:t>
            </a:r>
            <a:endParaRPr lang="zh-TW" altLang="en-US" sz="7200" b="1" dirty="0">
              <a:solidFill>
                <a:srgbClr val="C00000"/>
              </a:solidFill>
            </a:endParaRPr>
          </a:p>
        </p:txBody>
      </p:sp>
      <p:grpSp>
        <p:nvGrpSpPr>
          <p:cNvPr id="33" name="群組 32"/>
          <p:cNvGrpSpPr/>
          <p:nvPr/>
        </p:nvGrpSpPr>
        <p:grpSpPr>
          <a:xfrm>
            <a:off x="650513" y="1621653"/>
            <a:ext cx="3607162" cy="5051359"/>
            <a:chOff x="733425" y="1300163"/>
            <a:chExt cx="3433763" cy="4808537"/>
          </a:xfrm>
        </p:grpSpPr>
        <p:grpSp>
          <p:nvGrpSpPr>
            <p:cNvPr id="32" name="群組 31"/>
            <p:cNvGrpSpPr/>
            <p:nvPr/>
          </p:nvGrpSpPr>
          <p:grpSpPr>
            <a:xfrm>
              <a:off x="1223963" y="2293938"/>
              <a:ext cx="2901950" cy="871537"/>
              <a:chOff x="1223963" y="2293938"/>
              <a:chExt cx="2901950" cy="871537"/>
            </a:xfrm>
          </p:grpSpPr>
          <p:sp>
            <p:nvSpPr>
              <p:cNvPr id="7" name="AutoShape 3"/>
              <p:cNvSpPr>
                <a:spLocks noChangeArrowheads="1"/>
              </p:cNvSpPr>
              <p:nvPr/>
            </p:nvSpPr>
            <p:spPr bwMode="gray">
              <a:xfrm flipH="1">
                <a:off x="3130550" y="2293938"/>
                <a:ext cx="995363" cy="835025"/>
              </a:xfrm>
              <a:prstGeom prst="curvedRightArrow">
                <a:avLst>
                  <a:gd name="adj1" fmla="val 16542"/>
                  <a:gd name="adj2" fmla="val 38977"/>
                  <a:gd name="adj3" fmla="val 33846"/>
                </a:avLst>
              </a:prstGeom>
              <a:gradFill rotWithShape="1">
                <a:gsLst>
                  <a:gs pos="0">
                    <a:srgbClr val="03D4A8"/>
                  </a:gs>
                  <a:gs pos="25000">
                    <a:srgbClr val="21D6E0"/>
                  </a:gs>
                  <a:gs pos="75000">
                    <a:srgbClr val="0087E6"/>
                  </a:gs>
                  <a:gs pos="100000">
                    <a:srgbClr val="005CB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None/>
                </a:pPr>
                <a:endParaRPr lang="zh-TW" altLang="en-US" sz="1350">
                  <a:solidFill>
                    <a:prstClr val="black"/>
                  </a:solidFill>
                  <a:ea typeface="新細明體" panose="02020500000000000000" pitchFamily="18" charset="-120"/>
                </a:endParaRPr>
              </a:p>
            </p:txBody>
          </p:sp>
          <p:sp>
            <p:nvSpPr>
              <p:cNvPr id="8" name="AutoShape 4"/>
              <p:cNvSpPr>
                <a:spLocks noChangeArrowheads="1"/>
              </p:cNvSpPr>
              <p:nvPr/>
            </p:nvSpPr>
            <p:spPr bwMode="gray">
              <a:xfrm>
                <a:off x="1223963" y="2330450"/>
                <a:ext cx="995362" cy="835025"/>
              </a:xfrm>
              <a:prstGeom prst="curvedRightArrow">
                <a:avLst>
                  <a:gd name="adj1" fmla="val 19583"/>
                  <a:gd name="adj2" fmla="val 44676"/>
                  <a:gd name="adj3" fmla="val 33652"/>
                </a:avLst>
              </a:prstGeom>
              <a:gradFill rotWithShape="1">
                <a:gsLst>
                  <a:gs pos="0">
                    <a:srgbClr val="03D4A8"/>
                  </a:gs>
                  <a:gs pos="25000">
                    <a:srgbClr val="21D6E0"/>
                  </a:gs>
                  <a:gs pos="75000">
                    <a:srgbClr val="0087E6"/>
                  </a:gs>
                  <a:gs pos="100000">
                    <a:srgbClr val="005CB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None/>
                </a:pPr>
                <a:endParaRPr lang="zh-TW" altLang="en-US" sz="1350">
                  <a:solidFill>
                    <a:prstClr val="black"/>
                  </a:solidFill>
                  <a:ea typeface="新細明體" panose="02020500000000000000" pitchFamily="18" charset="-120"/>
                </a:endParaRPr>
              </a:p>
            </p:txBody>
          </p:sp>
        </p:grpSp>
        <p:grpSp>
          <p:nvGrpSpPr>
            <p:cNvPr id="9" name="Group 5"/>
            <p:cNvGrpSpPr>
              <a:grpSpLocks/>
            </p:cNvGrpSpPr>
            <p:nvPr/>
          </p:nvGrpSpPr>
          <p:grpSpPr bwMode="auto">
            <a:xfrm>
              <a:off x="1163638" y="3336925"/>
              <a:ext cx="3003550" cy="2771775"/>
              <a:chOff x="862" y="713"/>
              <a:chExt cx="3780" cy="3490"/>
            </a:xfrm>
          </p:grpSpPr>
          <p:grpSp>
            <p:nvGrpSpPr>
              <p:cNvPr id="10" name="Group 6"/>
              <p:cNvGrpSpPr>
                <a:grpSpLocks/>
              </p:cNvGrpSpPr>
              <p:nvPr/>
            </p:nvGrpSpPr>
            <p:grpSpPr bwMode="auto">
              <a:xfrm>
                <a:off x="1082" y="2210"/>
                <a:ext cx="3406" cy="1993"/>
                <a:chOff x="1082" y="2355"/>
                <a:chExt cx="3406" cy="1993"/>
              </a:xfrm>
            </p:grpSpPr>
            <p:sp>
              <p:nvSpPr>
                <p:cNvPr id="23" name="Freeform 7"/>
                <p:cNvSpPr>
                  <a:spLocks/>
                </p:cNvSpPr>
                <p:nvPr/>
              </p:nvSpPr>
              <p:spPr bwMode="gray">
                <a:xfrm>
                  <a:off x="1082" y="3026"/>
                  <a:ext cx="1338" cy="1322"/>
                </a:xfrm>
                <a:custGeom>
                  <a:avLst/>
                  <a:gdLst>
                    <a:gd name="T0" fmla="*/ 57 w 1323"/>
                    <a:gd name="T1" fmla="*/ 367 h 1322"/>
                    <a:gd name="T2" fmla="*/ 1416 w 1323"/>
                    <a:gd name="T3" fmla="*/ 1322 h 1322"/>
                    <a:gd name="T4" fmla="*/ 1416 w 1323"/>
                    <a:gd name="T5" fmla="*/ 974 h 1322"/>
                    <a:gd name="T6" fmla="*/ 0 w 1323"/>
                    <a:gd name="T7" fmla="*/ 0 h 1322"/>
                    <a:gd name="T8" fmla="*/ 57 w 1323"/>
                    <a:gd name="T9" fmla="*/ 367 h 13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 h="1322">
                      <a:moveTo>
                        <a:pt x="51" y="367"/>
                      </a:moveTo>
                      <a:lnTo>
                        <a:pt x="1323" y="1322"/>
                      </a:lnTo>
                      <a:lnTo>
                        <a:pt x="1323" y="974"/>
                      </a:lnTo>
                      <a:lnTo>
                        <a:pt x="0" y="0"/>
                      </a:lnTo>
                      <a:lnTo>
                        <a:pt x="51" y="367"/>
                      </a:lnTo>
                      <a:close/>
                    </a:path>
                  </a:pathLst>
                </a:custGeom>
                <a:solidFill>
                  <a:srgbClr val="80808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350">
                    <a:solidFill>
                      <a:prstClr val="black"/>
                    </a:solidFill>
                    <a:latin typeface="Arial" pitchFamily="34" charset="0"/>
                    <a:ea typeface="宋体" pitchFamily="2" charset="-122"/>
                  </a:endParaRPr>
                </a:p>
              </p:txBody>
            </p:sp>
            <p:sp>
              <p:nvSpPr>
                <p:cNvPr id="24" name="Freeform 8"/>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3" h="1418">
                      <a:moveTo>
                        <a:pt x="0" y="1070"/>
                      </a:moveTo>
                      <a:lnTo>
                        <a:pt x="2083" y="0"/>
                      </a:lnTo>
                      <a:lnTo>
                        <a:pt x="2045" y="355"/>
                      </a:lnTo>
                      <a:lnTo>
                        <a:pt x="7" y="1418"/>
                      </a:lnTo>
                      <a:lnTo>
                        <a:pt x="0" y="1070"/>
                      </a:lnTo>
                      <a:close/>
                    </a:path>
                  </a:pathLst>
                </a:custGeom>
                <a:solidFill>
                  <a:schemeClr va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350">
                    <a:solidFill>
                      <a:prstClr val="black"/>
                    </a:solidFill>
                    <a:latin typeface="Arial" pitchFamily="34" charset="0"/>
                    <a:ea typeface="宋体" pitchFamily="2" charset="-122"/>
                  </a:endParaRPr>
                </a:p>
              </p:txBody>
            </p:sp>
            <p:sp>
              <p:nvSpPr>
                <p:cNvPr id="25" name="Freeform 9"/>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6" h="1639">
                      <a:moveTo>
                        <a:pt x="1323" y="1639"/>
                      </a:moveTo>
                      <a:lnTo>
                        <a:pt x="0" y="671"/>
                      </a:lnTo>
                      <a:lnTo>
                        <a:pt x="1969" y="0"/>
                      </a:lnTo>
                      <a:lnTo>
                        <a:pt x="3406" y="569"/>
                      </a:lnTo>
                      <a:lnTo>
                        <a:pt x="1323" y="1639"/>
                      </a:lnTo>
                      <a:close/>
                    </a:path>
                  </a:pathLst>
                </a:custGeom>
                <a:solidFill>
                  <a:srgbClr val="969696"/>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350">
                    <a:solidFill>
                      <a:prstClr val="black"/>
                    </a:solidFill>
                    <a:latin typeface="Arial" pitchFamily="34" charset="0"/>
                    <a:ea typeface="宋体" pitchFamily="2" charset="-122"/>
                  </a:endParaRPr>
                </a:p>
              </p:txBody>
            </p:sp>
          </p:grpSp>
          <p:grpSp>
            <p:nvGrpSpPr>
              <p:cNvPr id="11" name="Group 10"/>
              <p:cNvGrpSpPr>
                <a:grpSpLocks/>
              </p:cNvGrpSpPr>
              <p:nvPr/>
            </p:nvGrpSpPr>
            <p:grpSpPr bwMode="auto">
              <a:xfrm>
                <a:off x="1009" y="1723"/>
                <a:ext cx="3527" cy="1993"/>
                <a:chOff x="1082" y="2355"/>
                <a:chExt cx="3406" cy="1993"/>
              </a:xfrm>
            </p:grpSpPr>
            <p:sp>
              <p:nvSpPr>
                <p:cNvPr id="20" name="Freeform 11"/>
                <p:cNvSpPr>
                  <a:spLocks/>
                </p:cNvSpPr>
                <p:nvPr/>
              </p:nvSpPr>
              <p:spPr bwMode="gray">
                <a:xfrm>
                  <a:off x="1082" y="3026"/>
                  <a:ext cx="1338" cy="1322"/>
                </a:xfrm>
                <a:custGeom>
                  <a:avLst/>
                  <a:gdLst>
                    <a:gd name="T0" fmla="*/ 57 w 1323"/>
                    <a:gd name="T1" fmla="*/ 367 h 1322"/>
                    <a:gd name="T2" fmla="*/ 1416 w 1323"/>
                    <a:gd name="T3" fmla="*/ 1322 h 1322"/>
                    <a:gd name="T4" fmla="*/ 1416 w 1323"/>
                    <a:gd name="T5" fmla="*/ 974 h 1322"/>
                    <a:gd name="T6" fmla="*/ 0 w 1323"/>
                    <a:gd name="T7" fmla="*/ 0 h 1322"/>
                    <a:gd name="T8" fmla="*/ 57 w 1323"/>
                    <a:gd name="T9" fmla="*/ 367 h 13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 h="1322">
                      <a:moveTo>
                        <a:pt x="51" y="367"/>
                      </a:moveTo>
                      <a:lnTo>
                        <a:pt x="1323" y="1322"/>
                      </a:lnTo>
                      <a:lnTo>
                        <a:pt x="1323" y="974"/>
                      </a:lnTo>
                      <a:lnTo>
                        <a:pt x="0" y="0"/>
                      </a:lnTo>
                      <a:lnTo>
                        <a:pt x="51" y="367"/>
                      </a:lnTo>
                      <a:close/>
                    </a:path>
                  </a:pathLst>
                </a:custGeom>
                <a:solidFill>
                  <a:srgbClr val="B2B2B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350">
                    <a:solidFill>
                      <a:prstClr val="black"/>
                    </a:solidFill>
                    <a:latin typeface="Arial" pitchFamily="34" charset="0"/>
                    <a:ea typeface="宋体" pitchFamily="2" charset="-122"/>
                  </a:endParaRPr>
                </a:p>
              </p:txBody>
            </p:sp>
            <p:sp>
              <p:nvSpPr>
                <p:cNvPr id="21" name="Freeform 12"/>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3" h="1418">
                      <a:moveTo>
                        <a:pt x="0" y="1070"/>
                      </a:moveTo>
                      <a:lnTo>
                        <a:pt x="2083" y="0"/>
                      </a:lnTo>
                      <a:lnTo>
                        <a:pt x="2045" y="355"/>
                      </a:lnTo>
                      <a:lnTo>
                        <a:pt x="7" y="1418"/>
                      </a:lnTo>
                      <a:lnTo>
                        <a:pt x="0" y="107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350">
                    <a:solidFill>
                      <a:prstClr val="black"/>
                    </a:solidFill>
                    <a:latin typeface="Arial" pitchFamily="34" charset="0"/>
                    <a:ea typeface="宋体" pitchFamily="2" charset="-122"/>
                  </a:endParaRPr>
                </a:p>
              </p:txBody>
            </p:sp>
            <p:sp>
              <p:nvSpPr>
                <p:cNvPr id="22" name="Freeform 13"/>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6" h="1639">
                      <a:moveTo>
                        <a:pt x="1323" y="1639"/>
                      </a:moveTo>
                      <a:lnTo>
                        <a:pt x="0" y="671"/>
                      </a:lnTo>
                      <a:lnTo>
                        <a:pt x="1969" y="0"/>
                      </a:lnTo>
                      <a:lnTo>
                        <a:pt x="3406" y="569"/>
                      </a:lnTo>
                      <a:lnTo>
                        <a:pt x="1323" y="1639"/>
                      </a:lnTo>
                      <a:close/>
                    </a:path>
                  </a:pathLst>
                </a:custGeom>
                <a:solidFill>
                  <a:srgbClr val="B4B4B4"/>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350">
                    <a:solidFill>
                      <a:prstClr val="black"/>
                    </a:solidFill>
                    <a:latin typeface="Arial" pitchFamily="34" charset="0"/>
                    <a:ea typeface="宋体" pitchFamily="2" charset="-122"/>
                  </a:endParaRPr>
                </a:p>
              </p:txBody>
            </p:sp>
          </p:grpSp>
          <p:grpSp>
            <p:nvGrpSpPr>
              <p:cNvPr id="12" name="Group 14"/>
              <p:cNvGrpSpPr>
                <a:grpSpLocks/>
              </p:cNvGrpSpPr>
              <p:nvPr/>
            </p:nvGrpSpPr>
            <p:grpSpPr bwMode="auto">
              <a:xfrm>
                <a:off x="935" y="1219"/>
                <a:ext cx="3653" cy="1993"/>
                <a:chOff x="1082" y="2355"/>
                <a:chExt cx="3406" cy="1993"/>
              </a:xfrm>
            </p:grpSpPr>
            <p:sp>
              <p:nvSpPr>
                <p:cNvPr id="17" name="Freeform 15"/>
                <p:cNvSpPr>
                  <a:spLocks/>
                </p:cNvSpPr>
                <p:nvPr/>
              </p:nvSpPr>
              <p:spPr bwMode="gray">
                <a:xfrm>
                  <a:off x="1082" y="3026"/>
                  <a:ext cx="1338" cy="1322"/>
                </a:xfrm>
                <a:custGeom>
                  <a:avLst/>
                  <a:gdLst>
                    <a:gd name="T0" fmla="*/ 57 w 1323"/>
                    <a:gd name="T1" fmla="*/ 367 h 1322"/>
                    <a:gd name="T2" fmla="*/ 1416 w 1323"/>
                    <a:gd name="T3" fmla="*/ 1322 h 1322"/>
                    <a:gd name="T4" fmla="*/ 1416 w 1323"/>
                    <a:gd name="T5" fmla="*/ 974 h 1322"/>
                    <a:gd name="T6" fmla="*/ 0 w 1323"/>
                    <a:gd name="T7" fmla="*/ 0 h 1322"/>
                    <a:gd name="T8" fmla="*/ 57 w 1323"/>
                    <a:gd name="T9" fmla="*/ 367 h 13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 h="1322">
                      <a:moveTo>
                        <a:pt x="51" y="367"/>
                      </a:moveTo>
                      <a:lnTo>
                        <a:pt x="1323" y="1322"/>
                      </a:lnTo>
                      <a:lnTo>
                        <a:pt x="1323" y="974"/>
                      </a:lnTo>
                      <a:lnTo>
                        <a:pt x="0" y="0"/>
                      </a:lnTo>
                      <a:lnTo>
                        <a:pt x="51" y="367"/>
                      </a:lnTo>
                      <a:close/>
                    </a:path>
                  </a:pathLst>
                </a:custGeom>
                <a:solidFill>
                  <a:srgbClr val="C0C0C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350">
                    <a:solidFill>
                      <a:prstClr val="black"/>
                    </a:solidFill>
                    <a:latin typeface="Arial" pitchFamily="34" charset="0"/>
                    <a:ea typeface="宋体" pitchFamily="2" charset="-122"/>
                  </a:endParaRPr>
                </a:p>
              </p:txBody>
            </p:sp>
            <p:sp>
              <p:nvSpPr>
                <p:cNvPr id="18" name="Freeform 16"/>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3" h="1418">
                      <a:moveTo>
                        <a:pt x="0" y="1070"/>
                      </a:moveTo>
                      <a:lnTo>
                        <a:pt x="2083" y="0"/>
                      </a:lnTo>
                      <a:lnTo>
                        <a:pt x="2045" y="355"/>
                      </a:lnTo>
                      <a:lnTo>
                        <a:pt x="7" y="1418"/>
                      </a:lnTo>
                      <a:lnTo>
                        <a:pt x="0" y="1070"/>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350">
                    <a:solidFill>
                      <a:prstClr val="black"/>
                    </a:solidFill>
                    <a:latin typeface="Arial" pitchFamily="34" charset="0"/>
                    <a:ea typeface="宋体" pitchFamily="2" charset="-122"/>
                  </a:endParaRPr>
                </a:p>
              </p:txBody>
            </p:sp>
            <p:sp>
              <p:nvSpPr>
                <p:cNvPr id="19" name="Freeform 17"/>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6" h="1639">
                      <a:moveTo>
                        <a:pt x="1323" y="1639"/>
                      </a:moveTo>
                      <a:lnTo>
                        <a:pt x="0" y="671"/>
                      </a:lnTo>
                      <a:lnTo>
                        <a:pt x="1969" y="0"/>
                      </a:lnTo>
                      <a:lnTo>
                        <a:pt x="3406" y="569"/>
                      </a:lnTo>
                      <a:lnTo>
                        <a:pt x="1323" y="1639"/>
                      </a:lnTo>
                      <a:close/>
                    </a:path>
                  </a:pathLst>
                </a:custGeom>
                <a:solidFill>
                  <a:srgbClr val="DDDDDD"/>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350">
                    <a:solidFill>
                      <a:prstClr val="black"/>
                    </a:solidFill>
                    <a:latin typeface="Arial" pitchFamily="34" charset="0"/>
                    <a:ea typeface="宋体" pitchFamily="2" charset="-122"/>
                  </a:endParaRPr>
                </a:p>
              </p:txBody>
            </p:sp>
          </p:grpSp>
          <p:grpSp>
            <p:nvGrpSpPr>
              <p:cNvPr id="13" name="Group 18"/>
              <p:cNvGrpSpPr>
                <a:grpSpLocks/>
              </p:cNvGrpSpPr>
              <p:nvPr/>
            </p:nvGrpSpPr>
            <p:grpSpPr bwMode="auto">
              <a:xfrm>
                <a:off x="862" y="713"/>
                <a:ext cx="3780" cy="1993"/>
                <a:chOff x="1082" y="2355"/>
                <a:chExt cx="3406" cy="1993"/>
              </a:xfrm>
            </p:grpSpPr>
            <p:sp>
              <p:nvSpPr>
                <p:cNvPr id="14" name="Freeform 19"/>
                <p:cNvSpPr>
                  <a:spLocks/>
                </p:cNvSpPr>
                <p:nvPr/>
              </p:nvSpPr>
              <p:spPr bwMode="gray">
                <a:xfrm>
                  <a:off x="1082" y="3026"/>
                  <a:ext cx="1338" cy="1322"/>
                </a:xfrm>
                <a:custGeom>
                  <a:avLst/>
                  <a:gdLst>
                    <a:gd name="T0" fmla="*/ 57 w 1323"/>
                    <a:gd name="T1" fmla="*/ 367 h 1322"/>
                    <a:gd name="T2" fmla="*/ 1416 w 1323"/>
                    <a:gd name="T3" fmla="*/ 1322 h 1322"/>
                    <a:gd name="T4" fmla="*/ 1416 w 1323"/>
                    <a:gd name="T5" fmla="*/ 974 h 1322"/>
                    <a:gd name="T6" fmla="*/ 0 w 1323"/>
                    <a:gd name="T7" fmla="*/ 0 h 1322"/>
                    <a:gd name="T8" fmla="*/ 57 w 1323"/>
                    <a:gd name="T9" fmla="*/ 367 h 13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 h="1322">
                      <a:moveTo>
                        <a:pt x="51" y="367"/>
                      </a:moveTo>
                      <a:lnTo>
                        <a:pt x="1323" y="1322"/>
                      </a:lnTo>
                      <a:lnTo>
                        <a:pt x="1323" y="974"/>
                      </a:lnTo>
                      <a:lnTo>
                        <a:pt x="0" y="0"/>
                      </a:lnTo>
                      <a:lnTo>
                        <a:pt x="51" y="367"/>
                      </a:lnTo>
                      <a:close/>
                    </a:path>
                  </a:pathLst>
                </a:custGeom>
                <a:solidFill>
                  <a:srgbClr val="DDDDDD"/>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350">
                    <a:solidFill>
                      <a:prstClr val="black"/>
                    </a:solidFill>
                    <a:latin typeface="Arial" pitchFamily="34" charset="0"/>
                    <a:ea typeface="宋体" pitchFamily="2" charset="-122"/>
                  </a:endParaRPr>
                </a:p>
              </p:txBody>
            </p:sp>
            <p:sp>
              <p:nvSpPr>
                <p:cNvPr id="15" name="Freeform 20"/>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3" h="1418">
                      <a:moveTo>
                        <a:pt x="0" y="1070"/>
                      </a:moveTo>
                      <a:lnTo>
                        <a:pt x="2083" y="0"/>
                      </a:lnTo>
                      <a:lnTo>
                        <a:pt x="2045" y="355"/>
                      </a:lnTo>
                      <a:lnTo>
                        <a:pt x="7" y="1418"/>
                      </a:lnTo>
                      <a:lnTo>
                        <a:pt x="0" y="107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350">
                    <a:solidFill>
                      <a:prstClr val="black"/>
                    </a:solidFill>
                    <a:latin typeface="Arial" pitchFamily="34" charset="0"/>
                    <a:ea typeface="宋体" pitchFamily="2" charset="-122"/>
                  </a:endParaRPr>
                </a:p>
              </p:txBody>
            </p:sp>
            <p:sp>
              <p:nvSpPr>
                <p:cNvPr id="16" name="Freeform 21"/>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6" h="1639">
                      <a:moveTo>
                        <a:pt x="1323" y="1639"/>
                      </a:moveTo>
                      <a:lnTo>
                        <a:pt x="0" y="671"/>
                      </a:lnTo>
                      <a:lnTo>
                        <a:pt x="1969" y="0"/>
                      </a:lnTo>
                      <a:lnTo>
                        <a:pt x="3406" y="569"/>
                      </a:lnTo>
                      <a:lnTo>
                        <a:pt x="1323" y="1639"/>
                      </a:lnTo>
                      <a:close/>
                    </a:path>
                  </a:pathLst>
                </a:custGeom>
                <a:gradFill rotWithShape="1">
                  <a:gsLst>
                    <a:gs pos="0">
                      <a:srgbClr val="D6D6D6"/>
                    </a:gs>
                    <a:gs pos="100000">
                      <a:srgbClr val="F8F8F8"/>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sz="1350">
                    <a:solidFill>
                      <a:prstClr val="black"/>
                    </a:solidFill>
                    <a:latin typeface="Arial" pitchFamily="34" charset="0"/>
                    <a:ea typeface="宋体" pitchFamily="2" charset="-122"/>
                  </a:endParaRPr>
                </a:p>
              </p:txBody>
            </p:sp>
          </p:grpSp>
        </p:grpSp>
        <p:sp>
          <p:nvSpPr>
            <p:cNvPr id="29" name="AutoShape 26"/>
            <p:cNvSpPr>
              <a:spLocks noChangeArrowheads="1"/>
            </p:cNvSpPr>
            <p:nvPr/>
          </p:nvSpPr>
          <p:spPr bwMode="ltGray">
            <a:xfrm rot="21055880">
              <a:off x="733425" y="3536950"/>
              <a:ext cx="393700" cy="1920875"/>
            </a:xfrm>
            <a:prstGeom prst="upArrow">
              <a:avLst>
                <a:gd name="adj1" fmla="val 50194"/>
                <a:gd name="adj2" fmla="val 74947"/>
              </a:avLst>
            </a:prstGeom>
            <a:gradFill rotWithShape="1">
              <a:gsLst>
                <a:gs pos="0">
                  <a:schemeClr val="accent2"/>
                </a:gs>
                <a:gs pos="100000">
                  <a:srgbClr val="FCFCFC">
                    <a:alpha val="0"/>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None/>
              </a:pPr>
              <a:endParaRPr lang="zh-TW" altLang="en-US" sz="1350">
                <a:solidFill>
                  <a:prstClr val="black"/>
                </a:solidFill>
                <a:ea typeface="新細明體" panose="02020500000000000000" pitchFamily="18" charset="-120"/>
              </a:endParaRPr>
            </a:p>
          </p:txBody>
        </p:sp>
        <p:pic>
          <p:nvPicPr>
            <p:cNvPr id="30" name="Picture 28" descr="num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0275" y="1300163"/>
              <a:ext cx="24479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AutoShape 29"/>
          <p:cNvSpPr>
            <a:spLocks noChangeArrowheads="1"/>
          </p:cNvSpPr>
          <p:nvPr/>
        </p:nvSpPr>
        <p:spPr bwMode="auto">
          <a:xfrm>
            <a:off x="4434211" y="2144145"/>
            <a:ext cx="7040559" cy="2039284"/>
          </a:xfrm>
          <a:prstGeom prst="roundRect">
            <a:avLst>
              <a:gd name="adj" fmla="val 5208"/>
            </a:avLst>
          </a:prstGeom>
          <a:solidFill>
            <a:srgbClr val="FCFCFC">
              <a:alpha val="70195"/>
            </a:srgbClr>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zh-TW" sz="4400" b="1" dirty="0">
                <a:solidFill>
                  <a:prstClr val="black"/>
                </a:solidFill>
                <a:latin typeface="微軟正黑體" panose="020B0604030504040204" pitchFamily="34" charset="-120"/>
                <a:ea typeface="微軟正黑體" panose="020B0604030504040204" pitchFamily="34" charset="-120"/>
              </a:rPr>
              <a:t>110</a:t>
            </a:r>
            <a:r>
              <a:rPr lang="zh-TW" altLang="en-US" sz="4400" b="1" dirty="0">
                <a:solidFill>
                  <a:prstClr val="black"/>
                </a:solidFill>
                <a:latin typeface="微軟正黑體" panose="020B0604030504040204" pitchFamily="34" charset="-120"/>
                <a:ea typeface="微軟正黑體" panose="020B0604030504040204" pitchFamily="34" charset="-120"/>
              </a:rPr>
              <a:t>學年度</a:t>
            </a:r>
            <a:endParaRPr lang="en-US" altLang="zh-TW" sz="4400" b="1" dirty="0">
              <a:solidFill>
                <a:prstClr val="black"/>
              </a:solidFill>
              <a:latin typeface="微軟正黑體" panose="020B0604030504040204" pitchFamily="34" charset="-120"/>
              <a:ea typeface="微軟正黑體" panose="020B0604030504040204" pitchFamily="34" charset="-120"/>
            </a:endParaRPr>
          </a:p>
          <a:p>
            <a:pPr eaLnBrk="1" hangingPunct="1">
              <a:spcBef>
                <a:spcPct val="0"/>
              </a:spcBef>
              <a:buNone/>
            </a:pPr>
            <a:r>
              <a:rPr lang="zh-TW" altLang="en-US" sz="4400" b="1" dirty="0">
                <a:solidFill>
                  <a:prstClr val="black"/>
                </a:solidFill>
                <a:latin typeface="微軟正黑體" panose="020B0604030504040204" pitchFamily="34" charset="-120"/>
                <a:ea typeface="微軟正黑體" panose="020B0604030504040204" pitchFamily="34" charset="-120"/>
              </a:rPr>
              <a:t>導師班級經營工作成果獎勵</a:t>
            </a:r>
          </a:p>
        </p:txBody>
      </p:sp>
    </p:spTree>
    <p:extLst>
      <p:ext uri="{BB962C8B-B14F-4D97-AF65-F5344CB8AC3E}">
        <p14:creationId xmlns:p14="http://schemas.microsoft.com/office/powerpoint/2010/main" val="3818156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82133" y="267418"/>
            <a:ext cx="1038373" cy="4739812"/>
          </a:xfrm>
          <a:solidFill>
            <a:schemeClr val="accent6"/>
          </a:solidFill>
        </p:spPr>
        <p:txBody>
          <a:bodyPr vert="eaVert" anchor="ctr"/>
          <a:lstStyle/>
          <a:p>
            <a:pPr algn="dist">
              <a:lnSpc>
                <a:spcPts val="2775"/>
              </a:lnSpc>
            </a:pPr>
            <a:r>
              <a:rPr lang="zh-TW" altLang="en-US" sz="2400" dirty="0">
                <a:solidFill>
                  <a:srgbClr val="FFFF99"/>
                </a:solidFill>
                <a:effectLst>
                  <a:outerShdw blurRad="38100" dist="38100" dir="2700000" algn="tl">
                    <a:srgbClr val="000000">
                      <a:alpha val="43137"/>
                    </a:srgbClr>
                  </a:outerShdw>
                </a:effectLst>
                <a:latin typeface="華康中黑體" panose="020B0509000000000000" pitchFamily="49" charset="-120"/>
                <a:ea typeface="華康中黑體" panose="020B0509000000000000" pitchFamily="49" charset="-120"/>
                <a:cs typeface="華康中黑體" panose="020B0509000000000000" pitchFamily="49" charset="-120"/>
              </a:rPr>
              <a:t>工作成果獎勵獲獎名單</a:t>
            </a:r>
            <a:br>
              <a:rPr lang="en-US" altLang="zh-TW" sz="2400" dirty="0">
                <a:solidFill>
                  <a:srgbClr val="FFFF99"/>
                </a:solidFill>
                <a:effectLst>
                  <a:outerShdw blurRad="38100" dist="38100" dir="2700000" algn="tl">
                    <a:srgbClr val="000000">
                      <a:alpha val="43137"/>
                    </a:srgbClr>
                  </a:outerShdw>
                </a:effectLst>
                <a:latin typeface="華康中黑體" panose="020B0509000000000000" pitchFamily="49" charset="-120"/>
                <a:ea typeface="華康中黑體" panose="020B0509000000000000" pitchFamily="49" charset="-120"/>
                <a:cs typeface="華康中黑體" panose="020B0509000000000000" pitchFamily="49" charset="-120"/>
              </a:rPr>
            </a:br>
            <a:r>
              <a:rPr lang="zh-TW" altLang="en-US" sz="2400" dirty="0">
                <a:solidFill>
                  <a:srgbClr val="FFFF99"/>
                </a:solidFill>
                <a:effectLst>
                  <a:outerShdw blurRad="38100" dist="38100" dir="2700000" algn="tl">
                    <a:srgbClr val="000000">
                      <a:alpha val="43137"/>
                    </a:srgbClr>
                  </a:outerShdw>
                </a:effectLst>
                <a:latin typeface="華康中黑體" panose="020B0509000000000000" pitchFamily="49" charset="-120"/>
                <a:ea typeface="華康中黑體" panose="020B0509000000000000" pitchFamily="49" charset="-120"/>
                <a:cs typeface="華康中黑體" panose="020B0509000000000000" pitchFamily="49" charset="-120"/>
              </a:rPr>
              <a:t>　學年度導師班級經營</a:t>
            </a:r>
            <a:endParaRPr lang="zh-TW" altLang="en-US" sz="2400" dirty="0">
              <a:solidFill>
                <a:srgbClr val="FFFF99"/>
              </a:solidFill>
              <a:effectLst>
                <a:outerShdw blurRad="38100" dist="38100" dir="2700000" algn="tl">
                  <a:srgbClr val="000000">
                    <a:alpha val="43137"/>
                  </a:srgbClr>
                </a:outerShdw>
              </a:effectLst>
            </a:endParaRPr>
          </a:p>
        </p:txBody>
      </p:sp>
      <p:sp>
        <p:nvSpPr>
          <p:cNvPr id="5" name="標題 1"/>
          <p:cNvSpPr txBox="1">
            <a:spLocks/>
          </p:cNvSpPr>
          <p:nvPr/>
        </p:nvSpPr>
        <p:spPr>
          <a:xfrm>
            <a:off x="1206831" y="167209"/>
            <a:ext cx="776551" cy="605719"/>
          </a:xfrm>
          <a:prstGeom prst="rect">
            <a:avLst/>
          </a:prstGeom>
        </p:spPr>
        <p:txBody>
          <a:bodyPr anchor="ctr"/>
          <a:lstStyle>
            <a:lvl1pPr algn="l" rtl="0" eaLnBrk="0" fontAlgn="base" hangingPunct="0">
              <a:spcBef>
                <a:spcPct val="0"/>
              </a:spcBef>
              <a:spcAft>
                <a:spcPct val="0"/>
              </a:spcAft>
              <a:defRPr sz="3200" kern="1200">
                <a:solidFill>
                  <a:schemeClr val="bg1"/>
                </a:solidFill>
                <a:latin typeface="华文细黑" pitchFamily="2" charset="-122"/>
                <a:ea typeface="华文细黑" pitchFamily="2" charset="-122"/>
                <a:cs typeface="+mj-cs"/>
              </a:defRPr>
            </a:lvl1pPr>
            <a:lvl2pPr algn="l" rtl="0" eaLnBrk="0" fontAlgn="base" hangingPunct="0">
              <a:spcBef>
                <a:spcPct val="0"/>
              </a:spcBef>
              <a:spcAft>
                <a:spcPct val="0"/>
              </a:spcAft>
              <a:defRPr sz="3200">
                <a:solidFill>
                  <a:schemeClr val="bg1"/>
                </a:solidFill>
                <a:latin typeface="华文细黑" pitchFamily="2" charset="-122"/>
                <a:ea typeface="华文细黑" pitchFamily="2" charset="-122"/>
              </a:defRPr>
            </a:lvl2pPr>
            <a:lvl3pPr algn="l" rtl="0" eaLnBrk="0" fontAlgn="base" hangingPunct="0">
              <a:spcBef>
                <a:spcPct val="0"/>
              </a:spcBef>
              <a:spcAft>
                <a:spcPct val="0"/>
              </a:spcAft>
              <a:defRPr sz="3200">
                <a:solidFill>
                  <a:schemeClr val="bg1"/>
                </a:solidFill>
                <a:latin typeface="华文细黑" pitchFamily="2" charset="-122"/>
                <a:ea typeface="华文细黑" pitchFamily="2" charset="-122"/>
              </a:defRPr>
            </a:lvl3pPr>
            <a:lvl4pPr algn="l" rtl="0" eaLnBrk="0" fontAlgn="base" hangingPunct="0">
              <a:spcBef>
                <a:spcPct val="0"/>
              </a:spcBef>
              <a:spcAft>
                <a:spcPct val="0"/>
              </a:spcAft>
              <a:defRPr sz="3200">
                <a:solidFill>
                  <a:schemeClr val="bg1"/>
                </a:solidFill>
                <a:latin typeface="华文细黑" pitchFamily="2" charset="-122"/>
                <a:ea typeface="华文细黑" pitchFamily="2" charset="-122"/>
              </a:defRPr>
            </a:lvl4pPr>
            <a:lvl5pPr algn="l" rtl="0" eaLnBrk="0" fontAlgn="base" hangingPunct="0">
              <a:spcBef>
                <a:spcPct val="0"/>
              </a:spcBef>
              <a:spcAft>
                <a:spcPct val="0"/>
              </a:spcAft>
              <a:defRPr sz="3200">
                <a:solidFill>
                  <a:schemeClr val="bg1"/>
                </a:solidFill>
                <a:latin typeface="华文细黑" pitchFamily="2" charset="-122"/>
                <a:ea typeface="华文细黑" pitchFamily="2" charset="-122"/>
              </a:defRPr>
            </a:lvl5pPr>
            <a:lvl6pPr marL="457200" algn="l" rtl="0" fontAlgn="base">
              <a:spcBef>
                <a:spcPct val="0"/>
              </a:spcBef>
              <a:spcAft>
                <a:spcPct val="0"/>
              </a:spcAft>
              <a:defRPr sz="3200">
                <a:solidFill>
                  <a:schemeClr val="bg1"/>
                </a:solidFill>
                <a:latin typeface="华文细黑" pitchFamily="2" charset="-122"/>
                <a:ea typeface="华文细黑" pitchFamily="2" charset="-122"/>
              </a:defRPr>
            </a:lvl6pPr>
            <a:lvl7pPr marL="914400" algn="l" rtl="0" fontAlgn="base">
              <a:spcBef>
                <a:spcPct val="0"/>
              </a:spcBef>
              <a:spcAft>
                <a:spcPct val="0"/>
              </a:spcAft>
              <a:defRPr sz="3200">
                <a:solidFill>
                  <a:schemeClr val="bg1"/>
                </a:solidFill>
                <a:latin typeface="华文细黑" pitchFamily="2" charset="-122"/>
                <a:ea typeface="华文细黑" pitchFamily="2" charset="-122"/>
              </a:defRPr>
            </a:lvl7pPr>
            <a:lvl8pPr marL="1371600" algn="l" rtl="0" fontAlgn="base">
              <a:spcBef>
                <a:spcPct val="0"/>
              </a:spcBef>
              <a:spcAft>
                <a:spcPct val="0"/>
              </a:spcAft>
              <a:defRPr sz="3200">
                <a:solidFill>
                  <a:schemeClr val="bg1"/>
                </a:solidFill>
                <a:latin typeface="华文细黑" pitchFamily="2" charset="-122"/>
                <a:ea typeface="华文细黑" pitchFamily="2" charset="-122"/>
              </a:defRPr>
            </a:lvl8pPr>
            <a:lvl9pPr marL="1828800" algn="l" rtl="0" fontAlgn="base">
              <a:spcBef>
                <a:spcPct val="0"/>
              </a:spcBef>
              <a:spcAft>
                <a:spcPct val="0"/>
              </a:spcAft>
              <a:defRPr sz="3200">
                <a:solidFill>
                  <a:schemeClr val="bg1"/>
                </a:solidFill>
                <a:latin typeface="华文细黑" pitchFamily="2" charset="-122"/>
                <a:ea typeface="华文细黑" pitchFamily="2" charset="-122"/>
              </a:defRPr>
            </a:lvl9pPr>
          </a:lstStyle>
          <a:p>
            <a:pPr algn="ctr"/>
            <a:r>
              <a:rPr lang="en-US" altLang="zh-TW" sz="2000" b="1" dirty="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華康中黑體" panose="020B0509000000000000" pitchFamily="49" charset="-120"/>
              </a:rPr>
              <a:t>110</a:t>
            </a:r>
            <a:endParaRPr lang="zh-TW" altLang="en-US" sz="2000" dirty="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7" name="內容版面配置區 3"/>
          <p:cNvGraphicFramePr>
            <a:graphicFrameLocks noGrp="1"/>
          </p:cNvGraphicFramePr>
          <p:nvPr>
            <p:ph idx="1"/>
            <p:extLst>
              <p:ext uri="{D42A27DB-BD31-4B8C-83A1-F6EECF244321}">
                <p14:modId xmlns:p14="http://schemas.microsoft.com/office/powerpoint/2010/main" val="1417676369"/>
              </p:ext>
            </p:extLst>
          </p:nvPr>
        </p:nvGraphicFramePr>
        <p:xfrm>
          <a:off x="2898475" y="267418"/>
          <a:ext cx="6987396" cy="4911609"/>
        </p:xfrm>
        <a:graphic>
          <a:graphicData uri="http://schemas.openxmlformats.org/drawingml/2006/table">
            <a:tbl>
              <a:tblPr firstRow="1" bandRow="1">
                <a:tableStyleId>{10A1B5D5-9B99-4C35-A422-299274C87663}</a:tableStyleId>
              </a:tblPr>
              <a:tblGrid>
                <a:gridCol w="864093">
                  <a:extLst>
                    <a:ext uri="{9D8B030D-6E8A-4147-A177-3AD203B41FA5}">
                      <a16:colId xmlns:a16="http://schemas.microsoft.com/office/drawing/2014/main" val="20000"/>
                    </a:ext>
                  </a:extLst>
                </a:gridCol>
                <a:gridCol w="1465039">
                  <a:extLst>
                    <a:ext uri="{9D8B030D-6E8A-4147-A177-3AD203B41FA5}">
                      <a16:colId xmlns:a16="http://schemas.microsoft.com/office/drawing/2014/main" val="20001"/>
                    </a:ext>
                  </a:extLst>
                </a:gridCol>
                <a:gridCol w="2674058">
                  <a:extLst>
                    <a:ext uri="{9D8B030D-6E8A-4147-A177-3AD203B41FA5}">
                      <a16:colId xmlns:a16="http://schemas.microsoft.com/office/drawing/2014/main" val="20002"/>
                    </a:ext>
                  </a:extLst>
                </a:gridCol>
                <a:gridCol w="175565">
                  <a:extLst>
                    <a:ext uri="{9D8B030D-6E8A-4147-A177-3AD203B41FA5}">
                      <a16:colId xmlns:a16="http://schemas.microsoft.com/office/drawing/2014/main" val="20003"/>
                    </a:ext>
                  </a:extLst>
                </a:gridCol>
                <a:gridCol w="1808641">
                  <a:extLst>
                    <a:ext uri="{9D8B030D-6E8A-4147-A177-3AD203B41FA5}">
                      <a16:colId xmlns:a16="http://schemas.microsoft.com/office/drawing/2014/main" val="20004"/>
                    </a:ext>
                  </a:extLst>
                </a:gridCol>
              </a:tblGrid>
              <a:tr h="299667">
                <a:tc>
                  <a:txBody>
                    <a:bodyPr/>
                    <a:lstStyle/>
                    <a:p>
                      <a:pPr algn="ctr">
                        <a:spcAft>
                          <a:spcPts val="0"/>
                        </a:spcAft>
                      </a:pPr>
                      <a:r>
                        <a:rPr lang="zh-TW" sz="2100" dirty="0">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rPr>
                        <a:t>序號</a:t>
                      </a:r>
                      <a:endParaRPr lang="zh-TW" sz="2100" b="1" dirty="0">
                        <a:solidFill>
                          <a:srgbClr val="FFFF99"/>
                        </a:solidFill>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3463" marR="63463" marT="0" marB="0" anchor="ctr"/>
                </a:tc>
                <a:tc>
                  <a:txBody>
                    <a:bodyPr/>
                    <a:lstStyle/>
                    <a:p>
                      <a:pPr algn="ctr">
                        <a:spcAft>
                          <a:spcPts val="0"/>
                        </a:spcAft>
                      </a:pPr>
                      <a:r>
                        <a:rPr lang="zh-TW" altLang="en-US" sz="2100" dirty="0">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rPr>
                        <a:t>學院</a:t>
                      </a:r>
                      <a:endParaRPr lang="zh-TW" sz="2100" b="1" dirty="0">
                        <a:solidFill>
                          <a:srgbClr val="FFFF99"/>
                        </a:solidFill>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3463" marR="63463" marT="0" marB="0"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100" dirty="0">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rPr>
                        <a:t>學系</a:t>
                      </a:r>
                      <a:r>
                        <a:rPr lang="zh-TW" altLang="en-US" sz="2100" dirty="0">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rPr>
                        <a:t>名稱</a:t>
                      </a:r>
                      <a:endParaRPr lang="zh-TW" altLang="zh-TW" sz="2100" b="1" dirty="0">
                        <a:solidFill>
                          <a:srgbClr val="FFFF99"/>
                        </a:solidFill>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3463" marR="63463" marT="0" marB="0" anchor="ct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100" dirty="0">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rPr>
                        <a:t>姓名</a:t>
                      </a:r>
                      <a:endParaRPr lang="zh-TW" altLang="zh-TW" sz="2100" b="1" dirty="0">
                        <a:solidFill>
                          <a:srgbClr val="FFFF99"/>
                        </a:solidFill>
                        <a:effectLst>
                          <a:outerShdw blurRad="38100" dist="38100" dir="2700000" algn="tl">
                            <a:srgbClr val="000000">
                              <a:alpha val="43137"/>
                            </a:srgbClr>
                          </a:outerShdw>
                        </a:effectLst>
                        <a:latin typeface="微軟正黑體 Light" panose="020B0304030504040204" pitchFamily="34" charset="-120"/>
                        <a:ea typeface="微軟正黑體 Light" panose="020B0304030504040204" pitchFamily="34" charset="-120"/>
                        <a:cs typeface="Times New Roman" panose="02020603050405020304" pitchFamily="18" charset="0"/>
                      </a:endParaRPr>
                    </a:p>
                  </a:txBody>
                  <a:tcPr marL="63463" marR="63463" marT="0" marB="0" anchor="ctr"/>
                </a:tc>
                <a:extLst>
                  <a:ext uri="{0D108BD9-81ED-4DB2-BD59-A6C34878D82A}">
                    <a16:rowId xmlns:a16="http://schemas.microsoft.com/office/drawing/2014/main" val="10000"/>
                  </a:ext>
                </a:extLst>
              </a:tr>
              <a:tr h="295556">
                <a:tc>
                  <a:txBody>
                    <a:bodyPr/>
                    <a:lstStyle/>
                    <a:p>
                      <a:pPr algn="ctr">
                        <a:spcAft>
                          <a:spcPts val="0"/>
                        </a:spcAft>
                      </a:pPr>
                      <a:r>
                        <a:rPr lang="en-US" sz="1800" dirty="0">
                          <a:effectLst/>
                        </a:rPr>
                        <a:t>1</a:t>
                      </a:r>
                      <a:endParaRPr lang="zh-TW" sz="1800" b="1"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463" marR="63463" marT="0" marB="0" anchor="ctr"/>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文學院</a:t>
                      </a:r>
                    </a:p>
                  </a:txBody>
                  <a:tcPr marL="68580" marR="68580" marT="0" marB="0" anchor="ctr"/>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歷史學系</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200" dirty="0">
                          <a:effectLst/>
                          <a:latin typeface="Calibri" panose="020F0502020204030204" pitchFamily="34" charset="0"/>
                          <a:ea typeface="文鼎中楷"/>
                          <a:cs typeface="新細明體" panose="02020500000000000000" pitchFamily="18" charset="-120"/>
                        </a:rPr>
                        <a:t>郭容吟</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88683">
                <a:tc>
                  <a:txBody>
                    <a:bodyPr/>
                    <a:lstStyle/>
                    <a:p>
                      <a:pPr algn="ctr">
                        <a:spcAft>
                          <a:spcPts val="0"/>
                        </a:spcAft>
                      </a:pPr>
                      <a:r>
                        <a:rPr lang="en-US" sz="1800" dirty="0">
                          <a:effectLst/>
                        </a:rPr>
                        <a:t>2</a:t>
                      </a:r>
                      <a:endParaRPr lang="zh-TW" sz="1800" b="1"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463" marR="63463" marT="0" marB="0" anchor="ctr"/>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教育學院</a:t>
                      </a:r>
                    </a:p>
                  </a:txBody>
                  <a:tcPr marL="68580" marR="68580" marT="0" marB="0" anchor="ctr"/>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圖書資訊學系</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200" dirty="0">
                          <a:effectLst/>
                          <a:latin typeface="Calibri" panose="020F0502020204030204" pitchFamily="34" charset="0"/>
                          <a:ea typeface="文鼎中楷"/>
                          <a:cs typeface="Arial" panose="020B0604020202020204" pitchFamily="34" charset="0"/>
                        </a:rPr>
                        <a:t>黃元鶴</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88683">
                <a:tc>
                  <a:txBody>
                    <a:bodyPr/>
                    <a:lstStyle/>
                    <a:p>
                      <a:pPr algn="ctr">
                        <a:spcAft>
                          <a:spcPts val="0"/>
                        </a:spcAft>
                      </a:pPr>
                      <a:r>
                        <a:rPr lang="en-US" sz="1800" dirty="0">
                          <a:effectLst/>
                        </a:rPr>
                        <a:t>3</a:t>
                      </a:r>
                      <a:endParaRPr lang="zh-TW" sz="1800" b="1"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463" marR="63463" marT="0" marB="0" anchor="ctr"/>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傳播學院</a:t>
                      </a:r>
                    </a:p>
                  </a:txBody>
                  <a:tcPr marL="68580" marR="68580" marT="0" marB="0" anchor="ctr"/>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影像傳播學系</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200" dirty="0">
                          <a:effectLst/>
                          <a:latin typeface="Calibri" panose="020F0502020204030204" pitchFamily="34" charset="0"/>
                          <a:ea typeface="文鼎中楷"/>
                          <a:cs typeface="新細明體" panose="02020500000000000000" pitchFamily="18" charset="-120"/>
                        </a:rPr>
                        <a:t>黃乃琦</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88683">
                <a:tc>
                  <a:txBody>
                    <a:bodyPr/>
                    <a:lstStyle/>
                    <a:p>
                      <a:pPr algn="ctr">
                        <a:spcAft>
                          <a:spcPts val="0"/>
                        </a:spcAft>
                      </a:pPr>
                      <a:r>
                        <a:rPr lang="en-US" sz="1800" dirty="0">
                          <a:effectLst/>
                        </a:rPr>
                        <a:t>4</a:t>
                      </a:r>
                      <a:endParaRPr lang="zh-TW" sz="1800" b="1"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463" marR="63463" marT="0" marB="0" anchor="ctr"/>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理工學院</a:t>
                      </a:r>
                    </a:p>
                  </a:txBody>
                  <a:tcPr marL="68580" marR="68580" marT="0" marB="0" anchor="ctr"/>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物理學系</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200" dirty="0">
                          <a:effectLst/>
                          <a:latin typeface="Calibri" panose="020F0502020204030204" pitchFamily="34" charset="0"/>
                          <a:ea typeface="文鼎中楷"/>
                          <a:cs typeface="新細明體" panose="02020500000000000000" pitchFamily="18" charset="-120"/>
                        </a:rPr>
                        <a:t>張敏娟</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88683">
                <a:tc>
                  <a:txBody>
                    <a:bodyPr/>
                    <a:lstStyle/>
                    <a:p>
                      <a:pPr algn="ctr">
                        <a:spcAft>
                          <a:spcPts val="0"/>
                        </a:spcAft>
                      </a:pPr>
                      <a:r>
                        <a:rPr lang="en-US" sz="1800" dirty="0">
                          <a:effectLst/>
                        </a:rPr>
                        <a:t>5</a:t>
                      </a:r>
                      <a:endParaRPr lang="zh-TW" sz="1800" b="1"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3463" marR="63463" marT="0" marB="0" anchor="ctr"/>
                </a:tc>
                <a:tc>
                  <a:txBody>
                    <a:bodyPr/>
                    <a:lstStyle/>
                    <a:p>
                      <a:pPr marL="0" algn="ctr" defTabSz="685800" rtl="0" eaLnBrk="1" latinLnBrk="0" hangingPunct="1">
                        <a:spcAft>
                          <a:spcPts val="0"/>
                        </a:spcAft>
                      </a:pPr>
                      <a:r>
                        <a:rPr lang="zh-TW" sz="1600" b="1" kern="100">
                          <a:solidFill>
                            <a:schemeClr val="dk1"/>
                          </a:solidFill>
                          <a:effectLst/>
                          <a:latin typeface="Calibri" panose="020F0502020204030204" pitchFamily="34" charset="0"/>
                          <a:ea typeface="文鼎中楷"/>
                          <a:cs typeface="新細明體" panose="02020500000000000000" pitchFamily="18" charset="-120"/>
                        </a:rPr>
                        <a:t>外語學院</a:t>
                      </a:r>
                    </a:p>
                  </a:txBody>
                  <a:tcPr marL="68580" marR="68580" marT="0" marB="0" anchor="ctr"/>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西班牙語文學系</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00" dirty="0">
                          <a:effectLst/>
                          <a:latin typeface="Calibri" panose="020F0502020204030204" pitchFamily="34" charset="0"/>
                          <a:ea typeface="文鼎中楷"/>
                          <a:cs typeface="新細明體" panose="02020500000000000000" pitchFamily="18" charset="-120"/>
                        </a:rPr>
                        <a:t>李素卿</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88683">
                <a:tc>
                  <a:txBody>
                    <a:bodyPr/>
                    <a:lstStyle/>
                    <a:p>
                      <a:pPr marL="0" algn="ctr" defTabSz="914400" rtl="0" eaLnBrk="1" latinLnBrk="0" hangingPunct="1">
                        <a:spcAft>
                          <a:spcPts val="0"/>
                        </a:spcAft>
                      </a:pPr>
                      <a:r>
                        <a:rPr lang="en-US" sz="1800" kern="100" dirty="0">
                          <a:effectLst/>
                        </a:rPr>
                        <a:t>6</a:t>
                      </a:r>
                      <a:endParaRPr lang="zh-TW" sz="1800" b="1"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3463" marR="63463" marT="0" marB="0" anchor="ctr"/>
                </a:tc>
                <a:tc>
                  <a:txBody>
                    <a:bodyPr/>
                    <a:lstStyle/>
                    <a:p>
                      <a:pPr marL="0" algn="ctr" defTabSz="685800" rtl="0" eaLnBrk="1" latinLnBrk="0" hangingPunct="1">
                        <a:spcAft>
                          <a:spcPts val="0"/>
                        </a:spcAft>
                      </a:pPr>
                      <a:r>
                        <a:rPr lang="zh-TW" sz="1600" b="1" kern="100">
                          <a:solidFill>
                            <a:schemeClr val="dk1"/>
                          </a:solidFill>
                          <a:effectLst/>
                          <a:latin typeface="Calibri" panose="020F0502020204030204" pitchFamily="34" charset="0"/>
                          <a:ea typeface="文鼎中楷"/>
                          <a:cs typeface="新細明體" panose="02020500000000000000" pitchFamily="18" charset="-120"/>
                        </a:rPr>
                        <a:t>民生學院</a:t>
                      </a:r>
                    </a:p>
                  </a:txBody>
                  <a:tcPr marL="68580" marR="68580" marT="0" marB="0"/>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餐旅管理學系</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00" dirty="0">
                          <a:effectLst/>
                          <a:latin typeface="Calibri" panose="020F0502020204030204" pitchFamily="34" charset="0"/>
                          <a:ea typeface="文鼎中楷"/>
                          <a:cs typeface="新細明體" panose="02020500000000000000" pitchFamily="18" charset="-120"/>
                        </a:rPr>
                        <a:t>嚴雯聖</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58500">
                <a:tc>
                  <a:txBody>
                    <a:bodyPr/>
                    <a:lstStyle/>
                    <a:p>
                      <a:pPr marL="0" algn="ctr" defTabSz="914400" rtl="0" eaLnBrk="1" latinLnBrk="0" hangingPunct="1">
                        <a:spcAft>
                          <a:spcPts val="0"/>
                        </a:spcAft>
                      </a:pPr>
                      <a:r>
                        <a:rPr lang="en-US" sz="1800" kern="100" dirty="0">
                          <a:effectLst/>
                        </a:rPr>
                        <a:t>7</a:t>
                      </a:r>
                      <a:endParaRPr lang="zh-TW" sz="1800" b="1"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3463" marR="63463" marT="0" marB="0" anchor="ctr"/>
                </a:tc>
                <a:tc>
                  <a:txBody>
                    <a:bodyPr/>
                    <a:lstStyle/>
                    <a:p>
                      <a:pPr marL="0" algn="ctr" defTabSz="685800" rtl="0" eaLnBrk="1" latinLnBrk="0" hangingPunct="1">
                        <a:spcAft>
                          <a:spcPts val="0"/>
                        </a:spcAft>
                      </a:pPr>
                      <a:r>
                        <a:rPr lang="zh-TW" sz="1600" b="1" kern="100">
                          <a:solidFill>
                            <a:schemeClr val="dk1"/>
                          </a:solidFill>
                          <a:effectLst/>
                          <a:latin typeface="Calibri" panose="020F0502020204030204" pitchFamily="34" charset="0"/>
                          <a:ea typeface="文鼎中楷"/>
                          <a:cs typeface="新細明體" panose="02020500000000000000" pitchFamily="18" charset="-120"/>
                        </a:rPr>
                        <a:t>民生學院</a:t>
                      </a:r>
                    </a:p>
                  </a:txBody>
                  <a:tcPr marL="68580" marR="68580" marT="0" marB="0" anchor="ctr"/>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營養科學系</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200" dirty="0">
                          <a:effectLst/>
                          <a:latin typeface="Calibri" panose="020F0502020204030204" pitchFamily="34" charset="0"/>
                          <a:ea typeface="文鼎中楷"/>
                          <a:cs typeface="Arial" panose="020B0604020202020204" pitchFamily="34" charset="0"/>
                        </a:rPr>
                        <a:t>劉沁瑜</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88683">
                <a:tc>
                  <a:txBody>
                    <a:bodyPr/>
                    <a:lstStyle/>
                    <a:p>
                      <a:pPr marL="0" algn="ctr" defTabSz="914400" rtl="0" eaLnBrk="1" latinLnBrk="0" hangingPunct="1">
                        <a:spcAft>
                          <a:spcPts val="0"/>
                        </a:spcAft>
                      </a:pPr>
                      <a:r>
                        <a:rPr lang="en-US" sz="1800" kern="100" dirty="0">
                          <a:effectLst/>
                        </a:rPr>
                        <a:t>8</a:t>
                      </a:r>
                      <a:endParaRPr lang="zh-TW" sz="1800" b="1"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3463" marR="63463" marT="0" marB="0" anchor="ctr"/>
                </a:tc>
                <a:tc>
                  <a:txBody>
                    <a:bodyPr/>
                    <a:lstStyle/>
                    <a:p>
                      <a:pPr marL="0" algn="ctr" defTabSz="685800" rtl="0" eaLnBrk="1" latinLnBrk="0" hangingPunct="1">
                        <a:spcAft>
                          <a:spcPts val="0"/>
                        </a:spcAft>
                      </a:pPr>
                      <a:r>
                        <a:rPr lang="zh-TW" sz="1600" b="1" kern="100">
                          <a:solidFill>
                            <a:schemeClr val="dk1"/>
                          </a:solidFill>
                          <a:effectLst/>
                          <a:latin typeface="Calibri" panose="020F0502020204030204" pitchFamily="34" charset="0"/>
                          <a:ea typeface="文鼎中楷"/>
                          <a:cs typeface="新細明體" panose="02020500000000000000" pitchFamily="18" charset="-120"/>
                        </a:rPr>
                        <a:t>織品服裝學院</a:t>
                      </a:r>
                    </a:p>
                  </a:txBody>
                  <a:tcPr marL="68580" marR="68580" marT="0" marB="0" anchor="ctr"/>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織品服裝學系</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200" dirty="0">
                          <a:effectLst/>
                          <a:latin typeface="Calibri" panose="020F0502020204030204" pitchFamily="34" charset="0"/>
                          <a:ea typeface="文鼎中楷"/>
                          <a:cs typeface="新細明體" panose="02020500000000000000" pitchFamily="18" charset="-120"/>
                        </a:rPr>
                        <a:t>翁慧茹</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88683">
                <a:tc>
                  <a:txBody>
                    <a:bodyPr/>
                    <a:lstStyle/>
                    <a:p>
                      <a:pPr marL="0" algn="ctr" defTabSz="914400" rtl="0" eaLnBrk="1" latinLnBrk="0" hangingPunct="1">
                        <a:spcAft>
                          <a:spcPts val="0"/>
                        </a:spcAft>
                      </a:pPr>
                      <a:r>
                        <a:rPr lang="en-US" sz="1800" kern="100" dirty="0">
                          <a:effectLst/>
                        </a:rPr>
                        <a:t>9</a:t>
                      </a:r>
                      <a:endParaRPr lang="zh-TW" sz="1800" b="1"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3463" marR="63463" marT="0" marB="0" anchor="ctr"/>
                </a:tc>
                <a:tc>
                  <a:txBody>
                    <a:bodyPr/>
                    <a:lstStyle/>
                    <a:p>
                      <a:pPr marL="0" algn="ctr" defTabSz="685800" rtl="0" eaLnBrk="1" latinLnBrk="0" hangingPunct="1">
                        <a:spcAft>
                          <a:spcPts val="0"/>
                        </a:spcAft>
                      </a:pPr>
                      <a:r>
                        <a:rPr lang="zh-TW" sz="1600" b="1" kern="100">
                          <a:solidFill>
                            <a:schemeClr val="dk1"/>
                          </a:solidFill>
                          <a:effectLst/>
                          <a:latin typeface="Calibri" panose="020F0502020204030204" pitchFamily="34" charset="0"/>
                          <a:ea typeface="文鼎中楷"/>
                          <a:cs typeface="新細明體" panose="02020500000000000000" pitchFamily="18" charset="-120"/>
                        </a:rPr>
                        <a:t>法律學院</a:t>
                      </a:r>
                    </a:p>
                  </a:txBody>
                  <a:tcPr marL="68580" marR="68580" marT="0" marB="0"/>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學士後法律學系</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200" dirty="0">
                          <a:effectLst/>
                          <a:latin typeface="Calibri" panose="020F0502020204030204" pitchFamily="34" charset="0"/>
                          <a:ea typeface="文鼎中楷"/>
                          <a:cs typeface="新細明體" panose="02020500000000000000" pitchFamily="18" charset="-120"/>
                        </a:rPr>
                        <a:t>邱彥琳</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88683">
                <a:tc>
                  <a:txBody>
                    <a:bodyPr/>
                    <a:lstStyle/>
                    <a:p>
                      <a:pPr marL="0" algn="ctr" defTabSz="914400" rtl="0" eaLnBrk="1" latinLnBrk="0" hangingPunct="1">
                        <a:spcAft>
                          <a:spcPts val="0"/>
                        </a:spcAft>
                      </a:pPr>
                      <a:r>
                        <a:rPr lang="en-US" sz="1800" kern="100" dirty="0">
                          <a:effectLst/>
                        </a:rPr>
                        <a:t>10</a:t>
                      </a:r>
                      <a:endParaRPr lang="zh-TW" sz="1800" b="1"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3463" marR="63463" marT="0" marB="0" anchor="ctr"/>
                </a:tc>
                <a:tc>
                  <a:txBody>
                    <a:bodyPr/>
                    <a:lstStyle/>
                    <a:p>
                      <a:pPr marL="0" algn="ctr" defTabSz="685800" rtl="0" eaLnBrk="1" latinLnBrk="0" hangingPunct="1">
                        <a:spcAft>
                          <a:spcPts val="0"/>
                        </a:spcAft>
                      </a:pPr>
                      <a:r>
                        <a:rPr lang="zh-TW" sz="1600" b="1" kern="100">
                          <a:solidFill>
                            <a:schemeClr val="dk1"/>
                          </a:solidFill>
                          <a:effectLst/>
                          <a:latin typeface="Calibri" panose="020F0502020204030204" pitchFamily="34" charset="0"/>
                          <a:ea typeface="文鼎中楷"/>
                          <a:cs typeface="新細明體" panose="02020500000000000000" pitchFamily="18" charset="-120"/>
                        </a:rPr>
                        <a:t>管理學院</a:t>
                      </a:r>
                    </a:p>
                  </a:txBody>
                  <a:tcPr marL="68580" marR="68580" marT="0" marB="0"/>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企業管理學系</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00" dirty="0">
                          <a:effectLst/>
                          <a:latin typeface="Calibri" panose="020F0502020204030204" pitchFamily="34" charset="0"/>
                          <a:ea typeface="文鼎中楷"/>
                          <a:cs typeface="新細明體" panose="02020500000000000000" pitchFamily="18" charset="-120"/>
                        </a:rPr>
                        <a:t>李禮孟</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88683">
                <a:tc>
                  <a:txBody>
                    <a:bodyPr/>
                    <a:lstStyle/>
                    <a:p>
                      <a:pPr marL="0" algn="ctr" defTabSz="914400" rtl="0" eaLnBrk="1" latinLnBrk="0" hangingPunct="1">
                        <a:spcAft>
                          <a:spcPts val="0"/>
                        </a:spcAft>
                      </a:pPr>
                      <a:r>
                        <a:rPr lang="en-US" sz="1800" kern="100" dirty="0">
                          <a:effectLst/>
                        </a:rPr>
                        <a:t>11</a:t>
                      </a:r>
                      <a:endParaRPr lang="zh-TW" sz="1800" b="1"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3463" marR="63463" marT="0" marB="0" anchor="ctr"/>
                </a:tc>
                <a:tc>
                  <a:txBody>
                    <a:bodyPr/>
                    <a:lstStyle/>
                    <a:p>
                      <a:pPr marL="0" algn="ctr" defTabSz="685800" rtl="0" eaLnBrk="1" latinLnBrk="0" hangingPunct="1">
                        <a:spcAft>
                          <a:spcPts val="0"/>
                        </a:spcAft>
                      </a:pPr>
                      <a:r>
                        <a:rPr lang="zh-TW" sz="1600" b="1" kern="100">
                          <a:solidFill>
                            <a:schemeClr val="dk1"/>
                          </a:solidFill>
                          <a:effectLst/>
                          <a:latin typeface="Calibri" panose="020F0502020204030204" pitchFamily="34" charset="0"/>
                          <a:ea typeface="文鼎中楷"/>
                          <a:cs typeface="新細明體" panose="02020500000000000000" pitchFamily="18" charset="-120"/>
                        </a:rPr>
                        <a:t>社會科學院</a:t>
                      </a:r>
                    </a:p>
                  </a:txBody>
                  <a:tcPr marL="68580" marR="68580" marT="0" marB="0"/>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經濟學系</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200" dirty="0">
                          <a:effectLst/>
                          <a:latin typeface="Calibri" panose="020F0502020204030204" pitchFamily="34" charset="0"/>
                          <a:ea typeface="文鼎中楷"/>
                          <a:cs typeface="新細明體" panose="02020500000000000000" pitchFamily="18" charset="-120"/>
                        </a:rPr>
                        <a:t>邱惠玉</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288683">
                <a:tc>
                  <a:txBody>
                    <a:bodyPr/>
                    <a:lstStyle/>
                    <a:p>
                      <a:pPr marL="0" algn="ctr" defTabSz="914400" rtl="0" eaLnBrk="1" latinLnBrk="0" hangingPunct="1">
                        <a:spcAft>
                          <a:spcPts val="0"/>
                        </a:spcAft>
                      </a:pPr>
                      <a:r>
                        <a:rPr lang="en-US" altLang="zh-TW" sz="1800" kern="100" dirty="0">
                          <a:effectLst/>
                        </a:rPr>
                        <a:t>12</a:t>
                      </a:r>
                      <a:endParaRPr lang="zh-TW" sz="1800" b="1"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3463" marR="63463" marT="0" marB="0" anchor="ctr"/>
                </a:tc>
                <a:tc>
                  <a:txBody>
                    <a:bodyPr/>
                    <a:lstStyle/>
                    <a:p>
                      <a:pPr marL="0" algn="ctr" defTabSz="685800" rtl="0" eaLnBrk="1" latinLnBrk="0" hangingPunct="1">
                        <a:spcAft>
                          <a:spcPts val="0"/>
                        </a:spcAft>
                      </a:pPr>
                      <a:r>
                        <a:rPr lang="zh-TW" sz="1600" b="1" kern="100">
                          <a:solidFill>
                            <a:schemeClr val="dk1"/>
                          </a:solidFill>
                          <a:effectLst/>
                          <a:latin typeface="Calibri" panose="020F0502020204030204" pitchFamily="34" charset="0"/>
                          <a:ea typeface="文鼎中楷"/>
                          <a:cs typeface="新細明體" panose="02020500000000000000" pitchFamily="18" charset="-120"/>
                        </a:rPr>
                        <a:t>醫學院</a:t>
                      </a:r>
                    </a:p>
                  </a:txBody>
                  <a:tcPr marL="68580" marR="68580" marT="0" marB="0"/>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呼吸治療學系</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200" dirty="0">
                          <a:effectLst/>
                          <a:latin typeface="Calibri" panose="020F0502020204030204" pitchFamily="34" charset="0"/>
                          <a:ea typeface="文鼎中楷"/>
                          <a:cs typeface="新細明體" panose="02020500000000000000" pitchFamily="18" charset="-120"/>
                        </a:rPr>
                        <a:t>簡辰霖</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288683">
                <a:tc>
                  <a:txBody>
                    <a:bodyPr/>
                    <a:lstStyle/>
                    <a:p>
                      <a:pPr marL="0" algn="ctr" defTabSz="914400" rtl="0" eaLnBrk="1" latinLnBrk="0" hangingPunct="1">
                        <a:spcAft>
                          <a:spcPts val="0"/>
                        </a:spcAft>
                      </a:pPr>
                      <a:r>
                        <a:rPr lang="en-US" altLang="zh-TW" sz="1800" kern="100" dirty="0">
                          <a:effectLst/>
                        </a:rPr>
                        <a:t>13</a:t>
                      </a:r>
                      <a:endParaRPr lang="zh-TW" sz="1800" b="1"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3463" marR="63463" marT="0" marB="0" anchor="ctr"/>
                </a:tc>
                <a:tc>
                  <a:txBody>
                    <a:bodyPr/>
                    <a:lstStyle/>
                    <a:p>
                      <a:pPr marL="0" algn="ctr" defTabSz="685800" rtl="0" eaLnBrk="1" latinLnBrk="0" hangingPunct="1">
                        <a:spcAft>
                          <a:spcPts val="0"/>
                        </a:spcAft>
                      </a:pPr>
                      <a:r>
                        <a:rPr lang="zh-TW" sz="1600" b="1" kern="100">
                          <a:solidFill>
                            <a:schemeClr val="dk1"/>
                          </a:solidFill>
                          <a:effectLst/>
                          <a:latin typeface="Calibri" panose="020F0502020204030204" pitchFamily="34" charset="0"/>
                          <a:ea typeface="文鼎中楷"/>
                          <a:cs typeface="新細明體" panose="02020500000000000000" pitchFamily="18" charset="-120"/>
                        </a:rPr>
                        <a:t>醫學院</a:t>
                      </a:r>
                    </a:p>
                  </a:txBody>
                  <a:tcPr marL="68580" marR="68580" marT="0" marB="0"/>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呼吸治療學系</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200" dirty="0">
                          <a:effectLst/>
                          <a:latin typeface="Calibri" panose="020F0502020204030204" pitchFamily="34" charset="0"/>
                          <a:ea typeface="文鼎中楷"/>
                          <a:cs typeface="新細明體" panose="02020500000000000000" pitchFamily="18" charset="-120"/>
                        </a:rPr>
                        <a:t>趙家佳</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355303">
                <a:tc>
                  <a:txBody>
                    <a:bodyPr/>
                    <a:lstStyle/>
                    <a:p>
                      <a:pPr algn="ctr"/>
                      <a:r>
                        <a:rPr lang="en-US" altLang="zh-TW" sz="1800" b="0" dirty="0"/>
                        <a:t>14</a:t>
                      </a:r>
                      <a:endParaRPr lang="zh-TW" altLang="en-US" sz="1800" b="0" dirty="0"/>
                    </a:p>
                  </a:txBody>
                  <a:tcPr/>
                </a:tc>
                <a:tc>
                  <a:txBody>
                    <a:bodyPr/>
                    <a:lstStyle/>
                    <a:p>
                      <a:pPr marL="0" algn="ctr" defTabSz="685800" rtl="0" eaLnBrk="1" latinLnBrk="0" hangingPunct="1">
                        <a:spcAft>
                          <a:spcPts val="0"/>
                        </a:spcAft>
                      </a:pPr>
                      <a:r>
                        <a:rPr lang="zh-TW" sz="1600" b="1" kern="100">
                          <a:solidFill>
                            <a:schemeClr val="dk1"/>
                          </a:solidFill>
                          <a:effectLst/>
                          <a:latin typeface="Calibri" panose="020F0502020204030204" pitchFamily="34" charset="0"/>
                          <a:ea typeface="文鼎中楷"/>
                          <a:cs typeface="新細明體" panose="02020500000000000000" pitchFamily="18" charset="-120"/>
                        </a:rPr>
                        <a:t>進修部</a:t>
                      </a:r>
                    </a:p>
                  </a:txBody>
                  <a:tcPr marL="68580" marR="68580" marT="0" marB="0"/>
                </a:tc>
                <a:tc>
                  <a:txBody>
                    <a:bodyPr/>
                    <a:lstStyle/>
                    <a:p>
                      <a:pPr marL="0" algn="ctr" defTabSz="685800" rtl="0" eaLnBrk="1" latinLnBrk="0" hangingPunct="1">
                        <a:spcAft>
                          <a:spcPts val="0"/>
                        </a:spcAft>
                      </a:pPr>
                      <a:r>
                        <a:rPr lang="zh-TW" sz="1600" b="1" kern="100" dirty="0">
                          <a:solidFill>
                            <a:schemeClr val="dk1"/>
                          </a:solidFill>
                          <a:effectLst/>
                          <a:latin typeface="Calibri" panose="020F0502020204030204" pitchFamily="34" charset="0"/>
                          <a:ea typeface="文鼎中楷"/>
                          <a:cs typeface="新細明體" panose="02020500000000000000" pitchFamily="18" charset="-120"/>
                        </a:rPr>
                        <a:t>哲學系、室內設計學程</a:t>
                      </a:r>
                    </a:p>
                  </a:txBody>
                  <a:tcPr marL="68580" marR="68580" marT="0" marB="0" anchor="ctr"/>
                </a:tc>
                <a:tc>
                  <a:txBody>
                    <a:bodyPr/>
                    <a:lstStyle/>
                    <a:p>
                      <a:endParaRPr lang="zh-TW" altLang="en-US" dirty="0"/>
                    </a:p>
                  </a:txBody>
                  <a:tcPr marL="68580" marR="68580" marT="0" marB="0" anchor="ctr"/>
                </a:tc>
                <a:tc>
                  <a:txBody>
                    <a:bodyPr/>
                    <a:lstStyle/>
                    <a:p>
                      <a:pPr algn="ctr">
                        <a:spcAft>
                          <a:spcPts val="0"/>
                        </a:spcAft>
                      </a:pPr>
                      <a:r>
                        <a:rPr lang="zh-TW" sz="1600" b="1" kern="100" dirty="0">
                          <a:effectLst/>
                          <a:latin typeface="Calibri" panose="020F0502020204030204" pitchFamily="34" charset="0"/>
                          <a:ea typeface="文鼎中楷"/>
                          <a:cs typeface="新細明體" panose="02020500000000000000" pitchFamily="18" charset="-120"/>
                        </a:rPr>
                        <a:t>陳梅珍</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r h="384911">
                <a:tc gridSpan="5">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Light" panose="020B0304030504040204" pitchFamily="34" charset="-120"/>
                          <a:ea typeface="微軟正黑體 Light" panose="020B0304030504040204" pitchFamily="34" charset="-120"/>
                        </a:rPr>
                        <a:t>共</a:t>
                      </a:r>
                      <a:r>
                        <a:rPr lang="en-US" altLang="zh-TW" sz="2000" b="1" dirty="0">
                          <a:solidFill>
                            <a:schemeClr val="bg1"/>
                          </a:solidFill>
                          <a:latin typeface="微軟正黑體 Light" panose="020B0304030504040204" pitchFamily="34" charset="-120"/>
                          <a:ea typeface="微軟正黑體 Light" panose="020B0304030504040204" pitchFamily="34" charset="-120"/>
                        </a:rPr>
                        <a:t>14</a:t>
                      </a:r>
                      <a:r>
                        <a:rPr lang="zh-TW" altLang="en-US" sz="2000" b="1" dirty="0">
                          <a:solidFill>
                            <a:schemeClr val="bg1"/>
                          </a:solidFill>
                          <a:latin typeface="微軟正黑體 Light" panose="020B0304030504040204" pitchFamily="34" charset="-120"/>
                          <a:ea typeface="微軟正黑體 Light" panose="020B0304030504040204" pitchFamily="34" charset="-120"/>
                        </a:rPr>
                        <a:t>位導師獲獎</a:t>
                      </a:r>
                    </a:p>
                  </a:txBody>
                  <a:tcPr>
                    <a:solidFill>
                      <a:schemeClr val="accent6">
                        <a:lumMod val="75000"/>
                      </a:schemeClr>
                    </a:solidFill>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882838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19177" y="189782"/>
            <a:ext cx="8902461" cy="1200329"/>
          </a:xfrm>
          <a:prstGeom prst="rect">
            <a:avLst/>
          </a:prstGeom>
          <a:noFill/>
        </p:spPr>
        <p:txBody>
          <a:bodyPr wrap="square" rtlCol="0">
            <a:spAutoFit/>
          </a:bodyPr>
          <a:lstStyle/>
          <a:p>
            <a:r>
              <a:rPr lang="zh-TW" altLang="en-US" sz="3600" dirty="0">
                <a:solidFill>
                  <a:srgbClr val="FF0000"/>
                </a:solidFill>
                <a:latin typeface="微軟正黑體" panose="020B0604030504040204" pitchFamily="34" charset="-120"/>
                <a:ea typeface="微軟正黑體" panose="020B0604030504040204" pitchFamily="34" charset="-120"/>
              </a:rPr>
              <a:t>協助辦理教育部因應嚴重特殊傳染性肺炎</a:t>
            </a:r>
            <a:endParaRPr lang="en-US" altLang="zh-TW" sz="3600" dirty="0">
              <a:solidFill>
                <a:srgbClr val="FF0000"/>
              </a:solidFill>
              <a:latin typeface="微軟正黑體" panose="020B0604030504040204" pitchFamily="34" charset="-120"/>
              <a:ea typeface="微軟正黑體" panose="020B0604030504040204" pitchFamily="34" charset="-120"/>
            </a:endParaRPr>
          </a:p>
          <a:p>
            <a:r>
              <a:rPr lang="zh-TW" altLang="en-US" sz="3600" dirty="0">
                <a:solidFill>
                  <a:srgbClr val="FF0000"/>
                </a:solidFill>
                <a:latin typeface="微軟正黑體" panose="020B0604030504040204" pitchFamily="34" charset="-120"/>
                <a:ea typeface="微軟正黑體" panose="020B0604030504040204" pitchFamily="34" charset="-120"/>
              </a:rPr>
              <a:t>學生紓困補助案</a:t>
            </a:r>
          </a:p>
        </p:txBody>
      </p:sp>
      <p:graphicFrame>
        <p:nvGraphicFramePr>
          <p:cNvPr id="3" name="表格 2"/>
          <p:cNvGraphicFramePr>
            <a:graphicFrameLocks noGrp="1"/>
          </p:cNvGraphicFramePr>
          <p:nvPr>
            <p:extLst>
              <p:ext uri="{D42A27DB-BD31-4B8C-83A1-F6EECF244321}">
                <p14:modId xmlns:p14="http://schemas.microsoft.com/office/powerpoint/2010/main" val="2366405463"/>
              </p:ext>
            </p:extLst>
          </p:nvPr>
        </p:nvGraphicFramePr>
        <p:xfrm>
          <a:off x="1493717" y="1364233"/>
          <a:ext cx="5398787" cy="5232942"/>
        </p:xfrm>
        <a:graphic>
          <a:graphicData uri="http://schemas.openxmlformats.org/drawingml/2006/table">
            <a:tbl>
              <a:tblPr>
                <a:tableStyleId>{5C22544A-7EE6-4342-B048-85BDC9FD1C3A}</a:tableStyleId>
              </a:tblPr>
              <a:tblGrid>
                <a:gridCol w="3124405">
                  <a:extLst>
                    <a:ext uri="{9D8B030D-6E8A-4147-A177-3AD203B41FA5}">
                      <a16:colId xmlns:a16="http://schemas.microsoft.com/office/drawing/2014/main" val="20000"/>
                    </a:ext>
                  </a:extLst>
                </a:gridCol>
                <a:gridCol w="2274382">
                  <a:extLst>
                    <a:ext uri="{9D8B030D-6E8A-4147-A177-3AD203B41FA5}">
                      <a16:colId xmlns:a16="http://schemas.microsoft.com/office/drawing/2014/main" val="20001"/>
                    </a:ext>
                  </a:extLst>
                </a:gridCol>
              </a:tblGrid>
              <a:tr h="402534">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單  位</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4">
                        <a:lumMod val="75000"/>
                      </a:schemeClr>
                    </a:solidFill>
                  </a:tcPr>
                </a:tc>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姓  名</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4">
                        <a:lumMod val="75000"/>
                      </a:schemeClr>
                    </a:solidFill>
                  </a:tcPr>
                </a:tc>
                <a:extLst>
                  <a:ext uri="{0D108BD9-81ED-4DB2-BD59-A6C34878D82A}">
                    <a16:rowId xmlns:a16="http://schemas.microsoft.com/office/drawing/2014/main" val="10000"/>
                  </a:ext>
                </a:extLst>
              </a:tr>
              <a:tr h="402534">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生輔組</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tc>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葉士豪</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tc>
                <a:extLst>
                  <a:ext uri="{0D108BD9-81ED-4DB2-BD59-A6C34878D82A}">
                    <a16:rowId xmlns:a16="http://schemas.microsoft.com/office/drawing/2014/main" val="10001"/>
                  </a:ext>
                </a:extLst>
              </a:tr>
              <a:tr h="402534">
                <a:tc>
                  <a:txBody>
                    <a:bodyPr/>
                    <a:lstStyle/>
                    <a:p>
                      <a:pPr marL="0" algn="ctr" defTabSz="914400" rtl="0" eaLnBrk="1" fontAlgn="ctr" latinLnBrk="0" hangingPunct="1"/>
                      <a:r>
                        <a:rPr lang="zh-TW" altLang="en-US" sz="2400" u="none" strike="noStrike" kern="1200" dirty="0">
                          <a:solidFill>
                            <a:srgbClr val="6666FF"/>
                          </a:solidFill>
                          <a:effectLst/>
                          <a:latin typeface="微軟正黑體" panose="020B0604030504040204" pitchFamily="34" charset="-120"/>
                          <a:ea typeface="微軟正黑體" panose="020B0604030504040204" pitchFamily="34" charset="-120"/>
                          <a:cs typeface="+mn-cs"/>
                        </a:rPr>
                        <a:t>生輔組</a:t>
                      </a:r>
                    </a:p>
                  </a:txBody>
                  <a:tcPr marL="7445" marR="7445" marT="7445" marB="0" anchor="ctr">
                    <a:solidFill>
                      <a:schemeClr val="accent4">
                        <a:lumMod val="40000"/>
                        <a:lumOff val="60000"/>
                      </a:schemeClr>
                    </a:solidFill>
                  </a:tcPr>
                </a:tc>
                <a:tc>
                  <a:txBody>
                    <a:bodyPr/>
                    <a:lstStyle/>
                    <a:p>
                      <a:pPr marL="0" algn="ctr" defTabSz="914400" rtl="0" eaLnBrk="1" fontAlgn="ctr" latinLnBrk="0" hangingPunct="1"/>
                      <a:r>
                        <a:rPr lang="zh-TW" altLang="en-US" sz="2400" u="none" strike="noStrike" kern="1200" dirty="0">
                          <a:solidFill>
                            <a:srgbClr val="6666FF"/>
                          </a:solidFill>
                          <a:effectLst/>
                          <a:latin typeface="微軟正黑體" panose="020B0604030504040204" pitchFamily="34" charset="-120"/>
                          <a:ea typeface="微軟正黑體" panose="020B0604030504040204" pitchFamily="34" charset="-120"/>
                          <a:cs typeface="+mn-cs"/>
                        </a:rPr>
                        <a:t>鄔文萍</a:t>
                      </a:r>
                    </a:p>
                  </a:txBody>
                  <a:tcPr marL="7445" marR="7445" marT="7445" marB="0" anchor="ctr">
                    <a:solidFill>
                      <a:schemeClr val="accent4">
                        <a:lumMod val="40000"/>
                        <a:lumOff val="60000"/>
                      </a:schemeClr>
                    </a:solidFill>
                  </a:tcPr>
                </a:tc>
                <a:extLst>
                  <a:ext uri="{0D108BD9-81ED-4DB2-BD59-A6C34878D82A}">
                    <a16:rowId xmlns:a16="http://schemas.microsoft.com/office/drawing/2014/main" val="2713595183"/>
                  </a:ext>
                </a:extLst>
              </a:tr>
              <a:tr h="402534">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生輔組</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tc>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李錫勳</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tc>
                <a:extLst>
                  <a:ext uri="{0D108BD9-81ED-4DB2-BD59-A6C34878D82A}">
                    <a16:rowId xmlns:a16="http://schemas.microsoft.com/office/drawing/2014/main" val="191078399"/>
                  </a:ext>
                </a:extLst>
              </a:tr>
              <a:tr h="402534">
                <a:tc>
                  <a:txBody>
                    <a:bodyPr/>
                    <a:lstStyle/>
                    <a:p>
                      <a:pPr marL="0" algn="ctr" defTabSz="914400" rtl="0" eaLnBrk="1" fontAlgn="ctr" latinLnBrk="0" hangingPunct="1"/>
                      <a:r>
                        <a:rPr lang="zh-TW" altLang="en-US" sz="2400" u="none" strike="noStrike" kern="1200" dirty="0">
                          <a:solidFill>
                            <a:srgbClr val="6666FF"/>
                          </a:solidFill>
                          <a:effectLst/>
                          <a:latin typeface="微軟正黑體" panose="020B0604030504040204" pitchFamily="34" charset="-120"/>
                          <a:ea typeface="微軟正黑體" panose="020B0604030504040204" pitchFamily="34" charset="-120"/>
                          <a:cs typeface="+mn-cs"/>
                        </a:rPr>
                        <a:t>軍訓室</a:t>
                      </a:r>
                    </a:p>
                  </a:txBody>
                  <a:tcPr marL="7445" marR="7445" marT="7445" marB="0" anchor="ctr">
                    <a:solidFill>
                      <a:schemeClr val="accent4">
                        <a:lumMod val="40000"/>
                        <a:lumOff val="60000"/>
                      </a:schemeClr>
                    </a:solidFill>
                  </a:tcPr>
                </a:tc>
                <a:tc>
                  <a:txBody>
                    <a:bodyPr/>
                    <a:lstStyle/>
                    <a:p>
                      <a:pPr marL="0" algn="ctr" defTabSz="914400" rtl="0" eaLnBrk="1" fontAlgn="ctr" latinLnBrk="0" hangingPunct="1"/>
                      <a:r>
                        <a:rPr lang="zh-TW" altLang="en-US" sz="2400" u="none" strike="noStrike" kern="1200" dirty="0">
                          <a:solidFill>
                            <a:srgbClr val="6666FF"/>
                          </a:solidFill>
                          <a:effectLst/>
                          <a:latin typeface="微軟正黑體" panose="020B0604030504040204" pitchFamily="34" charset="-120"/>
                          <a:ea typeface="微軟正黑體" panose="020B0604030504040204" pitchFamily="34" charset="-120"/>
                          <a:cs typeface="+mn-cs"/>
                        </a:rPr>
                        <a:t>曹育榕</a:t>
                      </a:r>
                    </a:p>
                  </a:txBody>
                  <a:tcPr marL="7445" marR="7445" marT="7445" marB="0" anchor="ctr">
                    <a:solidFill>
                      <a:schemeClr val="accent4">
                        <a:lumMod val="40000"/>
                        <a:lumOff val="60000"/>
                      </a:schemeClr>
                    </a:solidFill>
                  </a:tcPr>
                </a:tc>
                <a:extLst>
                  <a:ext uri="{0D108BD9-81ED-4DB2-BD59-A6C34878D82A}">
                    <a16:rowId xmlns:a16="http://schemas.microsoft.com/office/drawing/2014/main" val="10002"/>
                  </a:ext>
                </a:extLst>
              </a:tr>
              <a:tr h="402534">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軍訓室</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1">
                        <a:lumMod val="20000"/>
                        <a:lumOff val="80000"/>
                      </a:schemeClr>
                    </a:solidFill>
                  </a:tcPr>
                </a:tc>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歐李芳如</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1">
                        <a:lumMod val="20000"/>
                        <a:lumOff val="80000"/>
                      </a:schemeClr>
                    </a:solidFill>
                  </a:tcPr>
                </a:tc>
                <a:extLst>
                  <a:ext uri="{0D108BD9-81ED-4DB2-BD59-A6C34878D82A}">
                    <a16:rowId xmlns:a16="http://schemas.microsoft.com/office/drawing/2014/main" val="993420275"/>
                  </a:ext>
                </a:extLst>
              </a:tr>
              <a:tr h="402534">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軍訓室</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4">
                        <a:lumMod val="40000"/>
                        <a:lumOff val="60000"/>
                      </a:schemeClr>
                    </a:solidFill>
                  </a:tcPr>
                </a:tc>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陳臣民</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4">
                        <a:lumMod val="40000"/>
                        <a:lumOff val="60000"/>
                      </a:schemeClr>
                    </a:solidFill>
                  </a:tcPr>
                </a:tc>
                <a:extLst>
                  <a:ext uri="{0D108BD9-81ED-4DB2-BD59-A6C34878D82A}">
                    <a16:rowId xmlns:a16="http://schemas.microsoft.com/office/drawing/2014/main" val="1174740151"/>
                  </a:ext>
                </a:extLst>
              </a:tr>
              <a:tr h="402534">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軍訓室</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1">
                        <a:lumMod val="20000"/>
                        <a:lumOff val="80000"/>
                      </a:schemeClr>
                    </a:solidFill>
                  </a:tcPr>
                </a:tc>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夏瑞康</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1">
                        <a:lumMod val="20000"/>
                        <a:lumOff val="80000"/>
                      </a:schemeClr>
                    </a:solidFill>
                  </a:tcPr>
                </a:tc>
                <a:extLst>
                  <a:ext uri="{0D108BD9-81ED-4DB2-BD59-A6C34878D82A}">
                    <a16:rowId xmlns:a16="http://schemas.microsoft.com/office/drawing/2014/main" val="310645435"/>
                  </a:ext>
                </a:extLst>
              </a:tr>
              <a:tr h="402534">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軍訓室</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4">
                        <a:lumMod val="40000"/>
                        <a:lumOff val="60000"/>
                      </a:schemeClr>
                    </a:solidFill>
                  </a:tcPr>
                </a:tc>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吳甲仙</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4">
                        <a:lumMod val="40000"/>
                        <a:lumOff val="60000"/>
                      </a:schemeClr>
                    </a:solidFill>
                  </a:tcPr>
                </a:tc>
                <a:extLst>
                  <a:ext uri="{0D108BD9-81ED-4DB2-BD59-A6C34878D82A}">
                    <a16:rowId xmlns:a16="http://schemas.microsoft.com/office/drawing/2014/main" val="320526911"/>
                  </a:ext>
                </a:extLst>
              </a:tr>
              <a:tr h="402534">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處本部</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tc>
                <a:tc>
                  <a:txBody>
                    <a:bodyPr/>
                    <a:lstStyle/>
                    <a:p>
                      <a:pPr algn="ctr" fontAlgn="ctr"/>
                      <a:r>
                        <a:rPr lang="zh-TW" altLang="en-US" sz="2400" u="none" strike="noStrike">
                          <a:solidFill>
                            <a:srgbClr val="6666FF"/>
                          </a:solidFill>
                          <a:effectLst/>
                          <a:latin typeface="微軟正黑體" panose="020B0604030504040204" pitchFamily="34" charset="-120"/>
                          <a:ea typeface="微軟正黑體" panose="020B0604030504040204" pitchFamily="34" charset="-120"/>
                        </a:rPr>
                        <a:t>鄭津珠</a:t>
                      </a:r>
                      <a:endParaRPr lang="zh-TW" altLang="en-US" sz="2400" b="0" i="0" u="none" strike="noStrike">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tc>
                <a:extLst>
                  <a:ext uri="{0D108BD9-81ED-4DB2-BD59-A6C34878D82A}">
                    <a16:rowId xmlns:a16="http://schemas.microsoft.com/office/drawing/2014/main" val="10003"/>
                  </a:ext>
                </a:extLst>
              </a:tr>
              <a:tr h="402534">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處本部</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4">
                        <a:lumMod val="40000"/>
                        <a:lumOff val="60000"/>
                      </a:schemeClr>
                    </a:solidFill>
                  </a:tcPr>
                </a:tc>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廖優充</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4">
                        <a:lumMod val="40000"/>
                        <a:lumOff val="60000"/>
                      </a:schemeClr>
                    </a:solidFill>
                  </a:tcPr>
                </a:tc>
                <a:extLst>
                  <a:ext uri="{0D108BD9-81ED-4DB2-BD59-A6C34878D82A}">
                    <a16:rowId xmlns:a16="http://schemas.microsoft.com/office/drawing/2014/main" val="10004"/>
                  </a:ext>
                </a:extLst>
              </a:tr>
              <a:tr h="402534">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處本部</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tc>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蔡孟芸</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tc>
                <a:extLst>
                  <a:ext uri="{0D108BD9-81ED-4DB2-BD59-A6C34878D82A}">
                    <a16:rowId xmlns:a16="http://schemas.microsoft.com/office/drawing/2014/main" val="10011"/>
                  </a:ext>
                </a:extLst>
              </a:tr>
              <a:tr h="402534">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處本部</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4">
                        <a:lumMod val="40000"/>
                        <a:lumOff val="60000"/>
                      </a:schemeClr>
                    </a:solidFill>
                  </a:tcPr>
                </a:tc>
                <a:tc>
                  <a:txBody>
                    <a:bodyPr/>
                    <a:lstStyle/>
                    <a:p>
                      <a:pPr algn="ctr" fontAlgn="ctr"/>
                      <a:r>
                        <a:rPr lang="zh-TW" altLang="en-US" sz="2400" u="none" strike="noStrike" dirty="0">
                          <a:solidFill>
                            <a:srgbClr val="6666FF"/>
                          </a:solidFill>
                          <a:effectLst/>
                          <a:latin typeface="微軟正黑體" panose="020B0604030504040204" pitchFamily="34" charset="-120"/>
                          <a:ea typeface="微軟正黑體" panose="020B0604030504040204" pitchFamily="34" charset="-120"/>
                        </a:rPr>
                        <a:t>施佳妤</a:t>
                      </a:r>
                      <a:endParaRPr lang="zh-TW" altLang="en-US" sz="2400" b="0" i="0" u="none" strike="noStrike" dirty="0">
                        <a:solidFill>
                          <a:srgbClr val="6666FF"/>
                        </a:solidFill>
                        <a:effectLst/>
                        <a:latin typeface="微軟正黑體" panose="020B0604030504040204" pitchFamily="34" charset="-120"/>
                        <a:ea typeface="微軟正黑體" panose="020B0604030504040204" pitchFamily="34" charset="-120"/>
                      </a:endParaRPr>
                    </a:p>
                  </a:txBody>
                  <a:tcPr marL="7445" marR="7445" marT="7445" marB="0" anchor="ctr">
                    <a:solidFill>
                      <a:schemeClr val="accent4">
                        <a:lumMod val="40000"/>
                        <a:lumOff val="60000"/>
                      </a:schemeClr>
                    </a:solidFill>
                  </a:tcPr>
                </a:tc>
                <a:extLst>
                  <a:ext uri="{0D108BD9-81ED-4DB2-BD59-A6C34878D82A}">
                    <a16:rowId xmlns:a16="http://schemas.microsoft.com/office/drawing/2014/main" val="10012"/>
                  </a:ext>
                </a:extLst>
              </a:tr>
            </a:tbl>
          </a:graphicData>
        </a:graphic>
      </p:graphicFrame>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7955" y="2882481"/>
            <a:ext cx="3048000" cy="2076450"/>
          </a:xfrm>
          <a:prstGeom prst="rect">
            <a:avLst/>
          </a:prstGeom>
        </p:spPr>
      </p:pic>
    </p:spTree>
    <p:extLst>
      <p:ext uri="{BB962C8B-B14F-4D97-AF65-F5344CB8AC3E}">
        <p14:creationId xmlns:p14="http://schemas.microsoft.com/office/powerpoint/2010/main" val="3587900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9EDF8294-4149-4BC8-BC20-C9DE189C1344}"/>
              </a:ext>
            </a:extLst>
          </p:cNvPr>
          <p:cNvSpPr txBox="1"/>
          <p:nvPr/>
        </p:nvSpPr>
        <p:spPr>
          <a:xfrm>
            <a:off x="1367372" y="298906"/>
            <a:ext cx="7651454" cy="584775"/>
          </a:xfrm>
          <a:prstGeom prst="rect">
            <a:avLst/>
          </a:prstGeom>
          <a:noFill/>
        </p:spPr>
        <p:txBody>
          <a:bodyPr wrap="none" rtlCol="0">
            <a:spAutoFit/>
          </a:bodyPr>
          <a:lstStyle/>
          <a:p>
            <a:pPr lvl="0" fontAlgn="auto">
              <a:spcBef>
                <a:spcPts val="0"/>
              </a:spcBef>
              <a:spcAft>
                <a:spcPts val="0"/>
              </a:spcAft>
              <a:defRPr/>
            </a:pPr>
            <a:r>
              <a:rPr kumimoji="0" lang="zh-TW" altLang="en-US" sz="3200" b="1" dirty="0">
                <a:solidFill>
                  <a:srgbClr val="FF0000"/>
                </a:solidFill>
                <a:latin typeface="微軟正黑體" panose="020B0604030504040204" pitchFamily="34" charset="-120"/>
                <a:ea typeface="微軟正黑體" panose="020B0604030504040204" pitchFamily="34" charset="-120"/>
                <a:cs typeface="+mn-ea"/>
                <a:sym typeface="+mn-lt"/>
              </a:rPr>
              <a:t>國際傑人會第</a:t>
            </a:r>
            <a:r>
              <a:rPr kumimoji="0" lang="en-US" altLang="zh-TW" sz="3200" b="1" dirty="0">
                <a:solidFill>
                  <a:srgbClr val="FF0000"/>
                </a:solidFill>
                <a:latin typeface="微軟正黑體" panose="020B0604030504040204" pitchFamily="34" charset="-120"/>
                <a:ea typeface="微軟正黑體" panose="020B0604030504040204" pitchFamily="34" charset="-120"/>
                <a:cs typeface="+mn-ea"/>
                <a:sym typeface="+mn-lt"/>
              </a:rPr>
              <a:t>28</a:t>
            </a:r>
            <a:r>
              <a:rPr kumimoji="0" lang="zh-TW" altLang="en-US" sz="3200" b="1" dirty="0">
                <a:solidFill>
                  <a:srgbClr val="FF0000"/>
                </a:solidFill>
                <a:latin typeface="微軟正黑體" panose="020B0604030504040204" pitchFamily="34" charset="-120"/>
                <a:ea typeface="微軟正黑體" panose="020B0604030504040204" pitchFamily="34" charset="-120"/>
                <a:cs typeface="+mn-ea"/>
                <a:sym typeface="+mn-lt"/>
              </a:rPr>
              <a:t>屆傑青獎「傑出社團獎」</a:t>
            </a:r>
            <a:endPar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7" name="圆角矩形 2">
            <a:extLst>
              <a:ext uri="{FF2B5EF4-FFF2-40B4-BE49-F238E27FC236}">
                <a16:creationId xmlns:a16="http://schemas.microsoft.com/office/drawing/2014/main" id="{C8DBFEBD-439B-4367-A6A3-72C585B40C78}"/>
              </a:ext>
            </a:extLst>
          </p:cNvPr>
          <p:cNvSpPr/>
          <p:nvPr/>
        </p:nvSpPr>
        <p:spPr>
          <a:xfrm>
            <a:off x="1531152" y="6219736"/>
            <a:ext cx="3137328" cy="560913"/>
          </a:xfrm>
          <a:prstGeom prst="roundRect">
            <a:avLst/>
          </a:prstGeom>
          <a:solidFill>
            <a:srgbClr val="CC776E"/>
          </a:solidFill>
          <a:ln w="28575">
            <a:solidFill>
              <a:srgbClr val="CC776E"/>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ea"/>
                <a:sym typeface="+mn-lt"/>
              </a:rPr>
              <a:t>勵德青少年服務社</a:t>
            </a:r>
            <a:endParaRPr kumimoji="0" lang="zh-CN" altLang="en-US"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11" name="投影片編號版面配置區 6">
            <a:extLst>
              <a:ext uri="{FF2B5EF4-FFF2-40B4-BE49-F238E27FC236}">
                <a16:creationId xmlns:a16="http://schemas.microsoft.com/office/drawing/2014/main" id="{C9892A52-C869-4E12-9958-9808110BCFDD}"/>
              </a:ext>
            </a:extLst>
          </p:cNvPr>
          <p:cNvSpPr>
            <a:spLocks noGrp="1"/>
          </p:cNvSpPr>
          <p:nvPr>
            <p:ph type="sldNum" sz="quarter" idx="12"/>
          </p:nvPr>
        </p:nvSpPr>
        <p:spPr>
          <a:xfrm>
            <a:off x="8610600" y="6037174"/>
            <a:ext cx="2743200" cy="365125"/>
          </a:xfrm>
        </p:spPr>
        <p:txBody>
          <a:bodyPr/>
          <a:lstStyle/>
          <a:p>
            <a:fld id="{E2A644EF-8460-48BF-B9EA-F432207B163C}" type="slidenum">
              <a:rPr lang="zh-CN" altLang="en-US" smtClean="0"/>
              <a:t>13</a:t>
            </a:fld>
            <a:endParaRPr lang="zh-CN" altLang="en-US" dirty="0"/>
          </a:p>
        </p:txBody>
      </p:sp>
      <p:pic>
        <p:nvPicPr>
          <p:cNvPr id="12" name="圖片 11">
            <a:extLst>
              <a:ext uri="{FF2B5EF4-FFF2-40B4-BE49-F238E27FC236}">
                <a16:creationId xmlns:a16="http://schemas.microsoft.com/office/drawing/2014/main" id="{2EE14CC4-5FC5-4E74-8A12-76661D9408A6}"/>
              </a:ext>
            </a:extLst>
          </p:cNvPr>
          <p:cNvPicPr>
            <a:picLocks noChangeAspect="1"/>
          </p:cNvPicPr>
          <p:nvPr/>
        </p:nvPicPr>
        <p:blipFill>
          <a:blip r:embed="rId2"/>
          <a:stretch>
            <a:fillRect/>
          </a:stretch>
        </p:blipFill>
        <p:spPr>
          <a:xfrm>
            <a:off x="1147572" y="883668"/>
            <a:ext cx="3904488" cy="2602992"/>
          </a:xfrm>
          <a:prstGeom prst="rect">
            <a:avLst/>
          </a:prstGeom>
        </p:spPr>
      </p:pic>
      <p:pic>
        <p:nvPicPr>
          <p:cNvPr id="14" name="圖片 13">
            <a:extLst>
              <a:ext uri="{FF2B5EF4-FFF2-40B4-BE49-F238E27FC236}">
                <a16:creationId xmlns:a16="http://schemas.microsoft.com/office/drawing/2014/main" id="{395F136A-8918-4A96-ACBB-821F191448E7}"/>
              </a:ext>
            </a:extLst>
          </p:cNvPr>
          <p:cNvPicPr>
            <a:picLocks noChangeAspect="1"/>
          </p:cNvPicPr>
          <p:nvPr/>
        </p:nvPicPr>
        <p:blipFill>
          <a:blip r:embed="rId3"/>
          <a:stretch>
            <a:fillRect/>
          </a:stretch>
        </p:blipFill>
        <p:spPr>
          <a:xfrm>
            <a:off x="1147572" y="3551702"/>
            <a:ext cx="3904488" cy="2602992"/>
          </a:xfrm>
          <a:prstGeom prst="rect">
            <a:avLst/>
          </a:prstGeom>
        </p:spPr>
      </p:pic>
      <p:pic>
        <p:nvPicPr>
          <p:cNvPr id="15" name="圖片 14">
            <a:extLst>
              <a:ext uri="{FF2B5EF4-FFF2-40B4-BE49-F238E27FC236}">
                <a16:creationId xmlns:a16="http://schemas.microsoft.com/office/drawing/2014/main" id="{16AF122B-A21F-4106-9023-D6098090ED81}"/>
              </a:ext>
            </a:extLst>
          </p:cNvPr>
          <p:cNvPicPr>
            <a:picLocks noChangeAspect="1"/>
          </p:cNvPicPr>
          <p:nvPr/>
        </p:nvPicPr>
        <p:blipFill>
          <a:blip r:embed="rId4"/>
          <a:stretch>
            <a:fillRect/>
          </a:stretch>
        </p:blipFill>
        <p:spPr>
          <a:xfrm>
            <a:off x="5803173" y="883668"/>
            <a:ext cx="3822874" cy="2545332"/>
          </a:xfrm>
          <a:prstGeom prst="rect">
            <a:avLst/>
          </a:prstGeom>
        </p:spPr>
      </p:pic>
      <p:sp>
        <p:nvSpPr>
          <p:cNvPr id="16" name="圆角矩形 2">
            <a:extLst>
              <a:ext uri="{FF2B5EF4-FFF2-40B4-BE49-F238E27FC236}">
                <a16:creationId xmlns:a16="http://schemas.microsoft.com/office/drawing/2014/main" id="{32128CF8-5527-4A3F-BC2D-DB7B8EAB8EB7}"/>
              </a:ext>
            </a:extLst>
          </p:cNvPr>
          <p:cNvSpPr/>
          <p:nvPr/>
        </p:nvSpPr>
        <p:spPr>
          <a:xfrm>
            <a:off x="6129182" y="6219736"/>
            <a:ext cx="3137328" cy="560913"/>
          </a:xfrm>
          <a:prstGeom prst="roundRect">
            <a:avLst/>
          </a:prstGeom>
          <a:solidFill>
            <a:srgbClr val="CC776E"/>
          </a:solidFill>
          <a:ln w="28575">
            <a:solidFill>
              <a:srgbClr val="CC776E"/>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ea"/>
                <a:sym typeface="+mn-lt"/>
              </a:rPr>
              <a:t>基層文化服務社</a:t>
            </a:r>
            <a:endParaRPr kumimoji="0" lang="zh-CN" altLang="en-US"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ea"/>
              <a:sym typeface="+mn-lt"/>
            </a:endParaRPr>
          </a:p>
        </p:txBody>
      </p:sp>
      <p:pic>
        <p:nvPicPr>
          <p:cNvPr id="17" name="圖片 16">
            <a:extLst>
              <a:ext uri="{FF2B5EF4-FFF2-40B4-BE49-F238E27FC236}">
                <a16:creationId xmlns:a16="http://schemas.microsoft.com/office/drawing/2014/main" id="{D6FC2C61-9212-444A-84E2-B4C77F6E9F14}"/>
              </a:ext>
            </a:extLst>
          </p:cNvPr>
          <p:cNvPicPr>
            <a:picLocks noChangeAspect="1"/>
          </p:cNvPicPr>
          <p:nvPr/>
        </p:nvPicPr>
        <p:blipFill rotWithShape="1">
          <a:blip r:embed="rId5"/>
          <a:srcRect t="3421" r="2442" b="8740"/>
          <a:stretch/>
        </p:blipFill>
        <p:spPr>
          <a:xfrm>
            <a:off x="5769645" y="3551701"/>
            <a:ext cx="3856402" cy="2602993"/>
          </a:xfrm>
          <a:prstGeom prst="rect">
            <a:avLst/>
          </a:prstGeom>
        </p:spPr>
      </p:pic>
      <p:sp>
        <p:nvSpPr>
          <p:cNvPr id="10" name="文本框 7">
            <a:extLst>
              <a:ext uri="{FF2B5EF4-FFF2-40B4-BE49-F238E27FC236}">
                <a16:creationId xmlns:a16="http://schemas.microsoft.com/office/drawing/2014/main" id="{E2C65C1D-E549-405C-9CB6-526C556CDDE9}"/>
              </a:ext>
            </a:extLst>
          </p:cNvPr>
          <p:cNvSpPr txBox="1"/>
          <p:nvPr/>
        </p:nvSpPr>
        <p:spPr>
          <a:xfrm>
            <a:off x="9536670" y="2937083"/>
            <a:ext cx="2879036" cy="104887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107997" lvl="0">
              <a:lnSpc>
                <a:spcPts val="4000"/>
              </a:lnSpc>
              <a:defRPr/>
            </a:pPr>
            <a:r>
              <a:rPr lang="zh-TW" altLang="en-US" sz="2000" b="1" dirty="0">
                <a:latin typeface="微軟正黑體" panose="020B0604030504040204" pitchFamily="34" charset="-120"/>
                <a:ea typeface="微軟正黑體" panose="020B0604030504040204" pitchFamily="34" charset="-120"/>
              </a:rPr>
              <a:t>輔導老師 </a:t>
            </a:r>
            <a:r>
              <a:rPr lang="zh-TW" altLang="en-US" sz="2000" b="1" dirty="0">
                <a:solidFill>
                  <a:srgbClr val="FF0000"/>
                </a:solidFill>
                <a:latin typeface="微軟正黑體" panose="020B0604030504040204" pitchFamily="34" charset="-120"/>
                <a:ea typeface="微軟正黑體" panose="020B0604030504040204" pitchFamily="34" charset="-120"/>
              </a:rPr>
              <a:t>林淑君 </a:t>
            </a:r>
            <a:r>
              <a:rPr lang="zh-TW" altLang="en-US" sz="2000" b="1" dirty="0">
                <a:latin typeface="微軟正黑體" panose="020B0604030504040204" pitchFamily="34" charset="-120"/>
                <a:ea typeface="微軟正黑體" panose="020B0604030504040204" pitchFamily="34" charset="-120"/>
              </a:rPr>
              <a:t>助教</a:t>
            </a:r>
            <a:endParaRPr lang="en-US" altLang="zh-TW" sz="2000" b="1" dirty="0">
              <a:latin typeface="微軟正黑體" panose="020B0604030504040204" pitchFamily="34" charset="-120"/>
              <a:ea typeface="微軟正黑體" panose="020B0604030504040204" pitchFamily="34" charset="-120"/>
            </a:endParaRPr>
          </a:p>
          <a:p>
            <a:pPr marL="107997" lvl="0">
              <a:lnSpc>
                <a:spcPts val="4000"/>
              </a:lnSpc>
              <a:defRPr/>
            </a:pPr>
            <a:r>
              <a:rPr lang="zh-TW" altLang="en-US" sz="2000" b="1" dirty="0">
                <a:latin typeface="微軟正黑體" panose="020B0604030504040204" pitchFamily="34" charset="-120"/>
                <a:ea typeface="微軟正黑體" panose="020B0604030504040204" pitchFamily="34" charset="-120"/>
                <a:sym typeface="+mn-lt"/>
              </a:rPr>
              <a:t>指導師長 </a:t>
            </a:r>
            <a:r>
              <a:rPr lang="zh-TW" altLang="en-US" sz="2000" b="1" dirty="0">
                <a:solidFill>
                  <a:srgbClr val="FF0000"/>
                </a:solidFill>
                <a:latin typeface="微軟正黑體" panose="020B0604030504040204" pitchFamily="34" charset="-120"/>
                <a:ea typeface="微軟正黑體" panose="020B0604030504040204" pitchFamily="34" charset="-120"/>
                <a:sym typeface="+mn-lt"/>
              </a:rPr>
              <a:t>王翠蘭</a:t>
            </a:r>
            <a:r>
              <a:rPr lang="zh-TW" altLang="en-US" sz="2000" b="1" dirty="0">
                <a:latin typeface="微軟正黑體" panose="020B0604030504040204" pitchFamily="34" charset="-120"/>
                <a:ea typeface="微軟正黑體" panose="020B0604030504040204" pitchFamily="34" charset="-120"/>
                <a:sym typeface="+mn-lt"/>
              </a:rPr>
              <a:t> 組長</a:t>
            </a:r>
            <a:endParaRPr lang="zh-CN" altLang="en-US" sz="2000" b="1" dirty="0">
              <a:latin typeface="微軟正黑體" panose="020B0604030504040204" pitchFamily="34" charset="-120"/>
              <a:ea typeface="微軟正黑體" panose="020B0604030504040204" pitchFamily="34" charset="-120"/>
              <a:sym typeface="+mn-lt"/>
            </a:endParaRPr>
          </a:p>
        </p:txBody>
      </p:sp>
    </p:spTree>
    <p:extLst>
      <p:ext uri="{BB962C8B-B14F-4D97-AF65-F5344CB8AC3E}">
        <p14:creationId xmlns:p14="http://schemas.microsoft.com/office/powerpoint/2010/main" val="241878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9EDF8294-4149-4BC8-BC20-C9DE189C1344}"/>
              </a:ext>
            </a:extLst>
          </p:cNvPr>
          <p:cNvSpPr txBox="1"/>
          <p:nvPr/>
        </p:nvSpPr>
        <p:spPr>
          <a:xfrm>
            <a:off x="1367372" y="298906"/>
            <a:ext cx="7651454" cy="584775"/>
          </a:xfrm>
          <a:prstGeom prst="rect">
            <a:avLst/>
          </a:prstGeom>
          <a:noFill/>
        </p:spPr>
        <p:txBody>
          <a:bodyPr wrap="none" rtlCol="0">
            <a:spAutoFit/>
          </a:bodyPr>
          <a:lstStyle/>
          <a:p>
            <a:pPr lvl="0" fontAlgn="auto">
              <a:spcBef>
                <a:spcPts val="0"/>
              </a:spcBef>
              <a:spcAft>
                <a:spcPts val="0"/>
              </a:spcAft>
              <a:defRPr/>
            </a:pPr>
            <a:r>
              <a:rPr kumimoji="0" lang="zh-TW" altLang="en-US" sz="3200" b="1" dirty="0">
                <a:solidFill>
                  <a:srgbClr val="FF0000"/>
                </a:solidFill>
                <a:latin typeface="微軟正黑體" panose="020B0604030504040204" pitchFamily="34" charset="-120"/>
                <a:ea typeface="微軟正黑體" panose="020B0604030504040204" pitchFamily="34" charset="-120"/>
                <a:cs typeface="+mn-ea"/>
                <a:sym typeface="+mn-lt"/>
              </a:rPr>
              <a:t>國際傑人會第</a:t>
            </a:r>
            <a:r>
              <a:rPr kumimoji="0" lang="en-US" altLang="zh-TW" sz="3200" b="1" dirty="0">
                <a:solidFill>
                  <a:srgbClr val="FF0000"/>
                </a:solidFill>
                <a:latin typeface="微軟正黑體" panose="020B0604030504040204" pitchFamily="34" charset="-120"/>
                <a:ea typeface="微軟正黑體" panose="020B0604030504040204" pitchFamily="34" charset="-120"/>
                <a:cs typeface="+mn-ea"/>
                <a:sym typeface="+mn-lt"/>
              </a:rPr>
              <a:t>28</a:t>
            </a:r>
            <a:r>
              <a:rPr kumimoji="0" lang="zh-TW" altLang="en-US" sz="3200" b="1" dirty="0">
                <a:solidFill>
                  <a:srgbClr val="FF0000"/>
                </a:solidFill>
                <a:latin typeface="微軟正黑體" panose="020B0604030504040204" pitchFamily="34" charset="-120"/>
                <a:ea typeface="微軟正黑體" panose="020B0604030504040204" pitchFamily="34" charset="-120"/>
                <a:cs typeface="+mn-ea"/>
                <a:sym typeface="+mn-lt"/>
              </a:rPr>
              <a:t>屆傑青獎「傑出領袖獎」</a:t>
            </a:r>
            <a:endPar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11" name="投影片編號版面配置區 6">
            <a:extLst>
              <a:ext uri="{FF2B5EF4-FFF2-40B4-BE49-F238E27FC236}">
                <a16:creationId xmlns:a16="http://schemas.microsoft.com/office/drawing/2014/main" id="{C9892A52-C869-4E12-9958-9808110BCFDD}"/>
              </a:ext>
            </a:extLst>
          </p:cNvPr>
          <p:cNvSpPr>
            <a:spLocks noGrp="1"/>
          </p:cNvSpPr>
          <p:nvPr>
            <p:ph type="sldNum" sz="quarter" idx="12"/>
          </p:nvPr>
        </p:nvSpPr>
        <p:spPr>
          <a:xfrm>
            <a:off x="8610600" y="6037174"/>
            <a:ext cx="2743200" cy="365125"/>
          </a:xfrm>
        </p:spPr>
        <p:txBody>
          <a:bodyPr/>
          <a:lstStyle/>
          <a:p>
            <a:fld id="{E2A644EF-8460-48BF-B9EA-F432207B163C}" type="slidenum">
              <a:rPr lang="zh-CN" altLang="en-US" smtClean="0"/>
              <a:t>14</a:t>
            </a:fld>
            <a:endParaRPr lang="zh-CN" altLang="en-US" dirty="0"/>
          </a:p>
        </p:txBody>
      </p:sp>
      <p:sp>
        <p:nvSpPr>
          <p:cNvPr id="16" name="圆角矩形 2">
            <a:extLst>
              <a:ext uri="{FF2B5EF4-FFF2-40B4-BE49-F238E27FC236}">
                <a16:creationId xmlns:a16="http://schemas.microsoft.com/office/drawing/2014/main" id="{32128CF8-5527-4A3F-BC2D-DB7B8EAB8EB7}"/>
              </a:ext>
            </a:extLst>
          </p:cNvPr>
          <p:cNvSpPr/>
          <p:nvPr/>
        </p:nvSpPr>
        <p:spPr>
          <a:xfrm>
            <a:off x="7334544" y="2232952"/>
            <a:ext cx="3455376" cy="1839176"/>
          </a:xfrm>
          <a:prstGeom prst="roundRect">
            <a:avLst/>
          </a:prstGeom>
          <a:solidFill>
            <a:srgbClr val="CC776E"/>
          </a:solidFill>
          <a:ln w="28575">
            <a:solidFill>
              <a:srgbClr val="CC776E"/>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ea"/>
                <a:sym typeface="+mn-lt"/>
              </a:rPr>
              <a:t>基層文化服務社</a:t>
            </a:r>
            <a:r>
              <a:rPr kumimoji="0" lang="zh-TW" altLang="en-US" sz="2400" b="1" dirty="0">
                <a:solidFill>
                  <a:srgbClr val="002060"/>
                </a:solidFill>
                <a:latin typeface="微軟正黑體" panose="020B0604030504040204" pitchFamily="34" charset="-120"/>
                <a:ea typeface="微軟正黑體" panose="020B0604030504040204" pitchFamily="34" charset="-120"/>
                <a:cs typeface="+mn-ea"/>
                <a:sym typeface="+mn-lt"/>
              </a:rPr>
              <a:t> 社長</a:t>
            </a:r>
            <a:endParaRPr kumimoji="0" lang="en-US" altLang="zh-TW"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ea"/>
                <a:sym typeface="+mn-lt"/>
              </a:rPr>
              <a:t>護理四 曾雁琳</a:t>
            </a:r>
            <a:endParaRPr kumimoji="0" lang="zh-CN" altLang="en-US"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ea"/>
              <a:sym typeface="+mn-lt"/>
            </a:endParaRPr>
          </a:p>
        </p:txBody>
      </p:sp>
      <p:pic>
        <p:nvPicPr>
          <p:cNvPr id="2" name="圖片 1">
            <a:extLst>
              <a:ext uri="{FF2B5EF4-FFF2-40B4-BE49-F238E27FC236}">
                <a16:creationId xmlns:a16="http://schemas.microsoft.com/office/drawing/2014/main" id="{41E96C97-BD33-4F79-960E-8126969E9431}"/>
              </a:ext>
            </a:extLst>
          </p:cNvPr>
          <p:cNvPicPr>
            <a:picLocks noChangeAspect="1"/>
          </p:cNvPicPr>
          <p:nvPr/>
        </p:nvPicPr>
        <p:blipFill>
          <a:blip r:embed="rId2"/>
          <a:stretch>
            <a:fillRect/>
          </a:stretch>
        </p:blipFill>
        <p:spPr>
          <a:xfrm>
            <a:off x="917948" y="1321044"/>
            <a:ext cx="5944249" cy="4456176"/>
          </a:xfrm>
          <a:prstGeom prst="rect">
            <a:avLst/>
          </a:prstGeom>
        </p:spPr>
      </p:pic>
    </p:spTree>
    <p:extLst>
      <p:ext uri="{BB962C8B-B14F-4D97-AF65-F5344CB8AC3E}">
        <p14:creationId xmlns:p14="http://schemas.microsoft.com/office/powerpoint/2010/main" val="876008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7"/>
          <p:cNvSpPr txBox="1"/>
          <p:nvPr/>
        </p:nvSpPr>
        <p:spPr>
          <a:xfrm>
            <a:off x="6590806" y="4472690"/>
            <a:ext cx="2410690" cy="53591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107997" lvl="0">
              <a:lnSpc>
                <a:spcPts val="4000"/>
              </a:lnSpc>
              <a:defRPr/>
            </a:pPr>
            <a:r>
              <a:rPr lang="zh-TW" altLang="en-US" sz="2000" b="1" dirty="0">
                <a:latin typeface="微軟正黑體" panose="020B0604030504040204" pitchFamily="34" charset="-120"/>
                <a:ea typeface="微軟正黑體" panose="020B0604030504040204" pitchFamily="34" charset="-120"/>
              </a:rPr>
              <a:t>義文系 鍾孟潔同學</a:t>
            </a:r>
            <a:endParaRPr lang="zh-CN" altLang="en-US" sz="2000" b="1" dirty="0">
              <a:latin typeface="微軟正黑體" panose="020B0604030504040204" pitchFamily="34" charset="-120"/>
              <a:ea typeface="微軟正黑體" panose="020B0604030504040204" pitchFamily="34" charset="-120"/>
              <a:sym typeface="+mn-lt"/>
            </a:endParaRPr>
          </a:p>
        </p:txBody>
      </p:sp>
      <p:sp>
        <p:nvSpPr>
          <p:cNvPr id="3" name="文本框 11"/>
          <p:cNvSpPr txBox="1"/>
          <p:nvPr/>
        </p:nvSpPr>
        <p:spPr>
          <a:xfrm>
            <a:off x="436253" y="5471431"/>
            <a:ext cx="5263903" cy="104887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107997">
              <a:lnSpc>
                <a:spcPts val="4000"/>
              </a:lnSpc>
              <a:defRPr/>
            </a:pPr>
            <a:r>
              <a:rPr lang="en-US" altLang="zh-TW" sz="1600" b="1" dirty="0">
                <a:latin typeface="微軟正黑體" panose="020B0604030504040204" pitchFamily="34" charset="-120"/>
                <a:ea typeface="微軟正黑體" panose="020B0604030504040204" pitchFamily="34" charset="-120"/>
              </a:rPr>
              <a:t>(</a:t>
            </a:r>
            <a:r>
              <a:rPr lang="zh-TW" altLang="en-US" sz="1600" b="1" dirty="0">
                <a:latin typeface="微軟正黑體" panose="020B0604030504040204" pitchFamily="34" charset="-120"/>
                <a:ea typeface="微軟正黑體" panose="020B0604030504040204" pitchFamily="34" charset="-120"/>
              </a:rPr>
              <a:t>左起</a:t>
            </a:r>
            <a:r>
              <a:rPr lang="en-US" altLang="zh-TW" sz="16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金企系 翁靖同學、義文系 鍾孟潔同學、</a:t>
            </a:r>
            <a:endParaRPr lang="en-US" altLang="zh-TW" sz="2000" b="1" dirty="0">
              <a:latin typeface="微軟正黑體" panose="020B0604030504040204" pitchFamily="34" charset="-120"/>
              <a:ea typeface="微軟正黑體" panose="020B0604030504040204" pitchFamily="34" charset="-120"/>
            </a:endParaRPr>
          </a:p>
          <a:p>
            <a:pPr marL="107997">
              <a:lnSpc>
                <a:spcPts val="4000"/>
              </a:lnSpc>
              <a:defRPr/>
            </a:pPr>
            <a:r>
              <a:rPr lang="zh-TW" altLang="en-US" sz="2000" b="1" dirty="0">
                <a:latin typeface="微軟正黑體" panose="020B0604030504040204" pitchFamily="34" charset="-120"/>
                <a:ea typeface="微軟正黑體" panose="020B0604030504040204" pitchFamily="34" charset="-120"/>
              </a:rPr>
              <a:t>廣告</a:t>
            </a:r>
            <a:r>
              <a:rPr kumimoji="1" lang="zh-TW" altLang="en-US" sz="20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rPr>
              <a:t>系 鄭心驊同學</a:t>
            </a:r>
          </a:p>
        </p:txBody>
      </p:sp>
      <p:sp>
        <p:nvSpPr>
          <p:cNvPr id="4" name="文本框 1">
            <a:extLst>
              <a:ext uri="{FF2B5EF4-FFF2-40B4-BE49-F238E27FC236}">
                <a16:creationId xmlns:a16="http://schemas.microsoft.com/office/drawing/2014/main" id="{9EDF8294-4149-4BC8-BC20-C9DE189C1344}"/>
              </a:ext>
            </a:extLst>
          </p:cNvPr>
          <p:cNvSpPr txBox="1"/>
          <p:nvPr/>
        </p:nvSpPr>
        <p:spPr>
          <a:xfrm>
            <a:off x="436253" y="279901"/>
            <a:ext cx="98235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rPr>
              <a:t>110</a:t>
            </a:r>
            <a:r>
              <a:rPr kumimoji="0" lang="zh-TW" altLang="en-US" sz="4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rPr>
              <a:t>年全國大專校院職涯輔導學生心得競賽</a:t>
            </a:r>
          </a:p>
        </p:txBody>
      </p:sp>
      <p:sp>
        <p:nvSpPr>
          <p:cNvPr id="9" name="圆角矩形 2">
            <a:extLst>
              <a:ext uri="{FF2B5EF4-FFF2-40B4-BE49-F238E27FC236}">
                <a16:creationId xmlns:a16="http://schemas.microsoft.com/office/drawing/2014/main" id="{C8DBFEBD-439B-4367-A6A3-72C585B40C78}"/>
              </a:ext>
            </a:extLst>
          </p:cNvPr>
          <p:cNvSpPr/>
          <p:nvPr/>
        </p:nvSpPr>
        <p:spPr>
          <a:xfrm>
            <a:off x="4541116" y="4474738"/>
            <a:ext cx="2049689" cy="560913"/>
          </a:xfrm>
          <a:prstGeom prst="roundRect">
            <a:avLst/>
          </a:prstGeom>
          <a:solidFill>
            <a:srgbClr val="CC776E"/>
          </a:solidFill>
          <a:ln w="28575">
            <a:solidFill>
              <a:srgbClr val="CC776E"/>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0" name="矩形 9"/>
          <p:cNvSpPr/>
          <p:nvPr/>
        </p:nvSpPr>
        <p:spPr>
          <a:xfrm>
            <a:off x="4541117" y="4524364"/>
            <a:ext cx="2177403" cy="461665"/>
          </a:xfrm>
          <a:prstGeom prst="rect">
            <a:avLst/>
          </a:prstGeom>
        </p:spPr>
        <p:txBody>
          <a:bodyPr wrap="square">
            <a:spAutoFit/>
          </a:bodyPr>
          <a:lstStyle/>
          <a:p>
            <a:r>
              <a:rPr lang="zh-TW" altLang="en-US" sz="2400" b="1" dirty="0">
                <a:solidFill>
                  <a:srgbClr val="4472C4">
                    <a:lumMod val="50000"/>
                  </a:srgbClr>
                </a:solidFill>
                <a:latin typeface="微軟正黑體" panose="020B0604030504040204" pitchFamily="34" charset="-120"/>
                <a:ea typeface="微軟正黑體" panose="020B0604030504040204" pitchFamily="34" charset="-120"/>
              </a:rPr>
              <a:t>圖文類第二名</a:t>
            </a:r>
            <a:endParaRPr lang="zh-TW" altLang="en-US" sz="2400" b="1" dirty="0">
              <a:latin typeface="微軟正黑體" panose="020B0604030504040204" pitchFamily="34" charset="-120"/>
              <a:ea typeface="微軟正黑體" panose="020B0604030504040204" pitchFamily="34" charset="-120"/>
            </a:endParaRPr>
          </a:p>
        </p:txBody>
      </p:sp>
      <p:sp>
        <p:nvSpPr>
          <p:cNvPr id="11" name="投影片編號版面配置區 6">
            <a:extLst>
              <a:ext uri="{FF2B5EF4-FFF2-40B4-BE49-F238E27FC236}">
                <a16:creationId xmlns:a16="http://schemas.microsoft.com/office/drawing/2014/main" id="{C9892A52-C869-4E12-9958-9808110BCFDD}"/>
              </a:ext>
            </a:extLst>
          </p:cNvPr>
          <p:cNvSpPr>
            <a:spLocks noGrp="1"/>
          </p:cNvSpPr>
          <p:nvPr>
            <p:ph type="sldNum" sz="quarter" idx="12"/>
          </p:nvPr>
        </p:nvSpPr>
        <p:spPr>
          <a:xfrm>
            <a:off x="8610600" y="6037174"/>
            <a:ext cx="2743200" cy="365125"/>
          </a:xfrm>
        </p:spPr>
        <p:txBody>
          <a:bodyPr/>
          <a:lstStyle/>
          <a:p>
            <a:fld id="{E2A644EF-8460-48BF-B9EA-F432207B163C}" type="slidenum">
              <a:rPr lang="zh-CN" altLang="en-US" smtClean="0"/>
              <a:t>15</a:t>
            </a:fld>
            <a:endParaRPr lang="zh-CN" altLang="en-US" dirty="0"/>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1117" y="1209272"/>
            <a:ext cx="4260517" cy="3195388"/>
          </a:xfrm>
          <a:prstGeom prst="rect">
            <a:avLst/>
          </a:prstGeom>
        </p:spPr>
      </p:pic>
      <p:sp>
        <p:nvSpPr>
          <p:cNvPr id="12" name="文本框 11">
            <a:extLst>
              <a:ext uri="{FF2B5EF4-FFF2-40B4-BE49-F238E27FC236}">
                <a16:creationId xmlns:a16="http://schemas.microsoft.com/office/drawing/2014/main" id="{7F024D81-575F-4415-986D-74009C483288}"/>
              </a:ext>
            </a:extLst>
          </p:cNvPr>
          <p:cNvSpPr txBox="1"/>
          <p:nvPr/>
        </p:nvSpPr>
        <p:spPr>
          <a:xfrm>
            <a:off x="8901003" y="2329861"/>
            <a:ext cx="3021824" cy="207479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107997">
              <a:lnSpc>
                <a:spcPts val="4000"/>
              </a:lnSpc>
              <a:defRPr/>
            </a:pPr>
            <a:r>
              <a:rPr lang="zh-TW" altLang="en-US" sz="2600" b="1" noProof="0" dirty="0">
                <a:solidFill>
                  <a:srgbClr val="FF0000"/>
                </a:solidFill>
                <a:latin typeface="微軟正黑體" panose="020B0604030504040204" pitchFamily="34" charset="-120"/>
                <a:ea typeface="微軟正黑體" panose="020B0604030504040204" pitchFamily="34" charset="-120"/>
              </a:rPr>
              <a:t>特別感謝</a:t>
            </a:r>
            <a:endParaRPr lang="en-US" altLang="zh-TW" sz="2600" b="1" dirty="0">
              <a:solidFill>
                <a:srgbClr val="FF0000"/>
              </a:solidFill>
              <a:latin typeface="微軟正黑體" panose="020B0604030504040204" pitchFamily="34" charset="-120"/>
              <a:ea typeface="微軟正黑體" panose="020B0604030504040204" pitchFamily="34" charset="-120"/>
            </a:endParaRPr>
          </a:p>
          <a:p>
            <a:pPr marL="107997">
              <a:lnSpc>
                <a:spcPts val="4000"/>
              </a:lnSpc>
              <a:defRPr/>
            </a:pPr>
            <a:r>
              <a:rPr lang="zh-TW" altLang="en-US" sz="2000" b="1" noProof="0" dirty="0">
                <a:solidFill>
                  <a:srgbClr val="FF0000"/>
                </a:solidFill>
                <a:latin typeface="微軟正黑體" panose="020B0604030504040204" pitchFamily="34" charset="-120"/>
                <a:ea typeface="微軟正黑體" panose="020B0604030504040204" pitchFamily="34" charset="-120"/>
              </a:rPr>
              <a:t> </a:t>
            </a:r>
            <a:r>
              <a:rPr lang="zh-TW" altLang="en-US" sz="2000" b="1" noProof="0" dirty="0">
                <a:latin typeface="微軟正黑體" panose="020B0604030504040204" pitchFamily="34" charset="-120"/>
                <a:ea typeface="微軟正黑體" panose="020B0604030504040204" pitchFamily="34" charset="-120"/>
              </a:rPr>
              <a:t>職輔組  鄭光育組長 </a:t>
            </a:r>
            <a:endParaRPr lang="en-US" altLang="zh-TW" sz="2000" b="1" noProof="0" dirty="0">
              <a:latin typeface="微軟正黑體" panose="020B0604030504040204" pitchFamily="34" charset="-120"/>
              <a:ea typeface="微軟正黑體" panose="020B0604030504040204" pitchFamily="34" charset="-120"/>
            </a:endParaRPr>
          </a:p>
          <a:p>
            <a:pPr marL="107997">
              <a:lnSpc>
                <a:spcPts val="4000"/>
              </a:lnSpc>
              <a:defRPr/>
            </a:pPr>
            <a:r>
              <a:rPr lang="zh-TW" altLang="en-US" sz="2000" b="1" noProof="0" dirty="0">
                <a:latin typeface="微軟正黑體" panose="020B0604030504040204" pitchFamily="34" charset="-120"/>
                <a:ea typeface="微軟正黑體" panose="020B0604030504040204" pitchFamily="34" charset="-120"/>
              </a:rPr>
              <a:t> </a:t>
            </a:r>
            <a:r>
              <a:rPr lang="en-US" altLang="zh-TW" sz="2000" b="1" noProof="0" dirty="0">
                <a:latin typeface="微軟正黑體" panose="020B0604030504040204" pitchFamily="34" charset="-120"/>
                <a:ea typeface="微軟正黑體" panose="020B0604030504040204" pitchFamily="34" charset="-120"/>
              </a:rPr>
              <a:t>	</a:t>
            </a:r>
            <a:r>
              <a:rPr lang="zh-TW" altLang="en-US" sz="2000" b="1" noProof="0" dirty="0">
                <a:latin typeface="微軟正黑體" panose="020B0604030504040204" pitchFamily="34" charset="-120"/>
                <a:ea typeface="微軟正黑體" panose="020B0604030504040204" pitchFamily="34" charset="-120"/>
              </a:rPr>
              <a:t>吳雅婷輔導助教  </a:t>
            </a:r>
            <a:endParaRPr lang="en-US" altLang="zh-TW" sz="2000" b="1" noProof="0" dirty="0">
              <a:latin typeface="微軟正黑體" panose="020B0604030504040204" pitchFamily="34" charset="-120"/>
              <a:ea typeface="微軟正黑體" panose="020B0604030504040204" pitchFamily="34" charset="-120"/>
            </a:endParaRPr>
          </a:p>
          <a:p>
            <a:pPr marL="107997">
              <a:lnSpc>
                <a:spcPts val="4000"/>
              </a:lnSpc>
              <a:defRPr/>
            </a:pPr>
            <a:r>
              <a:rPr lang="en-US" altLang="zh-TW" sz="2000" b="1" noProof="0" dirty="0">
                <a:latin typeface="微軟正黑體" panose="020B0604030504040204" pitchFamily="34" charset="-120"/>
                <a:ea typeface="微軟正黑體" panose="020B0604030504040204" pitchFamily="34" charset="-120"/>
              </a:rPr>
              <a:t>	</a:t>
            </a:r>
            <a:r>
              <a:rPr lang="zh-TW" altLang="en-US" sz="2000" b="1" noProof="0" dirty="0">
                <a:latin typeface="微軟正黑體" panose="020B0604030504040204" pitchFamily="34" charset="-120"/>
                <a:ea typeface="微軟正黑體" panose="020B0604030504040204" pitchFamily="34" charset="-120"/>
              </a:rPr>
              <a:t>張佳珍輔導助教</a:t>
            </a:r>
            <a:endParaRPr kumimoji="1" lang="zh-TW" altLang="en-US" sz="20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158" y="1209272"/>
            <a:ext cx="3188076" cy="4250768"/>
          </a:xfrm>
          <a:prstGeom prst="rect">
            <a:avLst/>
          </a:prstGeom>
        </p:spPr>
      </p:pic>
      <p:sp>
        <p:nvSpPr>
          <p:cNvPr id="7" name="圆角矩形 2">
            <a:extLst>
              <a:ext uri="{FF2B5EF4-FFF2-40B4-BE49-F238E27FC236}">
                <a16:creationId xmlns:a16="http://schemas.microsoft.com/office/drawing/2014/main" id="{C8DBFEBD-439B-4367-A6A3-72C585B40C78}"/>
              </a:ext>
            </a:extLst>
          </p:cNvPr>
          <p:cNvSpPr/>
          <p:nvPr/>
        </p:nvSpPr>
        <p:spPr>
          <a:xfrm>
            <a:off x="891178" y="1516137"/>
            <a:ext cx="2818674" cy="560913"/>
          </a:xfrm>
          <a:prstGeom prst="roundRect">
            <a:avLst/>
          </a:prstGeom>
          <a:solidFill>
            <a:srgbClr val="CC776E"/>
          </a:solidFill>
          <a:ln w="28575">
            <a:solidFill>
              <a:srgbClr val="CC776E"/>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8" name="矩形 7"/>
          <p:cNvSpPr/>
          <p:nvPr/>
        </p:nvSpPr>
        <p:spPr>
          <a:xfrm>
            <a:off x="1060757" y="1584368"/>
            <a:ext cx="2646878" cy="830997"/>
          </a:xfrm>
          <a:prstGeom prst="rect">
            <a:avLst/>
          </a:prstGeom>
        </p:spPr>
        <p:txBody>
          <a:bodyPr wrap="none">
            <a:spAutoFit/>
          </a:bodyPr>
          <a:lstStyle/>
          <a:p>
            <a:r>
              <a:rPr lang="zh-TW" altLang="en-US" sz="2400" b="1" dirty="0">
                <a:solidFill>
                  <a:srgbClr val="4472C4">
                    <a:lumMod val="50000"/>
                  </a:srgbClr>
                </a:solidFill>
                <a:latin typeface="微軟正黑體" panose="020B0604030504040204" pitchFamily="34" charset="-120"/>
                <a:ea typeface="微軟正黑體" panose="020B0604030504040204" pitchFamily="34" charset="-120"/>
              </a:rPr>
              <a:t>影音類</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第一名</a:t>
            </a:r>
            <a:r>
              <a:rPr lang="en-US" altLang="zh-TW" sz="2400" b="1" dirty="0">
                <a:solidFill>
                  <a:srgbClr val="FF0000"/>
                </a:solidFill>
                <a:latin typeface="微軟正黑體" panose="020B0604030504040204" pitchFamily="34" charset="-120"/>
                <a:ea typeface="微軟正黑體" panose="020B0604030504040204" pitchFamily="34" charset="-120"/>
              </a:rPr>
              <a:t>】</a:t>
            </a:r>
          </a:p>
          <a:p>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6578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P spid="3" grpId="0" bldLvl="0"/>
      <p:bldP spid="12" grpId="0" bldLvl="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5527" y="90482"/>
            <a:ext cx="1519911" cy="1676748"/>
          </a:xfrm>
          <a:prstGeom prst="rect">
            <a:avLst/>
          </a:prstGeom>
        </p:spPr>
      </p:pic>
      <p:sp>
        <p:nvSpPr>
          <p:cNvPr id="3" name="文字版面配置區 2">
            <a:extLst>
              <a:ext uri="{FF2B5EF4-FFF2-40B4-BE49-F238E27FC236}">
                <a16:creationId xmlns:a16="http://schemas.microsoft.com/office/drawing/2014/main" id="{EFAEA7D6-0D9F-4D0C-BA31-27FC276E8DFD}"/>
              </a:ext>
            </a:extLst>
          </p:cNvPr>
          <p:cNvSpPr>
            <a:spLocks noGrp="1"/>
          </p:cNvSpPr>
          <p:nvPr>
            <p:ph idx="4294967295"/>
          </p:nvPr>
        </p:nvSpPr>
        <p:spPr>
          <a:xfrm>
            <a:off x="0" y="4261442"/>
            <a:ext cx="12192000" cy="612476"/>
          </a:xfrm>
          <a:prstGeom prst="rect">
            <a:avLst/>
          </a:prstGeom>
        </p:spPr>
        <p:txBody>
          <a:bodyPr/>
          <a:lstStyle/>
          <a:p>
            <a:pPr marL="0" indent="0" algn="ctr">
              <a:buNone/>
            </a:pPr>
            <a:r>
              <a:rPr lang="zh-TW" altLang="en-US" sz="4400" b="1" dirty="0">
                <a:solidFill>
                  <a:schemeClr val="tx1"/>
                </a:solidFill>
              </a:rPr>
              <a:t>陳若琳 學務長</a:t>
            </a:r>
          </a:p>
        </p:txBody>
      </p:sp>
      <p:sp>
        <p:nvSpPr>
          <p:cNvPr id="5" name="文字版面配置區 2">
            <a:extLst>
              <a:ext uri="{FF2B5EF4-FFF2-40B4-BE49-F238E27FC236}">
                <a16:creationId xmlns:a16="http://schemas.microsoft.com/office/drawing/2014/main" id="{EFAEA7D6-0D9F-4D0C-BA31-27FC276E8DFD}"/>
              </a:ext>
            </a:extLst>
          </p:cNvPr>
          <p:cNvSpPr txBox="1">
            <a:spLocks/>
          </p:cNvSpPr>
          <p:nvPr/>
        </p:nvSpPr>
        <p:spPr>
          <a:xfrm>
            <a:off x="14384" y="1489503"/>
            <a:ext cx="12192000" cy="1219193"/>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kumimoji="0" lang="zh-TW" altLang="en-US" sz="8800" b="1" dirty="0"/>
              <a:t>主 席 致 詞</a:t>
            </a:r>
            <a:endParaRPr kumimoji="0" lang="en-US" altLang="zh-TW" sz="8800" b="1" dirty="0"/>
          </a:p>
          <a:p>
            <a:pPr marL="0" indent="0" algn="ctr">
              <a:buFont typeface="Arial" charset="0"/>
              <a:buNone/>
            </a:pPr>
            <a:r>
              <a:rPr kumimoji="0" lang="zh-TW" altLang="en-US" sz="4400" b="1" dirty="0"/>
              <a:t>學務工作報告</a:t>
            </a:r>
          </a:p>
        </p:txBody>
      </p:sp>
    </p:spTree>
    <p:extLst>
      <p:ext uri="{BB962C8B-B14F-4D97-AF65-F5344CB8AC3E}">
        <p14:creationId xmlns:p14="http://schemas.microsoft.com/office/powerpoint/2010/main" val="3689262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5527" y="90482"/>
            <a:ext cx="1519911" cy="1676748"/>
          </a:xfrm>
          <a:prstGeom prst="rect">
            <a:avLst/>
          </a:prstGeom>
        </p:spPr>
      </p:pic>
      <p:sp>
        <p:nvSpPr>
          <p:cNvPr id="5" name="文字版面配置區 2">
            <a:extLst>
              <a:ext uri="{FF2B5EF4-FFF2-40B4-BE49-F238E27FC236}">
                <a16:creationId xmlns:a16="http://schemas.microsoft.com/office/drawing/2014/main" id="{EFAEA7D6-0D9F-4D0C-BA31-27FC276E8DFD}"/>
              </a:ext>
            </a:extLst>
          </p:cNvPr>
          <p:cNvSpPr txBox="1">
            <a:spLocks/>
          </p:cNvSpPr>
          <p:nvPr/>
        </p:nvSpPr>
        <p:spPr>
          <a:xfrm>
            <a:off x="14384" y="2395275"/>
            <a:ext cx="12192000" cy="1219193"/>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TW" sz="8800" dirty="0"/>
              <a:t>COVID-19</a:t>
            </a:r>
            <a:r>
              <a:rPr lang="zh-TW" altLang="en-US" sz="8800" dirty="0"/>
              <a:t>學生紓困</a:t>
            </a:r>
            <a:endParaRPr kumimoji="0" lang="zh-TW" altLang="en-US" sz="8800" b="1" dirty="0"/>
          </a:p>
        </p:txBody>
      </p:sp>
    </p:spTree>
    <p:extLst>
      <p:ext uri="{BB962C8B-B14F-4D97-AF65-F5344CB8AC3E}">
        <p14:creationId xmlns:p14="http://schemas.microsoft.com/office/powerpoint/2010/main" val="469208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037" y="680598"/>
            <a:ext cx="4069552" cy="5754947"/>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371" y="539235"/>
            <a:ext cx="4094395" cy="5792554"/>
          </a:xfrm>
          <a:prstGeom prst="rect">
            <a:avLst/>
          </a:prstGeom>
        </p:spPr>
      </p:pic>
      <p:sp>
        <p:nvSpPr>
          <p:cNvPr id="4" name="文字方塊 3"/>
          <p:cNvSpPr txBox="1"/>
          <p:nvPr/>
        </p:nvSpPr>
        <p:spPr>
          <a:xfrm>
            <a:off x="1043795" y="138022"/>
            <a:ext cx="7323827" cy="646331"/>
          </a:xfrm>
          <a:prstGeom prst="rect">
            <a:avLst/>
          </a:prstGeom>
          <a:noFill/>
        </p:spPr>
        <p:txBody>
          <a:bodyPr wrap="square" rtlCol="0">
            <a:spAutoFit/>
          </a:bodyPr>
          <a:lstStyle/>
          <a:p>
            <a:r>
              <a:rPr lang="zh-TW" altLang="en-US" b="1" dirty="0">
                <a:latin typeface="標楷體" panose="03000509000000000000" pitchFamily="65" charset="-120"/>
                <a:ea typeface="標楷體" panose="03000509000000000000" pitchFamily="65" charset="-120"/>
              </a:rPr>
              <a:t>教育部來函核發撥「</a:t>
            </a:r>
            <a:r>
              <a:rPr lang="zh-TW" altLang="zh-TW" b="1" dirty="0">
                <a:latin typeface="標楷體" panose="03000509000000000000" pitchFamily="65" charset="-120"/>
                <a:ea typeface="標楷體" panose="03000509000000000000" pitchFamily="65" charset="-120"/>
              </a:rPr>
              <a:t>因應嚴重特殊傳染性肺炎學生紓困補助</a:t>
            </a:r>
            <a:r>
              <a:rPr lang="zh-TW" altLang="en-US" b="1" dirty="0">
                <a:latin typeface="標楷體" panose="03000509000000000000" pitchFamily="65" charset="-120"/>
                <a:ea typeface="標楷體" panose="03000509000000000000" pitchFamily="65" charset="-120"/>
              </a:rPr>
              <a:t>」</a:t>
            </a:r>
            <a:endParaRPr lang="en-US" altLang="zh-TW" b="1" dirty="0">
              <a:latin typeface="標楷體" panose="03000509000000000000" pitchFamily="65" charset="-120"/>
              <a:ea typeface="標楷體" panose="03000509000000000000" pitchFamily="65" charset="-120"/>
            </a:endParaRPr>
          </a:p>
          <a:p>
            <a:endParaRPr lang="zh-TW" altLang="en-US" dirty="0"/>
          </a:p>
        </p:txBody>
      </p:sp>
      <p:sp>
        <p:nvSpPr>
          <p:cNvPr id="5" name="文字方塊 4"/>
          <p:cNvSpPr txBox="1"/>
          <p:nvPr/>
        </p:nvSpPr>
        <p:spPr>
          <a:xfrm>
            <a:off x="4457746" y="2234242"/>
            <a:ext cx="1606625" cy="646331"/>
          </a:xfrm>
          <a:prstGeom prst="rect">
            <a:avLst/>
          </a:prstGeom>
          <a:noFill/>
        </p:spPr>
        <p:txBody>
          <a:bodyPr wrap="square" rtlCol="0">
            <a:spAutoFit/>
          </a:bodyPr>
          <a:lstStyle/>
          <a:p>
            <a:r>
              <a:rPr lang="zh-TW" altLang="en-US" dirty="0">
                <a:solidFill>
                  <a:srgbClr val="FF0000"/>
                </a:solidFill>
                <a:latin typeface="標楷體" panose="03000509000000000000" pitchFamily="65" charset="-120"/>
                <a:ea typeface="標楷體" panose="03000509000000000000" pitchFamily="65" charset="-120"/>
              </a:rPr>
              <a:t>第一期款：</a:t>
            </a:r>
            <a:endParaRPr lang="en-US" altLang="zh-TW" dirty="0">
              <a:solidFill>
                <a:srgbClr val="FF0000"/>
              </a:solidFill>
              <a:latin typeface="標楷體" panose="03000509000000000000" pitchFamily="65" charset="-120"/>
              <a:ea typeface="標楷體" panose="03000509000000000000" pitchFamily="65" charset="-120"/>
            </a:endParaRPr>
          </a:p>
          <a:p>
            <a:r>
              <a:rPr lang="en-US" altLang="zh-TW" dirty="0">
                <a:solidFill>
                  <a:srgbClr val="FF0000"/>
                </a:solidFill>
                <a:latin typeface="標楷體" panose="03000509000000000000" pitchFamily="65" charset="-120"/>
                <a:ea typeface="標楷體" panose="03000509000000000000" pitchFamily="65" charset="-120"/>
              </a:rPr>
              <a:t>905</a:t>
            </a:r>
            <a:r>
              <a:rPr lang="zh-TW" altLang="en-US" dirty="0">
                <a:solidFill>
                  <a:srgbClr val="FF0000"/>
                </a:solidFill>
                <a:latin typeface="標楷體" panose="03000509000000000000" pitchFamily="65" charset="-120"/>
                <a:ea typeface="標楷體" panose="03000509000000000000" pitchFamily="65" charset="-120"/>
              </a:rPr>
              <a:t>萬</a:t>
            </a:r>
            <a:r>
              <a:rPr lang="en-US" altLang="zh-TW" dirty="0">
                <a:solidFill>
                  <a:srgbClr val="FF0000"/>
                </a:solidFill>
                <a:latin typeface="標楷體" panose="03000509000000000000" pitchFamily="65" charset="-120"/>
                <a:ea typeface="標楷體" panose="03000509000000000000" pitchFamily="65" charset="-120"/>
              </a:rPr>
              <a:t>4,360</a:t>
            </a:r>
            <a:r>
              <a:rPr lang="zh-TW" altLang="en-US" dirty="0">
                <a:solidFill>
                  <a:srgbClr val="FF0000"/>
                </a:solidFill>
                <a:latin typeface="標楷體" panose="03000509000000000000" pitchFamily="65" charset="-120"/>
                <a:ea typeface="標楷體" panose="03000509000000000000" pitchFamily="65" charset="-120"/>
              </a:rPr>
              <a:t>元</a:t>
            </a:r>
          </a:p>
        </p:txBody>
      </p:sp>
      <p:sp>
        <p:nvSpPr>
          <p:cNvPr id="6" name="文字方塊 5"/>
          <p:cNvSpPr txBox="1"/>
          <p:nvPr/>
        </p:nvSpPr>
        <p:spPr>
          <a:xfrm>
            <a:off x="10133923" y="2234241"/>
            <a:ext cx="1606625" cy="646331"/>
          </a:xfrm>
          <a:prstGeom prst="rect">
            <a:avLst/>
          </a:prstGeom>
          <a:noFill/>
        </p:spPr>
        <p:txBody>
          <a:bodyPr wrap="square" rtlCol="0">
            <a:spAutoFit/>
          </a:bodyPr>
          <a:lstStyle/>
          <a:p>
            <a:r>
              <a:rPr lang="zh-TW" altLang="en-US" dirty="0">
                <a:solidFill>
                  <a:srgbClr val="FF0000"/>
                </a:solidFill>
                <a:latin typeface="標楷體" panose="03000509000000000000" pitchFamily="65" charset="-120"/>
                <a:ea typeface="標楷體" panose="03000509000000000000" pitchFamily="65" charset="-120"/>
              </a:rPr>
              <a:t>第二期款：</a:t>
            </a:r>
            <a:endParaRPr lang="en-US" altLang="zh-TW" dirty="0">
              <a:solidFill>
                <a:srgbClr val="FF0000"/>
              </a:solidFill>
              <a:latin typeface="標楷體" panose="03000509000000000000" pitchFamily="65" charset="-120"/>
              <a:ea typeface="標楷體" panose="03000509000000000000" pitchFamily="65" charset="-120"/>
            </a:endParaRPr>
          </a:p>
          <a:p>
            <a:r>
              <a:rPr lang="en-US" altLang="zh-TW" dirty="0">
                <a:solidFill>
                  <a:srgbClr val="FF0000"/>
                </a:solidFill>
                <a:latin typeface="標楷體" panose="03000509000000000000" pitchFamily="65" charset="-120"/>
                <a:ea typeface="標楷體" panose="03000509000000000000" pitchFamily="65" charset="-120"/>
              </a:rPr>
              <a:t>932</a:t>
            </a:r>
            <a:r>
              <a:rPr lang="zh-TW" altLang="en-US" dirty="0">
                <a:solidFill>
                  <a:srgbClr val="FF0000"/>
                </a:solidFill>
                <a:latin typeface="標楷體" panose="03000509000000000000" pitchFamily="65" charset="-120"/>
                <a:ea typeface="標楷體" panose="03000509000000000000" pitchFamily="65" charset="-120"/>
              </a:rPr>
              <a:t>萬</a:t>
            </a:r>
            <a:r>
              <a:rPr lang="en-US" altLang="zh-TW" dirty="0">
                <a:solidFill>
                  <a:srgbClr val="FF0000"/>
                </a:solidFill>
                <a:latin typeface="標楷體" panose="03000509000000000000" pitchFamily="65" charset="-120"/>
                <a:ea typeface="標楷體" panose="03000509000000000000" pitchFamily="65" charset="-120"/>
              </a:rPr>
              <a:t>6,730</a:t>
            </a:r>
            <a:r>
              <a:rPr lang="zh-TW" altLang="en-US" dirty="0">
                <a:solidFill>
                  <a:srgbClr val="FF0000"/>
                </a:solidFill>
                <a:latin typeface="標楷體" panose="03000509000000000000" pitchFamily="65" charset="-120"/>
                <a:ea typeface="標楷體" panose="03000509000000000000" pitchFamily="65" charset="-120"/>
              </a:rPr>
              <a:t>元</a:t>
            </a:r>
          </a:p>
        </p:txBody>
      </p:sp>
      <p:sp>
        <p:nvSpPr>
          <p:cNvPr id="7" name="矩形 6"/>
          <p:cNvSpPr/>
          <p:nvPr/>
        </p:nvSpPr>
        <p:spPr>
          <a:xfrm>
            <a:off x="2571731" y="3368409"/>
            <a:ext cx="1154880" cy="2633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8072507" y="2916961"/>
            <a:ext cx="1154880" cy="2633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746" y="5029200"/>
            <a:ext cx="1669619" cy="1137428"/>
          </a:xfrm>
          <a:prstGeom prst="rect">
            <a:avLst/>
          </a:prstGeom>
        </p:spPr>
      </p:pic>
    </p:spTree>
    <p:extLst>
      <p:ext uri="{BB962C8B-B14F-4D97-AF65-F5344CB8AC3E}">
        <p14:creationId xmlns:p14="http://schemas.microsoft.com/office/powerpoint/2010/main" val="3723198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1726544541"/>
              </p:ext>
            </p:extLst>
          </p:nvPr>
        </p:nvGraphicFramePr>
        <p:xfrm>
          <a:off x="600786" y="448212"/>
          <a:ext cx="10990427" cy="5961576"/>
        </p:xfrm>
        <a:graphic>
          <a:graphicData uri="http://schemas.openxmlformats.org/drawingml/2006/table">
            <a:tbl>
              <a:tblPr>
                <a:tableStyleId>{5C22544A-7EE6-4342-B048-85BDC9FD1C3A}</a:tableStyleId>
              </a:tblPr>
              <a:tblGrid>
                <a:gridCol w="1199943">
                  <a:extLst>
                    <a:ext uri="{9D8B030D-6E8A-4147-A177-3AD203B41FA5}">
                      <a16:colId xmlns:a16="http://schemas.microsoft.com/office/drawing/2014/main" val="3618733566"/>
                    </a:ext>
                  </a:extLst>
                </a:gridCol>
                <a:gridCol w="771755">
                  <a:extLst>
                    <a:ext uri="{9D8B030D-6E8A-4147-A177-3AD203B41FA5}">
                      <a16:colId xmlns:a16="http://schemas.microsoft.com/office/drawing/2014/main" val="4184211023"/>
                    </a:ext>
                  </a:extLst>
                </a:gridCol>
                <a:gridCol w="1387477">
                  <a:extLst>
                    <a:ext uri="{9D8B030D-6E8A-4147-A177-3AD203B41FA5}">
                      <a16:colId xmlns:a16="http://schemas.microsoft.com/office/drawing/2014/main" val="1053548490"/>
                    </a:ext>
                  </a:extLst>
                </a:gridCol>
                <a:gridCol w="1095118">
                  <a:extLst>
                    <a:ext uri="{9D8B030D-6E8A-4147-A177-3AD203B41FA5}">
                      <a16:colId xmlns:a16="http://schemas.microsoft.com/office/drawing/2014/main" val="1458616932"/>
                    </a:ext>
                  </a:extLst>
                </a:gridCol>
                <a:gridCol w="1293963">
                  <a:extLst>
                    <a:ext uri="{9D8B030D-6E8A-4147-A177-3AD203B41FA5}">
                      <a16:colId xmlns:a16="http://schemas.microsoft.com/office/drawing/2014/main" val="699427174"/>
                    </a:ext>
                  </a:extLst>
                </a:gridCol>
                <a:gridCol w="2388703">
                  <a:extLst>
                    <a:ext uri="{9D8B030D-6E8A-4147-A177-3AD203B41FA5}">
                      <a16:colId xmlns:a16="http://schemas.microsoft.com/office/drawing/2014/main" val="3239614199"/>
                    </a:ext>
                  </a:extLst>
                </a:gridCol>
                <a:gridCol w="2853468">
                  <a:extLst>
                    <a:ext uri="{9D8B030D-6E8A-4147-A177-3AD203B41FA5}">
                      <a16:colId xmlns:a16="http://schemas.microsoft.com/office/drawing/2014/main" val="3346543429"/>
                    </a:ext>
                  </a:extLst>
                </a:gridCol>
              </a:tblGrid>
              <a:tr h="742303">
                <a:tc gridSpan="7">
                  <a:txBody>
                    <a:bodyPr/>
                    <a:lstStyle/>
                    <a:p>
                      <a:pPr algn="ctr" fontAlgn="ctr"/>
                      <a:r>
                        <a:rPr lang="zh-TW" altLang="en-US" sz="2400" b="1" kern="1200" dirty="0">
                          <a:solidFill>
                            <a:schemeClr val="tx1"/>
                          </a:solidFill>
                          <a:effectLst/>
                          <a:latin typeface="標楷體" panose="03000509000000000000" pitchFamily="65" charset="-120"/>
                          <a:ea typeface="標楷體" panose="03000509000000000000" pitchFamily="65" charset="-120"/>
                          <a:cs typeface="+mn-cs"/>
                        </a:rPr>
                        <a:t>輔仁大學</a:t>
                      </a:r>
                      <a:r>
                        <a:rPr lang="zh-TW" altLang="zh-TW" sz="2400" b="1" kern="1200" dirty="0">
                          <a:solidFill>
                            <a:schemeClr val="tx1"/>
                          </a:solidFill>
                          <a:effectLst/>
                          <a:latin typeface="標楷體" panose="03000509000000000000" pitchFamily="65" charset="-120"/>
                          <a:ea typeface="標楷體" panose="03000509000000000000" pitchFamily="65" charset="-120"/>
                          <a:cs typeface="+mn-cs"/>
                        </a:rPr>
                        <a:t>因應嚴重特殊傳染性肺炎學生紓困補助</a:t>
                      </a:r>
                      <a:r>
                        <a:rPr lang="zh-TW" altLang="en-US" sz="2400" b="1" kern="1200" dirty="0">
                          <a:solidFill>
                            <a:schemeClr val="tx1"/>
                          </a:solidFill>
                          <a:effectLst/>
                          <a:latin typeface="標楷體" panose="03000509000000000000" pitchFamily="65" charset="-120"/>
                          <a:ea typeface="標楷體" panose="03000509000000000000" pitchFamily="65" charset="-120"/>
                          <a:cs typeface="+mn-cs"/>
                        </a:rPr>
                        <a:t>資料統計</a:t>
                      </a:r>
                      <a:endParaRPr lang="en-US" altLang="zh-TW" sz="2400" b="1" kern="1200" dirty="0">
                        <a:solidFill>
                          <a:schemeClr val="tx1"/>
                        </a:solidFill>
                        <a:effectLst/>
                        <a:latin typeface="標楷體" panose="03000509000000000000" pitchFamily="65" charset="-120"/>
                        <a:ea typeface="標楷體" panose="03000509000000000000" pitchFamily="65" charset="-120"/>
                        <a:cs typeface="+mn-cs"/>
                      </a:endParaRPr>
                    </a:p>
                    <a:p>
                      <a:pPr algn="r" fontAlgn="ctr"/>
                      <a:r>
                        <a:rPr lang="zh-TW" altLang="en-US" sz="1400" b="1" i="0" u="none" strike="noStrike" kern="1200" dirty="0">
                          <a:solidFill>
                            <a:schemeClr val="tx1"/>
                          </a:solidFill>
                          <a:effectLst/>
                          <a:latin typeface="標楷體" panose="03000509000000000000" pitchFamily="65" charset="-120"/>
                          <a:ea typeface="標楷體" panose="03000509000000000000" pitchFamily="65" charset="-120"/>
                          <a:cs typeface="+mn-cs"/>
                        </a:rPr>
                        <a:t>資料時間：</a:t>
                      </a:r>
                      <a:r>
                        <a:rPr lang="en-US" altLang="zh-TW" sz="1400" b="1" i="0" u="none" strike="noStrike" kern="1200" dirty="0">
                          <a:solidFill>
                            <a:schemeClr val="tx1"/>
                          </a:solidFill>
                          <a:effectLst/>
                          <a:latin typeface="標楷體" panose="03000509000000000000" pitchFamily="65" charset="-120"/>
                          <a:ea typeface="標楷體" panose="03000509000000000000" pitchFamily="65" charset="-120"/>
                          <a:cs typeface="+mn-cs"/>
                        </a:rPr>
                        <a:t>110</a:t>
                      </a:r>
                      <a:r>
                        <a:rPr lang="zh-TW" altLang="en-US" sz="1400" b="1" i="0" u="none" strike="noStrike" kern="1200" dirty="0">
                          <a:solidFill>
                            <a:schemeClr val="tx1"/>
                          </a:solidFill>
                          <a:effectLst/>
                          <a:latin typeface="標楷體" panose="03000509000000000000" pitchFamily="65" charset="-120"/>
                          <a:ea typeface="標楷體" panose="03000509000000000000" pitchFamily="65" charset="-120"/>
                          <a:cs typeface="+mn-cs"/>
                        </a:rPr>
                        <a:t>年</a:t>
                      </a:r>
                      <a:r>
                        <a:rPr lang="en-US" altLang="zh-TW" sz="1400" b="1" i="0" u="none" strike="noStrike" kern="1200" dirty="0">
                          <a:solidFill>
                            <a:schemeClr val="tx1"/>
                          </a:solidFill>
                          <a:effectLst/>
                          <a:latin typeface="標楷體" panose="03000509000000000000" pitchFamily="65" charset="-120"/>
                          <a:ea typeface="標楷體" panose="03000509000000000000" pitchFamily="65" charset="-120"/>
                          <a:cs typeface="+mn-cs"/>
                        </a:rPr>
                        <a:t>11</a:t>
                      </a:r>
                      <a:r>
                        <a:rPr lang="zh-TW" altLang="en-US" sz="1400" b="1" i="0" u="none" strike="noStrike" kern="1200" dirty="0">
                          <a:solidFill>
                            <a:schemeClr val="tx1"/>
                          </a:solidFill>
                          <a:effectLst/>
                          <a:latin typeface="標楷體" panose="03000509000000000000" pitchFamily="65" charset="-120"/>
                          <a:ea typeface="標楷體" panose="03000509000000000000" pitchFamily="65" charset="-120"/>
                          <a:cs typeface="+mn-cs"/>
                        </a:rPr>
                        <a:t>月</a:t>
                      </a:r>
                      <a:r>
                        <a:rPr lang="en-US" altLang="zh-TW" sz="1400" b="1" i="0" u="none" strike="noStrike" kern="1200" dirty="0">
                          <a:solidFill>
                            <a:schemeClr val="tx1"/>
                          </a:solidFill>
                          <a:effectLst/>
                          <a:latin typeface="標楷體" panose="03000509000000000000" pitchFamily="65" charset="-120"/>
                          <a:ea typeface="標楷體" panose="03000509000000000000" pitchFamily="65" charset="-120"/>
                          <a:cs typeface="+mn-cs"/>
                        </a:rPr>
                        <a:t>03</a:t>
                      </a:r>
                      <a:r>
                        <a:rPr lang="zh-TW" altLang="en-US" sz="1400" b="1" i="0" u="none" strike="noStrike" kern="1200" dirty="0">
                          <a:solidFill>
                            <a:schemeClr val="tx1"/>
                          </a:solidFill>
                          <a:effectLst/>
                          <a:latin typeface="標楷體" panose="03000509000000000000" pitchFamily="65" charset="-120"/>
                          <a:ea typeface="標楷體" panose="03000509000000000000" pitchFamily="65" charset="-120"/>
                          <a:cs typeface="+mn-cs"/>
                        </a:rPr>
                        <a:t>日</a:t>
                      </a:r>
                      <a:endParaRPr lang="zh-TW" altLang="en-US" sz="1400" b="1" i="0" u="none" strike="noStrike" dirty="0">
                        <a:solidFill>
                          <a:schemeClr val="tx1"/>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fontAlgn="ct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hMerge="1">
                  <a:txBody>
                    <a:bodyPr/>
                    <a:lstStyle/>
                    <a:p>
                      <a:endParaRPr lang="zh-TW" altLang="en-US" dirty="0"/>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hMerge="1">
                  <a:txBody>
                    <a:bodyPr/>
                    <a:lstStyle/>
                    <a:p>
                      <a:endParaRPr lang="zh-TW" altLang="en-US" dirty="0"/>
                    </a:p>
                  </a:txBody>
                  <a:tcPr marL="4111" marR="4111" marT="4111"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hMerge="1">
                  <a:txBody>
                    <a:bodyPr/>
                    <a:lstStyle/>
                    <a:p>
                      <a:endParaRPr lang="zh-TW" altLang="en-US" dirty="0"/>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hMerge="1">
                  <a:txBody>
                    <a:bodyPr/>
                    <a:lstStyle/>
                    <a:p>
                      <a:endParaRPr lang="zh-TW" altLang="en-US" dirty="0"/>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hMerge="1">
                  <a:txBody>
                    <a:bodyPr/>
                    <a:lstStyle/>
                    <a:p>
                      <a:endParaRPr lang="zh-TW" altLang="en-US"/>
                    </a:p>
                  </a:txBody>
                  <a:tcPr>
                    <a:lnL w="190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87097061"/>
                  </a:ext>
                </a:extLst>
              </a:tr>
              <a:tr h="927665">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600" u="none" strike="noStrike" dirty="0">
                          <a:solidFill>
                            <a:schemeClr val="tx1"/>
                          </a:solidFill>
                          <a:effectLst/>
                          <a:latin typeface="標楷體" panose="03000509000000000000" pitchFamily="65" charset="-120"/>
                          <a:ea typeface="標楷體" panose="03000509000000000000" pitchFamily="65" charset="-120"/>
                        </a:rPr>
                        <a:t>項目</a:t>
                      </a:r>
                      <a:endParaRPr lang="zh-TW" altLang="en-US" sz="1600" b="0" i="0" u="none" strike="noStrike" dirty="0">
                        <a:solidFill>
                          <a:schemeClr val="tx1"/>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zh-TW" altLang="en-US"/>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600" u="none" strike="noStrike" dirty="0">
                          <a:solidFill>
                            <a:schemeClr val="tx1"/>
                          </a:solidFill>
                          <a:effectLst/>
                          <a:latin typeface="標楷體" panose="03000509000000000000" pitchFamily="65" charset="-120"/>
                          <a:ea typeface="標楷體" panose="03000509000000000000" pitchFamily="65" charset="-120"/>
                        </a:rPr>
                        <a:t>已核定</a:t>
                      </a:r>
                      <a:endParaRPr lang="zh-TW" altLang="en-US" sz="1600" b="0" i="0" u="none" strike="noStrike" dirty="0">
                        <a:solidFill>
                          <a:schemeClr val="tx1"/>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zh-TW" altLang="en-US" sz="1600" u="none" strike="noStrike" dirty="0">
                          <a:solidFill>
                            <a:schemeClr val="tx1"/>
                          </a:solidFill>
                          <a:effectLst/>
                          <a:latin typeface="標楷體" panose="03000509000000000000" pitchFamily="65" charset="-120"/>
                          <a:ea typeface="標楷體" panose="03000509000000000000" pitchFamily="65" charset="-120"/>
                        </a:rPr>
                        <a:t>自願</a:t>
                      </a:r>
                      <a:endParaRPr lang="en-US" altLang="zh-TW" sz="1600" u="none" strike="noStrike" dirty="0">
                        <a:solidFill>
                          <a:schemeClr val="tx1"/>
                        </a:solidFill>
                        <a:effectLst/>
                        <a:latin typeface="標楷體" panose="03000509000000000000" pitchFamily="65" charset="-120"/>
                        <a:ea typeface="標楷體" panose="03000509000000000000" pitchFamily="65" charset="-120"/>
                      </a:endParaRPr>
                    </a:p>
                    <a:p>
                      <a:pPr algn="ctr" fontAlgn="ctr"/>
                      <a:r>
                        <a:rPr lang="zh-TW" altLang="en-US" sz="1600" u="none" strike="noStrike" dirty="0">
                          <a:solidFill>
                            <a:schemeClr val="tx1"/>
                          </a:solidFill>
                          <a:effectLst/>
                          <a:latin typeface="標楷體" panose="03000509000000000000" pitchFamily="65" charset="-120"/>
                          <a:ea typeface="標楷體" panose="03000509000000000000" pitchFamily="65" charset="-120"/>
                        </a:rPr>
                        <a:t>放棄</a:t>
                      </a:r>
                      <a:endParaRPr lang="zh-TW" altLang="en-US" sz="1600" b="0" i="0" u="none" strike="noStrike" dirty="0">
                        <a:solidFill>
                          <a:schemeClr val="tx1"/>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zh-TW" altLang="en-US" sz="1600" u="none" strike="noStrike" dirty="0">
                          <a:solidFill>
                            <a:schemeClr val="tx1"/>
                          </a:solidFill>
                          <a:effectLst/>
                          <a:latin typeface="標楷體" panose="03000509000000000000" pitchFamily="65" charset="-120"/>
                          <a:ea typeface="標楷體" panose="03000509000000000000" pitchFamily="65" charset="-120"/>
                        </a:rPr>
                        <a:t>不予</a:t>
                      </a:r>
                      <a:endParaRPr lang="en-US" altLang="zh-TW" sz="1600" u="none" strike="noStrike" dirty="0">
                        <a:solidFill>
                          <a:schemeClr val="tx1"/>
                        </a:solidFill>
                        <a:effectLst/>
                        <a:latin typeface="標楷體" panose="03000509000000000000" pitchFamily="65" charset="-120"/>
                        <a:ea typeface="標楷體" panose="03000509000000000000" pitchFamily="65" charset="-120"/>
                      </a:endParaRPr>
                    </a:p>
                    <a:p>
                      <a:pPr algn="ctr" fontAlgn="ctr"/>
                      <a:r>
                        <a:rPr lang="zh-TW" altLang="en-US" sz="1600" u="none" strike="noStrike" dirty="0">
                          <a:solidFill>
                            <a:schemeClr val="tx1"/>
                          </a:solidFill>
                          <a:effectLst/>
                          <a:latin typeface="標楷體" panose="03000509000000000000" pitchFamily="65" charset="-120"/>
                          <a:ea typeface="標楷體" panose="03000509000000000000" pitchFamily="65" charset="-120"/>
                        </a:rPr>
                        <a:t>補助</a:t>
                      </a:r>
                      <a:endParaRPr lang="zh-TW" altLang="en-US" sz="1600" b="0" i="0" u="none" strike="noStrike" dirty="0">
                        <a:solidFill>
                          <a:schemeClr val="tx1"/>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zh-TW" altLang="en-US" sz="1600" u="none" strike="noStrike" dirty="0">
                          <a:solidFill>
                            <a:schemeClr val="tx1"/>
                          </a:solidFill>
                          <a:effectLst/>
                          <a:latin typeface="標楷體" panose="03000509000000000000" pitchFamily="65" charset="-120"/>
                          <a:ea typeface="標楷體" panose="03000509000000000000" pitchFamily="65" charset="-120"/>
                        </a:rPr>
                        <a:t>轉介校友捐款</a:t>
                      </a:r>
                      <a:endParaRPr lang="zh-TW" altLang="en-US" sz="1600" b="0" i="0" u="none" strike="noStrike" dirty="0">
                        <a:solidFill>
                          <a:schemeClr val="tx1"/>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600" u="none" strike="noStrike" kern="1200" dirty="0">
                          <a:solidFill>
                            <a:schemeClr val="tx1"/>
                          </a:solidFill>
                          <a:effectLst/>
                          <a:latin typeface="標楷體" panose="03000509000000000000" pitchFamily="65" charset="-120"/>
                          <a:ea typeface="標楷體" panose="03000509000000000000" pitchFamily="65" charset="-120"/>
                          <a:cs typeface="+mn-cs"/>
                        </a:rPr>
                        <a:t>總計</a:t>
                      </a: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548413430"/>
                  </a:ext>
                </a:extLst>
              </a:tr>
              <a:tr h="976905">
                <a:tc rowSpan="2">
                  <a:txBody>
                    <a:bodyPr/>
                    <a:lstStyle/>
                    <a:p>
                      <a:pPr algn="ctr"/>
                      <a:r>
                        <a:rPr lang="zh-TW" altLang="en-US" sz="1600" u="none" strike="noStrike" kern="1200" dirty="0">
                          <a:solidFill>
                            <a:schemeClr val="tx1"/>
                          </a:solidFill>
                          <a:effectLst/>
                          <a:latin typeface="標楷體" panose="03000509000000000000" pitchFamily="65" charset="-120"/>
                          <a:ea typeface="標楷體" panose="03000509000000000000" pitchFamily="65" charset="-120"/>
                          <a:cs typeface="+mn-cs"/>
                        </a:rPr>
                        <a:t>緊急紓困</a:t>
                      </a:r>
                      <a:endParaRPr lang="en-US" altLang="zh-TW" sz="1600" u="none" strike="noStrike" kern="1200" dirty="0">
                        <a:solidFill>
                          <a:schemeClr val="tx1"/>
                        </a:solidFill>
                        <a:effectLst/>
                        <a:latin typeface="標楷體" panose="03000509000000000000" pitchFamily="65" charset="-120"/>
                        <a:ea typeface="標楷體" panose="03000509000000000000" pitchFamily="65" charset="-120"/>
                        <a:cs typeface="+mn-cs"/>
                      </a:endParaRPr>
                    </a:p>
                    <a:p>
                      <a:pPr algn="ctr"/>
                      <a:r>
                        <a:rPr lang="zh-TW" altLang="en-US" sz="1600" u="none" strike="noStrike" kern="1200" dirty="0">
                          <a:solidFill>
                            <a:schemeClr val="tx1"/>
                          </a:solidFill>
                          <a:effectLst/>
                          <a:latin typeface="標楷體" panose="03000509000000000000" pitchFamily="65" charset="-120"/>
                          <a:ea typeface="標楷體" panose="03000509000000000000" pitchFamily="65" charset="-120"/>
                          <a:cs typeface="+mn-cs"/>
                        </a:rPr>
                        <a:t>助學金</a:t>
                      </a:r>
                      <a:endParaRPr lang="en-US" altLang="zh-TW" sz="1600" u="none" strike="noStrike" kern="1200" dirty="0">
                        <a:solidFill>
                          <a:schemeClr val="tx1"/>
                        </a:solidFill>
                        <a:effectLst/>
                        <a:latin typeface="標楷體" panose="03000509000000000000" pitchFamily="65" charset="-120"/>
                        <a:ea typeface="標楷體" panose="03000509000000000000" pitchFamily="65" charset="-120"/>
                        <a:cs typeface="+mn-cs"/>
                      </a:endParaRPr>
                    </a:p>
                    <a:p>
                      <a:pPr algn="ctr"/>
                      <a:r>
                        <a:rPr lang="en-US" altLang="zh-TW" sz="1600" b="1" u="none" strike="noStrike" kern="1200" dirty="0">
                          <a:solidFill>
                            <a:schemeClr val="tx1"/>
                          </a:solidFill>
                          <a:effectLst/>
                          <a:latin typeface="標楷體" panose="03000509000000000000" pitchFamily="65" charset="-120"/>
                          <a:ea typeface="標楷體" panose="03000509000000000000" pitchFamily="65" charset="-120"/>
                          <a:cs typeface="+mn-cs"/>
                        </a:rPr>
                        <a:t>(</a:t>
                      </a:r>
                      <a:r>
                        <a:rPr lang="en-US" altLang="zh-TW" sz="1600" b="1" u="none" strike="noStrike" kern="1200" dirty="0">
                          <a:solidFill>
                            <a:srgbClr val="0000FF"/>
                          </a:solidFill>
                          <a:effectLst/>
                          <a:latin typeface="標楷體" panose="03000509000000000000" pitchFamily="65" charset="-120"/>
                          <a:ea typeface="標楷體" panose="03000509000000000000" pitchFamily="65" charset="-120"/>
                          <a:cs typeface="+mn-cs"/>
                        </a:rPr>
                        <a:t>2073</a:t>
                      </a:r>
                      <a:r>
                        <a:rPr lang="zh-TW" altLang="en-US" sz="1600" b="1" u="none" strike="noStrike" kern="1200" dirty="0">
                          <a:solidFill>
                            <a:srgbClr val="0000FF"/>
                          </a:solidFill>
                          <a:effectLst/>
                          <a:latin typeface="標楷體" panose="03000509000000000000" pitchFamily="65" charset="-120"/>
                          <a:ea typeface="標楷體" panose="03000509000000000000" pitchFamily="65" charset="-120"/>
                          <a:cs typeface="+mn-cs"/>
                        </a:rPr>
                        <a:t>件</a:t>
                      </a:r>
                      <a:r>
                        <a:rPr lang="en-US" altLang="zh-TW" sz="1600" b="1" u="none" strike="noStrike" kern="1200" dirty="0">
                          <a:solidFill>
                            <a:schemeClr val="tx1"/>
                          </a:solidFill>
                          <a:effectLst/>
                          <a:latin typeface="標楷體" panose="03000509000000000000" pitchFamily="65" charset="-120"/>
                          <a:ea typeface="標楷體" panose="03000509000000000000" pitchFamily="65" charset="-120"/>
                          <a:cs typeface="+mn-cs"/>
                        </a:rPr>
                        <a:t>)</a:t>
                      </a:r>
                      <a:endParaRPr lang="zh-TW" altLang="en-US" sz="1600" b="1"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600" u="none" strike="noStrike" dirty="0">
                          <a:solidFill>
                            <a:schemeClr val="tx1"/>
                          </a:solidFill>
                          <a:effectLst/>
                          <a:latin typeface="標楷體" panose="03000509000000000000" pitchFamily="65" charset="-120"/>
                          <a:ea typeface="標楷體" panose="03000509000000000000" pitchFamily="65" charset="-120"/>
                        </a:rPr>
                        <a:t>件數</a:t>
                      </a:r>
                      <a:endParaRPr lang="zh-TW" altLang="en-US" sz="1600" b="0" i="0" u="none" strike="noStrike" dirty="0">
                        <a:solidFill>
                          <a:schemeClr val="tx1"/>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600" b="1" u="none" strike="noStrike" dirty="0">
                          <a:solidFill>
                            <a:srgbClr val="0000FF"/>
                          </a:solidFill>
                          <a:effectLst/>
                          <a:latin typeface="標楷體" panose="03000509000000000000" pitchFamily="65" charset="-120"/>
                          <a:ea typeface="標楷體" panose="03000509000000000000" pitchFamily="65" charset="-120"/>
                        </a:rPr>
                        <a:t>1854</a:t>
                      </a:r>
                      <a:r>
                        <a:rPr lang="zh-TW" altLang="en-US" sz="1600" b="1" u="none" strike="noStrike" dirty="0">
                          <a:solidFill>
                            <a:srgbClr val="0000FF"/>
                          </a:solidFill>
                          <a:effectLst/>
                          <a:latin typeface="標楷體" panose="03000509000000000000" pitchFamily="65" charset="-120"/>
                          <a:ea typeface="標楷體" panose="03000509000000000000" pitchFamily="65" charset="-120"/>
                        </a:rPr>
                        <a:t>件</a:t>
                      </a:r>
                      <a:endParaRPr lang="en-US" altLang="zh-TW" sz="1600" b="1" i="0" u="none" strike="noStrike" dirty="0">
                        <a:solidFill>
                          <a:srgbClr val="0000FF"/>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17</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件</a:t>
                      </a:r>
                      <a:endParaRPr lang="en-US" altLang="zh-TW" sz="1600" b="1" i="0" u="none" strike="noStrike" dirty="0">
                        <a:solidFill>
                          <a:srgbClr val="0000FF"/>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n-US" altLang="zh-TW" sz="1600" b="1" u="none" strike="noStrike" dirty="0">
                          <a:solidFill>
                            <a:srgbClr val="FF0000"/>
                          </a:solidFill>
                          <a:effectLst/>
                          <a:latin typeface="標楷體" panose="03000509000000000000" pitchFamily="65" charset="-120"/>
                          <a:ea typeface="標楷體" panose="03000509000000000000" pitchFamily="65" charset="-120"/>
                        </a:rPr>
                        <a:t>145</a:t>
                      </a:r>
                      <a:r>
                        <a:rPr lang="zh-TW" altLang="en-US" sz="1600" b="1" u="none" strike="noStrike" dirty="0">
                          <a:solidFill>
                            <a:srgbClr val="FF0000"/>
                          </a:solidFill>
                          <a:effectLst/>
                          <a:latin typeface="標楷體" panose="03000509000000000000" pitchFamily="65" charset="-120"/>
                          <a:ea typeface="標楷體" panose="03000509000000000000" pitchFamily="65" charset="-120"/>
                        </a:rPr>
                        <a:t>件</a:t>
                      </a:r>
                      <a:endParaRPr lang="en-US" altLang="zh-TW" sz="1600" b="1" i="0" u="none" strike="noStrike" dirty="0">
                        <a:solidFill>
                          <a:srgbClr val="FF0000"/>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algn="ctr" defTabSz="914400" rtl="0" eaLnBrk="1" fontAlgn="ctr" latinLnBrk="0" hangingPunct="1"/>
                      <a:r>
                        <a:rPr lang="en-US" altLang="zh-TW" sz="1600" b="1" i="0" u="none" strike="noStrike" kern="1200" dirty="0">
                          <a:solidFill>
                            <a:srgbClr val="FF0000"/>
                          </a:solidFill>
                          <a:effectLst/>
                          <a:latin typeface="標楷體" panose="03000509000000000000" pitchFamily="65" charset="-120"/>
                          <a:ea typeface="標楷體" panose="03000509000000000000" pitchFamily="65" charset="-120"/>
                          <a:cs typeface="+mn-cs"/>
                        </a:rPr>
                        <a:t>57</a:t>
                      </a:r>
                      <a:r>
                        <a:rPr lang="zh-TW" altLang="en-US" sz="1600" b="1" u="none" strike="noStrike" dirty="0">
                          <a:solidFill>
                            <a:srgbClr val="FF0000"/>
                          </a:solidFill>
                          <a:effectLst/>
                          <a:latin typeface="標楷體" panose="03000509000000000000" pitchFamily="65" charset="-120"/>
                          <a:ea typeface="標楷體" panose="03000509000000000000" pitchFamily="65" charset="-120"/>
                        </a:rPr>
                        <a:t>件</a:t>
                      </a:r>
                      <a:endParaRPr lang="en-US" altLang="zh-TW" sz="1600" b="1" i="0" u="none" strike="noStrike" dirty="0">
                        <a:solidFill>
                          <a:srgbClr val="FF0000"/>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4">
                  <a:txBody>
                    <a:bodyPr/>
                    <a:lstStyle/>
                    <a:p>
                      <a:pPr algn="ctr" fontAlgn="ctr">
                        <a:lnSpc>
                          <a:spcPts val="2800"/>
                        </a:lnSpc>
                      </a:pP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2229</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人</a:t>
                      </a: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含</a:t>
                      </a: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2</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件外籍生</a:t>
                      </a: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a:t>
                      </a:r>
                    </a:p>
                    <a:p>
                      <a:pPr algn="ctr" fontAlgn="ctr">
                        <a:lnSpc>
                          <a:spcPts val="2800"/>
                        </a:lnSpc>
                      </a:pP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(2422</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件</a:t>
                      </a: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a:t>
                      </a:r>
                    </a:p>
                    <a:p>
                      <a:pPr algn="l" fontAlgn="ctr">
                        <a:lnSpc>
                          <a:spcPts val="2800"/>
                        </a:lnSpc>
                      </a:pPr>
                      <a:r>
                        <a:rPr lang="zh-TW" altLang="en-US" sz="1600" b="1" i="0" u="none" strike="noStrike" dirty="0">
                          <a:solidFill>
                            <a:schemeClr val="tx1"/>
                          </a:solidFill>
                          <a:effectLst/>
                          <a:latin typeface="標楷體" panose="03000509000000000000" pitchFamily="65" charset="-120"/>
                          <a:ea typeface="標楷體" panose="03000509000000000000" pitchFamily="65" charset="-120"/>
                        </a:rPr>
                        <a:t>教育部專案款項：</a:t>
                      </a:r>
                      <a:endParaRPr lang="en-US" altLang="zh-TW" sz="1600" b="1" i="0" u="none" strike="noStrike" dirty="0">
                        <a:solidFill>
                          <a:schemeClr val="tx1"/>
                        </a:solidFill>
                        <a:effectLst/>
                        <a:latin typeface="標楷體" panose="03000509000000000000" pitchFamily="65" charset="-120"/>
                        <a:ea typeface="標楷體" panose="03000509000000000000" pitchFamily="65" charset="-120"/>
                      </a:endParaRPr>
                    </a:p>
                    <a:p>
                      <a:pPr marL="0" marR="0" lvl="0" indent="0" algn="just" defTabSz="914400" rtl="0" eaLnBrk="1" fontAlgn="ctr" latinLnBrk="0" hangingPunct="1">
                        <a:lnSpc>
                          <a:spcPts val="2800"/>
                        </a:lnSpc>
                        <a:spcBef>
                          <a:spcPts val="0"/>
                        </a:spcBef>
                        <a:spcAft>
                          <a:spcPts val="0"/>
                        </a:spcAft>
                        <a:buClrTx/>
                        <a:buSzTx/>
                        <a:buFontTx/>
                        <a:buNone/>
                        <a:tabLst/>
                        <a:defRPr/>
                      </a:pPr>
                      <a:r>
                        <a:rPr lang="zh-TW" altLang="en-US" sz="1600" b="1" i="0" u="none" strike="noStrike" dirty="0">
                          <a:solidFill>
                            <a:schemeClr val="tx1"/>
                          </a:solidFill>
                          <a:effectLst/>
                          <a:latin typeface="標楷體" panose="03000509000000000000" pitchFamily="65" charset="-120"/>
                          <a:ea typeface="標楷體" panose="03000509000000000000" pitchFamily="65" charset="-120"/>
                        </a:rPr>
                        <a:t>紓困金：</a:t>
                      </a:r>
                      <a:r>
                        <a:rPr lang="en-US" altLang="zh-TW" sz="1600" b="1" u="none" strike="noStrike" dirty="0">
                          <a:solidFill>
                            <a:srgbClr val="0000FF"/>
                          </a:solidFill>
                          <a:effectLst/>
                          <a:latin typeface="標楷體" panose="03000509000000000000" pitchFamily="65" charset="-120"/>
                          <a:ea typeface="標楷體" panose="03000509000000000000" pitchFamily="65" charset="-120"/>
                        </a:rPr>
                        <a:t>16,911,000</a:t>
                      </a:r>
                      <a:r>
                        <a:rPr lang="zh-TW" altLang="en-US" sz="1600" b="1" u="none" strike="noStrike" dirty="0">
                          <a:solidFill>
                            <a:srgbClr val="0000FF"/>
                          </a:solidFill>
                          <a:effectLst/>
                          <a:latin typeface="標楷體" panose="03000509000000000000" pitchFamily="65" charset="-120"/>
                          <a:ea typeface="標楷體" panose="03000509000000000000" pitchFamily="65" charset="-120"/>
                        </a:rPr>
                        <a:t>元</a:t>
                      </a:r>
                      <a:endParaRPr lang="en-US" altLang="zh-TW" sz="1600" b="1" i="0" u="none" strike="noStrike" dirty="0">
                        <a:solidFill>
                          <a:schemeClr val="tx1"/>
                        </a:solidFill>
                        <a:effectLst/>
                        <a:latin typeface="標楷體" panose="03000509000000000000" pitchFamily="65" charset="-120"/>
                        <a:ea typeface="標楷體" panose="03000509000000000000" pitchFamily="65" charset="-120"/>
                      </a:endParaRPr>
                    </a:p>
                    <a:p>
                      <a:pPr algn="l" fontAlgn="ctr">
                        <a:lnSpc>
                          <a:spcPts val="2800"/>
                        </a:lnSpc>
                      </a:pPr>
                      <a:r>
                        <a:rPr lang="zh-TW" altLang="en-US" sz="1600" b="1" i="0" u="none" strike="noStrike" dirty="0">
                          <a:solidFill>
                            <a:schemeClr val="tx1"/>
                          </a:solidFill>
                          <a:effectLst/>
                          <a:latin typeface="標楷體" panose="03000509000000000000" pitchFamily="65" charset="-120"/>
                          <a:ea typeface="標楷體" panose="03000509000000000000" pitchFamily="65" charset="-120"/>
                        </a:rPr>
                        <a:t>校外租屋補貼：</a:t>
                      </a: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594,800</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元</a:t>
                      </a:r>
                      <a:endParaRPr lang="en-US" altLang="zh-TW" sz="1600" b="1" i="0" u="none" strike="noStrike" dirty="0">
                        <a:solidFill>
                          <a:srgbClr val="0000FF"/>
                        </a:solidFill>
                        <a:effectLst/>
                        <a:latin typeface="標楷體" panose="03000509000000000000" pitchFamily="65" charset="-120"/>
                        <a:ea typeface="標楷體" panose="03000509000000000000" pitchFamily="65" charset="-120"/>
                      </a:endParaRPr>
                    </a:p>
                    <a:p>
                      <a:pPr marL="0" marR="0" lvl="0" indent="0" algn="l" defTabSz="914400" rtl="0" eaLnBrk="1" fontAlgn="ctr" latinLnBrk="0" hangingPunct="1">
                        <a:lnSpc>
                          <a:spcPts val="2800"/>
                        </a:lnSpc>
                        <a:spcBef>
                          <a:spcPts val="0"/>
                        </a:spcBef>
                        <a:spcAft>
                          <a:spcPts val="0"/>
                        </a:spcAft>
                        <a:buClrTx/>
                        <a:buSzTx/>
                        <a:buFontTx/>
                        <a:buNone/>
                        <a:tabLst/>
                        <a:defRPr/>
                      </a:pP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小計：</a:t>
                      </a:r>
                      <a:r>
                        <a:rPr lang="en-US" altLang="zh-TW" sz="1600" b="1" u="none" strike="noStrike" dirty="0">
                          <a:solidFill>
                            <a:srgbClr val="0000FF"/>
                          </a:solidFill>
                          <a:effectLst/>
                          <a:latin typeface="標楷體" panose="03000509000000000000" pitchFamily="65" charset="-120"/>
                          <a:ea typeface="標楷體" panose="03000509000000000000" pitchFamily="65" charset="-120"/>
                        </a:rPr>
                        <a:t>17,505,800</a:t>
                      </a:r>
                      <a:r>
                        <a:rPr lang="zh-TW" altLang="en-US" sz="1600" b="1" u="none" strike="noStrike" dirty="0">
                          <a:solidFill>
                            <a:srgbClr val="0000FF"/>
                          </a:solidFill>
                          <a:effectLst/>
                          <a:latin typeface="標楷體" panose="03000509000000000000" pitchFamily="65" charset="-120"/>
                          <a:ea typeface="標楷體" panose="03000509000000000000" pitchFamily="65" charset="-120"/>
                        </a:rPr>
                        <a:t>元</a:t>
                      </a:r>
                      <a:endParaRPr lang="en-US" altLang="zh-TW" sz="1600" b="1" u="none" strike="noStrike" dirty="0">
                        <a:solidFill>
                          <a:srgbClr val="0000FF"/>
                        </a:solidFill>
                        <a:effectLst/>
                        <a:latin typeface="標楷體" panose="03000509000000000000" pitchFamily="65" charset="-120"/>
                        <a:ea typeface="標楷體" panose="03000509000000000000" pitchFamily="65" charset="-120"/>
                      </a:endParaRPr>
                    </a:p>
                    <a:p>
                      <a:pPr algn="l" fontAlgn="ctr">
                        <a:lnSpc>
                          <a:spcPts val="2800"/>
                        </a:lnSpc>
                      </a:pP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業務費</a:t>
                      </a: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(5%)</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a:t>
                      </a: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875,290</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元</a:t>
                      </a:r>
                      <a:endParaRPr lang="en-US" altLang="zh-TW" sz="1600" b="1" i="0" u="none" strike="noStrike" dirty="0">
                        <a:solidFill>
                          <a:srgbClr val="0000FF"/>
                        </a:solidFill>
                        <a:effectLst/>
                        <a:latin typeface="標楷體" panose="03000509000000000000" pitchFamily="65" charset="-120"/>
                        <a:ea typeface="標楷體" panose="03000509000000000000" pitchFamily="65" charset="-120"/>
                      </a:endParaRPr>
                    </a:p>
                    <a:p>
                      <a:pPr marL="0" marR="0" lvl="0" indent="0" algn="l" defTabSz="914400" rtl="0" eaLnBrk="1" fontAlgn="ctr" latinLnBrk="0" hangingPunct="1">
                        <a:lnSpc>
                          <a:spcPts val="2800"/>
                        </a:lnSpc>
                        <a:spcBef>
                          <a:spcPts val="0"/>
                        </a:spcBef>
                        <a:spcAft>
                          <a:spcPts val="0"/>
                        </a:spcAft>
                        <a:buClrTx/>
                        <a:buSzTx/>
                        <a:buFontTx/>
                        <a:buNone/>
                        <a:tabLst/>
                        <a:defRPr/>
                      </a:pP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總計：</a:t>
                      </a:r>
                      <a:r>
                        <a:rPr lang="en-US" altLang="zh-TW" sz="1600" b="1" u="none" strike="noStrike" dirty="0">
                          <a:solidFill>
                            <a:srgbClr val="0000FF"/>
                          </a:solidFill>
                          <a:effectLst/>
                          <a:latin typeface="標楷體" panose="03000509000000000000" pitchFamily="65" charset="-120"/>
                          <a:ea typeface="標楷體" panose="03000509000000000000" pitchFamily="65" charset="-120"/>
                        </a:rPr>
                        <a:t>18,381,090</a:t>
                      </a:r>
                      <a:r>
                        <a:rPr lang="zh-TW" altLang="en-US" sz="1600" b="1" u="none" strike="noStrike" dirty="0">
                          <a:solidFill>
                            <a:srgbClr val="0000FF"/>
                          </a:solidFill>
                          <a:effectLst/>
                          <a:latin typeface="標楷體" panose="03000509000000000000" pitchFamily="65" charset="-120"/>
                          <a:ea typeface="標楷體" panose="03000509000000000000" pitchFamily="65" charset="-120"/>
                        </a:rPr>
                        <a:t>元</a:t>
                      </a:r>
                      <a:endParaRPr lang="en-US" altLang="zh-TW" sz="1600" b="1" i="0" u="none" strike="noStrike" dirty="0">
                        <a:solidFill>
                          <a:srgbClr val="0000FF"/>
                        </a:solidFill>
                        <a:effectLst/>
                        <a:latin typeface="標楷體" panose="03000509000000000000" pitchFamily="65" charset="-120"/>
                        <a:ea typeface="標楷體" panose="03000509000000000000" pitchFamily="65" charset="-120"/>
                      </a:endParaRPr>
                    </a:p>
                    <a:p>
                      <a:pPr algn="l" fontAlgn="ctr">
                        <a:lnSpc>
                          <a:spcPts val="2800"/>
                        </a:lnSpc>
                      </a:pPr>
                      <a:r>
                        <a:rPr lang="zh-TW" altLang="en-US" sz="1600" b="1" i="0" u="none" strike="noStrike" dirty="0">
                          <a:solidFill>
                            <a:schemeClr val="tx1"/>
                          </a:solidFill>
                          <a:effectLst/>
                          <a:latin typeface="標楷體" panose="03000509000000000000" pitchFamily="65" charset="-120"/>
                          <a:ea typeface="標楷體" panose="03000509000000000000" pitchFamily="65" charset="-120"/>
                        </a:rPr>
                        <a:t>校友捐贈款項：</a:t>
                      </a:r>
                      <a:endParaRPr lang="en-US" altLang="zh-TW" sz="1600" b="1" i="0" u="none" strike="noStrike" dirty="0">
                        <a:solidFill>
                          <a:schemeClr val="tx1"/>
                        </a:solidFill>
                        <a:effectLst/>
                        <a:latin typeface="標楷體" panose="03000509000000000000" pitchFamily="65" charset="-120"/>
                        <a:ea typeface="標楷體" panose="03000509000000000000" pitchFamily="65" charset="-120"/>
                      </a:endParaRPr>
                    </a:p>
                    <a:p>
                      <a:pPr algn="l" fontAlgn="ctr">
                        <a:lnSpc>
                          <a:spcPts val="2800"/>
                        </a:lnSpc>
                      </a:pPr>
                      <a:r>
                        <a:rPr lang="zh-TW" altLang="en-US" sz="1600" b="1" i="0" u="none" strike="noStrike" dirty="0">
                          <a:solidFill>
                            <a:schemeClr val="tx1"/>
                          </a:solidFill>
                          <a:effectLst/>
                          <a:latin typeface="標楷體" panose="03000509000000000000" pitchFamily="65" charset="-120"/>
                          <a:ea typeface="標楷體" panose="03000509000000000000" pitchFamily="65" charset="-120"/>
                        </a:rPr>
                        <a:t>已核定：</a:t>
                      </a:r>
                      <a:r>
                        <a:rPr lang="en-US" altLang="zh-TW" sz="1600" b="1" u="none" strike="noStrike" kern="1200" dirty="0">
                          <a:solidFill>
                            <a:srgbClr val="FF0000"/>
                          </a:solidFill>
                          <a:effectLst/>
                          <a:latin typeface="標楷體" panose="03000509000000000000" pitchFamily="65" charset="-120"/>
                          <a:ea typeface="標楷體" panose="03000509000000000000" pitchFamily="65" charset="-120"/>
                          <a:cs typeface="+mn-cs"/>
                        </a:rPr>
                        <a:t>480,680</a:t>
                      </a:r>
                      <a:r>
                        <a:rPr lang="zh-TW" altLang="en-US" sz="1600" b="1" u="none" strike="noStrike" kern="1200" dirty="0">
                          <a:solidFill>
                            <a:srgbClr val="FF0000"/>
                          </a:solidFill>
                          <a:effectLst/>
                          <a:latin typeface="標楷體" panose="03000509000000000000" pitchFamily="65" charset="-120"/>
                          <a:ea typeface="標楷體" panose="03000509000000000000" pitchFamily="65" charset="-120"/>
                          <a:cs typeface="+mn-cs"/>
                        </a:rPr>
                        <a:t>元</a:t>
                      </a:r>
                      <a:endParaRPr lang="en-US" altLang="zh-TW" sz="1600" b="1" i="0" u="none" strike="noStrike" dirty="0">
                        <a:solidFill>
                          <a:schemeClr val="tx1"/>
                        </a:solidFill>
                        <a:effectLst/>
                        <a:latin typeface="標楷體" panose="03000509000000000000" pitchFamily="65" charset="-120"/>
                        <a:ea typeface="標楷體" panose="03000509000000000000" pitchFamily="65" charset="-120"/>
                      </a:endParaRPr>
                    </a:p>
                    <a:p>
                      <a:pPr algn="l" fontAlgn="ctr">
                        <a:lnSpc>
                          <a:spcPts val="2800"/>
                        </a:lnSpc>
                      </a:pPr>
                      <a:endParaRPr lang="zh-TW" altLang="en-US" sz="1600" b="1" i="0" u="none" strike="noStrike" dirty="0">
                        <a:solidFill>
                          <a:schemeClr val="tx1"/>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89339059"/>
                  </a:ext>
                </a:extLst>
              </a:tr>
              <a:tr h="976906">
                <a:tc vMerge="1">
                  <a:txBody>
                    <a:bodyPr/>
                    <a:lstStyle/>
                    <a:p>
                      <a:endParaRPr lang="zh-TW" altLang="en-US" dirty="0"/>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a:txBody>
                    <a:bodyPr/>
                    <a:lstStyle/>
                    <a:p>
                      <a:pPr algn="ctr" fontAlgn="ctr"/>
                      <a:r>
                        <a:rPr lang="zh-TW" altLang="en-US" sz="1600" u="none" strike="noStrike" dirty="0">
                          <a:solidFill>
                            <a:schemeClr val="tx1"/>
                          </a:solidFill>
                          <a:effectLst/>
                          <a:latin typeface="標楷體" panose="03000509000000000000" pitchFamily="65" charset="-120"/>
                          <a:ea typeface="標楷體" panose="03000509000000000000" pitchFamily="65" charset="-120"/>
                        </a:rPr>
                        <a:t>金額</a:t>
                      </a:r>
                      <a:endParaRPr lang="zh-TW" altLang="en-US" sz="1600" b="0" i="0" u="none" strike="noStrike" dirty="0">
                        <a:solidFill>
                          <a:schemeClr val="tx1"/>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600" b="1" u="none" strike="noStrike" dirty="0">
                          <a:solidFill>
                            <a:srgbClr val="0000FF"/>
                          </a:solidFill>
                          <a:effectLst/>
                          <a:latin typeface="標楷體" panose="03000509000000000000" pitchFamily="65" charset="-120"/>
                          <a:ea typeface="標楷體" panose="03000509000000000000" pitchFamily="65" charset="-120"/>
                        </a:rPr>
                        <a:t>16,911,000</a:t>
                      </a:r>
                      <a:r>
                        <a:rPr lang="zh-TW" altLang="en-US" sz="1600" b="1" u="none" strike="noStrike" dirty="0">
                          <a:solidFill>
                            <a:srgbClr val="0000FF"/>
                          </a:solidFill>
                          <a:effectLst/>
                          <a:latin typeface="標楷體" panose="03000509000000000000" pitchFamily="65" charset="-120"/>
                          <a:ea typeface="標楷體" panose="03000509000000000000" pitchFamily="65" charset="-120"/>
                        </a:rPr>
                        <a:t>元</a:t>
                      </a:r>
                      <a:endParaRPr lang="en-US" altLang="zh-TW" sz="1600" b="1" i="0" u="none" strike="noStrike" dirty="0">
                        <a:solidFill>
                          <a:srgbClr val="0000FF"/>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a:txBody>
                    <a:bodyPr/>
                    <a:lstStyle/>
                    <a:p>
                      <a:pPr algn="ctr"/>
                      <a:r>
                        <a:rPr lang="en-US" altLang="zh-TW" b="1" dirty="0">
                          <a:solidFill>
                            <a:srgbClr val="FF0000"/>
                          </a:solidFill>
                        </a:rPr>
                        <a:t>480</a:t>
                      </a:r>
                      <a:r>
                        <a:rPr lang="en-US" altLang="zh-TW" sz="1600" b="1" i="0" u="none" strike="noStrike" dirty="0">
                          <a:solidFill>
                            <a:srgbClr val="FF0000"/>
                          </a:solidFill>
                          <a:effectLst/>
                          <a:latin typeface="標楷體" panose="03000509000000000000" pitchFamily="65" charset="-120"/>
                          <a:ea typeface="標楷體" panose="03000509000000000000" pitchFamily="65" charset="-120"/>
                        </a:rPr>
                        <a:t>,680</a:t>
                      </a:r>
                      <a:r>
                        <a:rPr lang="zh-TW" altLang="en-US" sz="1600" b="1" u="none" strike="noStrike" kern="1200" dirty="0">
                          <a:solidFill>
                            <a:srgbClr val="FF0000"/>
                          </a:solidFill>
                          <a:effectLst/>
                          <a:latin typeface="標楷體" panose="03000509000000000000" pitchFamily="65" charset="-120"/>
                          <a:ea typeface="標楷體" panose="03000509000000000000" pitchFamily="65" charset="-120"/>
                          <a:cs typeface="+mn-cs"/>
                        </a:rPr>
                        <a:t>元</a:t>
                      </a:r>
                      <a:endParaRPr lang="en-US" altLang="zh-TW" sz="1600" b="1" i="0" u="none" strike="noStrike" dirty="0">
                        <a:solidFill>
                          <a:srgbClr val="FF0000"/>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707659608"/>
                  </a:ext>
                </a:extLst>
              </a:tr>
              <a:tr h="976905">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600" u="none" strike="noStrike" dirty="0">
                          <a:solidFill>
                            <a:schemeClr val="tx1"/>
                          </a:solidFill>
                          <a:effectLst/>
                          <a:latin typeface="標楷體" panose="03000509000000000000" pitchFamily="65" charset="-120"/>
                          <a:ea typeface="標楷體" panose="03000509000000000000" pitchFamily="65" charset="-120"/>
                        </a:rPr>
                        <a:t>校外租屋</a:t>
                      </a:r>
                      <a:endParaRPr lang="en-US" altLang="zh-TW" sz="1600" u="none" strike="noStrike" dirty="0">
                        <a:solidFill>
                          <a:schemeClr val="tx1"/>
                        </a:solidFill>
                        <a:effectLst/>
                        <a:latin typeface="標楷體" panose="03000509000000000000" pitchFamily="65" charset="-120"/>
                        <a:ea typeface="標楷體" panose="03000509000000000000" pitchFamily="65" charset="-120"/>
                      </a:endParaRPr>
                    </a:p>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600" u="none" strike="noStrike" dirty="0">
                          <a:solidFill>
                            <a:schemeClr val="tx1"/>
                          </a:solidFill>
                          <a:effectLst/>
                          <a:latin typeface="標楷體" panose="03000509000000000000" pitchFamily="65" charset="-120"/>
                          <a:ea typeface="標楷體" panose="03000509000000000000" pitchFamily="65" charset="-120"/>
                        </a:rPr>
                        <a:t>補貼</a:t>
                      </a:r>
                      <a:endParaRPr lang="en-US" altLang="zh-TW" sz="1600" u="none" strike="noStrike" dirty="0">
                        <a:solidFill>
                          <a:schemeClr val="tx1"/>
                        </a:solidFill>
                        <a:effectLst/>
                        <a:latin typeface="標楷體" panose="03000509000000000000" pitchFamily="65" charset="-120"/>
                        <a:ea typeface="標楷體" panose="03000509000000000000" pitchFamily="65" charset="-120"/>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(349</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件</a:t>
                      </a: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a:t>
                      </a:r>
                      <a:endParaRPr lang="zh-TW" altLang="en-US" sz="1600" b="1" i="0" u="none" strike="noStrike" dirty="0">
                        <a:solidFill>
                          <a:srgbClr val="0000FF"/>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600" u="none" strike="noStrike" dirty="0">
                          <a:solidFill>
                            <a:schemeClr val="tx1"/>
                          </a:solidFill>
                          <a:effectLst/>
                          <a:latin typeface="標楷體" panose="03000509000000000000" pitchFamily="65" charset="-120"/>
                          <a:ea typeface="標楷體" panose="03000509000000000000" pitchFamily="65" charset="-120"/>
                        </a:rPr>
                        <a:t>件數</a:t>
                      </a:r>
                      <a:endParaRPr lang="zh-TW" altLang="en-US" sz="1600" b="0" i="0" u="none" strike="noStrike" dirty="0">
                        <a:solidFill>
                          <a:schemeClr val="tx1"/>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138</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件</a:t>
                      </a:r>
                      <a:endParaRPr lang="en-US" altLang="zh-TW" sz="1600" b="1" i="0" u="none" strike="noStrike" dirty="0">
                        <a:solidFill>
                          <a:srgbClr val="0000FF"/>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7</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件</a:t>
                      </a:r>
                      <a:endParaRPr lang="en-US" altLang="zh-TW" sz="1600" b="1" i="0" u="none" strike="noStrike" dirty="0">
                        <a:solidFill>
                          <a:srgbClr val="0000FF"/>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204</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件</a:t>
                      </a:r>
                      <a:endParaRPr lang="en-US" altLang="zh-TW" sz="1600" b="1" i="0" u="none" strike="noStrike" dirty="0">
                        <a:solidFill>
                          <a:srgbClr val="0000FF"/>
                        </a:solidFill>
                        <a:effectLst/>
                        <a:latin typeface="標楷體" panose="03000509000000000000" pitchFamily="65" charset="-120"/>
                        <a:ea typeface="標楷體" panose="03000509000000000000" pitchFamily="65" charset="-120"/>
                      </a:endParaRPr>
                    </a:p>
                    <a:p>
                      <a:pPr algn="ctr" fontAlgn="ct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含</a:t>
                      </a: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2</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件外籍生</a:t>
                      </a: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a:t>
                      </a: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rowSpan="2">
                  <a:txBody>
                    <a:bodyPr/>
                    <a:lstStyle/>
                    <a:p>
                      <a:pPr algn="ctr" fontAlgn="ct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0</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件</a:t>
                      </a:r>
                      <a:endParaRPr lang="en-US" altLang="zh-TW" sz="1600" b="1" i="0" u="none" strike="noStrike" dirty="0">
                        <a:solidFill>
                          <a:srgbClr val="0000FF"/>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737244267"/>
                  </a:ext>
                </a:extLst>
              </a:tr>
              <a:tr h="1360892">
                <a:tc vMerge="1">
                  <a:txBody>
                    <a:bodyPr/>
                    <a:lstStyle/>
                    <a:p>
                      <a:pPr algn="ctr" fontAlgn="ct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a:txBody>
                    <a:bodyPr/>
                    <a:lstStyle/>
                    <a:p>
                      <a:pPr algn="ctr" fontAlgn="ctr"/>
                      <a:r>
                        <a:rPr lang="zh-TW" altLang="en-US" sz="1600" u="none" strike="noStrike" dirty="0">
                          <a:solidFill>
                            <a:schemeClr val="tx1"/>
                          </a:solidFill>
                          <a:effectLst/>
                          <a:latin typeface="標楷體" panose="03000509000000000000" pitchFamily="65" charset="-120"/>
                          <a:ea typeface="標楷體" panose="03000509000000000000" pitchFamily="65" charset="-120"/>
                        </a:rPr>
                        <a:t>金額</a:t>
                      </a:r>
                      <a:endParaRPr lang="zh-TW" altLang="en-US" sz="1600" b="0" i="0" u="none" strike="noStrike" dirty="0">
                        <a:solidFill>
                          <a:schemeClr val="tx1"/>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600" b="1" i="0" u="none" strike="noStrike" dirty="0">
                          <a:solidFill>
                            <a:srgbClr val="0000FF"/>
                          </a:solidFill>
                          <a:effectLst/>
                          <a:latin typeface="標楷體" panose="03000509000000000000" pitchFamily="65" charset="-120"/>
                          <a:ea typeface="標楷體" panose="03000509000000000000" pitchFamily="65" charset="-120"/>
                        </a:rPr>
                        <a:t>594,800</a:t>
                      </a:r>
                      <a:r>
                        <a:rPr lang="zh-TW" altLang="en-US" sz="1600" b="1" i="0" u="none" strike="noStrike" dirty="0">
                          <a:solidFill>
                            <a:srgbClr val="0000FF"/>
                          </a:solidFill>
                          <a:effectLst/>
                          <a:latin typeface="標楷體" panose="03000509000000000000" pitchFamily="65" charset="-120"/>
                          <a:ea typeface="標楷體" panose="03000509000000000000" pitchFamily="65" charset="-120"/>
                        </a:rPr>
                        <a:t>元</a:t>
                      </a:r>
                      <a:endParaRPr lang="en-US" altLang="zh-TW" sz="1600" b="1" i="0" u="none" strike="noStrike" dirty="0">
                        <a:solidFill>
                          <a:srgbClr val="0000FF"/>
                        </a:solidFill>
                        <a:effectLst/>
                        <a:latin typeface="標楷體" panose="03000509000000000000" pitchFamily="65" charset="-120"/>
                        <a:ea typeface="標楷體" panose="03000509000000000000" pitchFamily="65" charset="-120"/>
                      </a:endParaRPr>
                    </a:p>
                  </a:txBody>
                  <a:tcPr marL="4111" marR="4111" marT="41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vMerge="1">
                  <a:txBody>
                    <a:bodyPr/>
                    <a:lstStyle/>
                    <a:p>
                      <a:pPr algn="ctr" fontAlgn="ctr"/>
                      <a:endParaRPr lang="en-US" altLang="zh-TW" sz="1600" b="0" i="0" u="none" strike="noStrike" dirty="0">
                        <a:solidFill>
                          <a:srgbClr val="000000"/>
                        </a:solidFill>
                        <a:effectLst/>
                        <a:latin typeface="標楷體" panose="03000509000000000000" pitchFamily="65" charset="-120"/>
                        <a:ea typeface="標楷體" panose="03000509000000000000" pitchFamily="65" charset="-120"/>
                      </a:endParaRPr>
                    </a:p>
                  </a:txBody>
                  <a:tcPr marL="4111" marR="4111" marT="4111"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157111079"/>
                  </a:ext>
                </a:extLst>
              </a:tr>
            </a:tbl>
          </a:graphicData>
        </a:graphic>
      </p:graphicFrame>
    </p:spTree>
    <p:extLst>
      <p:ext uri="{BB962C8B-B14F-4D97-AF65-F5344CB8AC3E}">
        <p14:creationId xmlns:p14="http://schemas.microsoft.com/office/powerpoint/2010/main" val="578725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5527" y="90482"/>
            <a:ext cx="1519911" cy="1676748"/>
          </a:xfrm>
          <a:prstGeom prst="rect">
            <a:avLst/>
          </a:prstGeom>
        </p:spPr>
      </p:pic>
      <p:sp>
        <p:nvSpPr>
          <p:cNvPr id="2" name="標題 1">
            <a:extLst>
              <a:ext uri="{FF2B5EF4-FFF2-40B4-BE49-F238E27FC236}">
                <a16:creationId xmlns:a16="http://schemas.microsoft.com/office/drawing/2014/main" id="{BB39E447-1F83-45A1-9995-CD72CC3EE582}"/>
              </a:ext>
            </a:extLst>
          </p:cNvPr>
          <p:cNvSpPr>
            <a:spLocks noGrp="1"/>
          </p:cNvSpPr>
          <p:nvPr>
            <p:ph type="title" idx="4294967295"/>
          </p:nvPr>
        </p:nvSpPr>
        <p:spPr>
          <a:xfrm>
            <a:off x="0" y="441667"/>
            <a:ext cx="12192000" cy="1325563"/>
          </a:xfrm>
          <a:prstGeom prst="rect">
            <a:avLst/>
          </a:prstGeom>
        </p:spPr>
        <p:txBody>
          <a:bodyPr/>
          <a:lstStyle/>
          <a:p>
            <a:pPr algn="ctr">
              <a:lnSpc>
                <a:spcPct val="150000"/>
              </a:lnSpc>
            </a:pPr>
            <a:r>
              <a:rPr lang="en-US" altLang="zh-TW" sz="4400" dirty="0"/>
              <a:t>110</a:t>
            </a:r>
            <a:r>
              <a:rPr lang="zh-TW" altLang="en-US" sz="4400" dirty="0"/>
              <a:t>學年度第</a:t>
            </a:r>
            <a:r>
              <a:rPr lang="en-US" altLang="zh-TW" sz="4400" dirty="0"/>
              <a:t>1</a:t>
            </a:r>
            <a:r>
              <a:rPr lang="zh-TW" altLang="en-US" sz="4400" dirty="0"/>
              <a:t>學期</a:t>
            </a:r>
            <a:endParaRPr lang="zh-TW" altLang="en-US" sz="13000" dirty="0"/>
          </a:p>
        </p:txBody>
      </p:sp>
      <p:sp>
        <p:nvSpPr>
          <p:cNvPr id="3" name="文字版面配置區 2">
            <a:extLst>
              <a:ext uri="{FF2B5EF4-FFF2-40B4-BE49-F238E27FC236}">
                <a16:creationId xmlns:a16="http://schemas.microsoft.com/office/drawing/2014/main" id="{EFAEA7D6-0D9F-4D0C-BA31-27FC276E8DFD}"/>
              </a:ext>
            </a:extLst>
          </p:cNvPr>
          <p:cNvSpPr>
            <a:spLocks noGrp="1"/>
          </p:cNvSpPr>
          <p:nvPr>
            <p:ph idx="4294967295"/>
          </p:nvPr>
        </p:nvSpPr>
        <p:spPr>
          <a:xfrm>
            <a:off x="0" y="4244198"/>
            <a:ext cx="12192000" cy="612476"/>
          </a:xfrm>
          <a:prstGeom prst="rect">
            <a:avLst/>
          </a:prstGeom>
        </p:spPr>
        <p:txBody>
          <a:bodyPr/>
          <a:lstStyle/>
          <a:p>
            <a:pPr marL="0" indent="0" algn="ctr">
              <a:buNone/>
            </a:pPr>
            <a:r>
              <a:rPr lang="zh-TW" altLang="en-US" b="1" dirty="0">
                <a:solidFill>
                  <a:schemeClr val="tx1"/>
                </a:solidFill>
              </a:rPr>
              <a:t>日期：</a:t>
            </a:r>
            <a:r>
              <a:rPr lang="en-US" altLang="zh-TW" b="1" dirty="0">
                <a:solidFill>
                  <a:schemeClr val="tx1"/>
                </a:solidFill>
              </a:rPr>
              <a:t>110.11.18(</a:t>
            </a:r>
            <a:r>
              <a:rPr lang="zh-TW" altLang="en-US" b="1" dirty="0">
                <a:solidFill>
                  <a:schemeClr val="tx1"/>
                </a:solidFill>
              </a:rPr>
              <a:t>四</a:t>
            </a:r>
            <a:r>
              <a:rPr lang="en-US" altLang="zh-TW" b="1" dirty="0">
                <a:solidFill>
                  <a:schemeClr val="tx1"/>
                </a:solidFill>
              </a:rPr>
              <a:t>)08:50-10:35</a:t>
            </a:r>
            <a:endParaRPr lang="zh-TW" altLang="en-US" b="1" dirty="0">
              <a:solidFill>
                <a:schemeClr val="tx1"/>
              </a:solidFill>
            </a:endParaRPr>
          </a:p>
        </p:txBody>
      </p:sp>
      <p:sp>
        <p:nvSpPr>
          <p:cNvPr id="5" name="文字版面配置區 2">
            <a:extLst>
              <a:ext uri="{FF2B5EF4-FFF2-40B4-BE49-F238E27FC236}">
                <a16:creationId xmlns:a16="http://schemas.microsoft.com/office/drawing/2014/main" id="{EFAEA7D6-0D9F-4D0C-BA31-27FC276E8DFD}"/>
              </a:ext>
            </a:extLst>
          </p:cNvPr>
          <p:cNvSpPr txBox="1">
            <a:spLocks/>
          </p:cNvSpPr>
          <p:nvPr/>
        </p:nvSpPr>
        <p:spPr>
          <a:xfrm>
            <a:off x="14384" y="2395275"/>
            <a:ext cx="12192000" cy="1219193"/>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kumimoji="0" lang="zh-TW" altLang="en-US" sz="8800" b="1" dirty="0"/>
              <a:t>學 務 會 議</a:t>
            </a:r>
          </a:p>
        </p:txBody>
      </p:sp>
    </p:spTree>
    <p:extLst>
      <p:ext uri="{BB962C8B-B14F-4D97-AF65-F5344CB8AC3E}">
        <p14:creationId xmlns:p14="http://schemas.microsoft.com/office/powerpoint/2010/main" val="3153457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6">
            <a:extLst>
              <a:ext uri="{FF2B5EF4-FFF2-40B4-BE49-F238E27FC236}">
                <a16:creationId xmlns:a16="http://schemas.microsoft.com/office/drawing/2014/main" id="{6DC126A9-C655-4DC7-AE07-54C1C1B46794}"/>
              </a:ext>
            </a:extLst>
          </p:cNvPr>
          <p:cNvGraphicFramePr>
            <a:graphicFrameLocks/>
          </p:cNvGraphicFramePr>
          <p:nvPr>
            <p:extLst>
              <p:ext uri="{D42A27DB-BD31-4B8C-83A1-F6EECF244321}">
                <p14:modId xmlns:p14="http://schemas.microsoft.com/office/powerpoint/2010/main" val="1863586736"/>
              </p:ext>
            </p:extLst>
          </p:nvPr>
        </p:nvGraphicFramePr>
        <p:xfrm>
          <a:off x="288048" y="150570"/>
          <a:ext cx="9847990" cy="54479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5825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6">
            <a:extLst>
              <a:ext uri="{FF2B5EF4-FFF2-40B4-BE49-F238E27FC236}">
                <a16:creationId xmlns:a16="http://schemas.microsoft.com/office/drawing/2014/main" id="{6DC126A9-C655-4DC7-AE07-54C1C1B46794}"/>
              </a:ext>
            </a:extLst>
          </p:cNvPr>
          <p:cNvGraphicFramePr>
            <a:graphicFrameLocks/>
          </p:cNvGraphicFramePr>
          <p:nvPr>
            <p:extLst>
              <p:ext uri="{D42A27DB-BD31-4B8C-83A1-F6EECF244321}">
                <p14:modId xmlns:p14="http://schemas.microsoft.com/office/powerpoint/2010/main" val="3042836849"/>
              </p:ext>
            </p:extLst>
          </p:nvPr>
        </p:nvGraphicFramePr>
        <p:xfrm>
          <a:off x="0" y="116064"/>
          <a:ext cx="10377577" cy="54220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5026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5">
            <a:extLst>
              <a:ext uri="{FF2B5EF4-FFF2-40B4-BE49-F238E27FC236}">
                <a16:creationId xmlns:a16="http://schemas.microsoft.com/office/drawing/2014/main" id="{283F2EFC-D92B-4205-A0DA-17A2CB5F9569}"/>
              </a:ext>
            </a:extLst>
          </p:cNvPr>
          <p:cNvGraphicFramePr>
            <a:graphicFrameLocks/>
          </p:cNvGraphicFramePr>
          <p:nvPr>
            <p:extLst>
              <p:ext uri="{D42A27DB-BD31-4B8C-83A1-F6EECF244321}">
                <p14:modId xmlns:p14="http://schemas.microsoft.com/office/powerpoint/2010/main" val="3097301869"/>
              </p:ext>
            </p:extLst>
          </p:nvPr>
        </p:nvGraphicFramePr>
        <p:xfrm>
          <a:off x="103517" y="115789"/>
          <a:ext cx="10144664" cy="5422819"/>
        </p:xfrm>
        <a:graphic>
          <a:graphicData uri="http://schemas.openxmlformats.org/drawingml/2006/chart">
            <c:chart xmlns:c="http://schemas.openxmlformats.org/drawingml/2006/chart" xmlns:r="http://schemas.openxmlformats.org/officeDocument/2006/relationships" r:id="rId2"/>
          </a:graphicData>
        </a:graphic>
      </p:graphicFrame>
      <p:sp>
        <p:nvSpPr>
          <p:cNvPr id="3" name="文字版面配置區 2">
            <a:extLst>
              <a:ext uri="{FF2B5EF4-FFF2-40B4-BE49-F238E27FC236}">
                <a16:creationId xmlns:a16="http://schemas.microsoft.com/office/drawing/2014/main" id="{EFAEA7D6-0D9F-4D0C-BA31-27FC276E8DFD}"/>
              </a:ext>
            </a:extLst>
          </p:cNvPr>
          <p:cNvSpPr txBox="1">
            <a:spLocks/>
          </p:cNvSpPr>
          <p:nvPr/>
        </p:nvSpPr>
        <p:spPr>
          <a:xfrm>
            <a:off x="0" y="5794083"/>
            <a:ext cx="5998227" cy="822378"/>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TW" altLang="en-US" sz="4400" dirty="0"/>
              <a:t>學制分布圖</a:t>
            </a:r>
            <a:endParaRPr kumimoji="0" lang="zh-TW" altLang="en-US" sz="4400" b="1" dirty="0"/>
          </a:p>
        </p:txBody>
      </p:sp>
      <p:sp>
        <p:nvSpPr>
          <p:cNvPr id="5" name="矩形 4"/>
          <p:cNvSpPr/>
          <p:nvPr/>
        </p:nvSpPr>
        <p:spPr>
          <a:xfrm>
            <a:off x="1079465" y="1691579"/>
            <a:ext cx="761747" cy="369332"/>
          </a:xfrm>
          <a:prstGeom prst="rect">
            <a:avLst/>
          </a:prstGeom>
        </p:spPr>
        <p:txBody>
          <a:bodyPr wrap="none">
            <a:spAutoFit/>
          </a:bodyPr>
          <a:lstStyle/>
          <a:p>
            <a:r>
              <a:rPr lang="en-US" altLang="zh-TW" dirty="0">
                <a:solidFill>
                  <a:srgbClr val="FF0000"/>
                </a:solidFill>
                <a:latin typeface="標楷體" panose="03000509000000000000" pitchFamily="65" charset="-120"/>
                <a:ea typeface="標楷體" panose="03000509000000000000" pitchFamily="65" charset="-120"/>
              </a:rPr>
              <a:t>564</a:t>
            </a:r>
            <a:r>
              <a:rPr lang="zh-TW" altLang="en-US" dirty="0">
                <a:solidFill>
                  <a:srgbClr val="FF0000"/>
                </a:solidFill>
                <a:latin typeface="標楷體" panose="03000509000000000000" pitchFamily="65" charset="-120"/>
                <a:ea typeface="標楷體" panose="03000509000000000000" pitchFamily="65" charset="-120"/>
              </a:rPr>
              <a:t>件</a:t>
            </a:r>
          </a:p>
        </p:txBody>
      </p:sp>
      <p:sp>
        <p:nvSpPr>
          <p:cNvPr id="6" name="文字方塊 5"/>
          <p:cNvSpPr txBox="1"/>
          <p:nvPr/>
        </p:nvSpPr>
        <p:spPr>
          <a:xfrm>
            <a:off x="1139851" y="2537636"/>
            <a:ext cx="646331" cy="369332"/>
          </a:xfrm>
          <a:prstGeom prst="rect">
            <a:avLst/>
          </a:prstGeom>
          <a:noFill/>
        </p:spPr>
        <p:txBody>
          <a:bodyPr wrap="none" rtlCol="0">
            <a:spAutoFit/>
          </a:bodyPr>
          <a:lstStyle/>
          <a:p>
            <a:r>
              <a:rPr lang="en-US" altLang="zh-TW" dirty="0">
                <a:solidFill>
                  <a:srgbClr val="FF0000"/>
                </a:solidFill>
                <a:latin typeface="標楷體" panose="03000509000000000000" pitchFamily="65" charset="-120"/>
                <a:ea typeface="標楷體" panose="03000509000000000000" pitchFamily="65" charset="-120"/>
              </a:rPr>
              <a:t>85</a:t>
            </a:r>
            <a:r>
              <a:rPr lang="zh-TW" altLang="en-US" dirty="0">
                <a:solidFill>
                  <a:srgbClr val="FF0000"/>
                </a:solidFill>
                <a:latin typeface="標楷體" panose="03000509000000000000" pitchFamily="65" charset="-120"/>
                <a:ea typeface="標楷體" panose="03000509000000000000" pitchFamily="65" charset="-120"/>
              </a:rPr>
              <a:t>件</a:t>
            </a:r>
            <a:endParaRPr lang="zh-TW" altLang="en-US" dirty="0"/>
          </a:p>
        </p:txBody>
      </p:sp>
    </p:spTree>
    <p:extLst>
      <p:ext uri="{BB962C8B-B14F-4D97-AF65-F5344CB8AC3E}">
        <p14:creationId xmlns:p14="http://schemas.microsoft.com/office/powerpoint/2010/main" val="3667270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19321F-9A96-408F-8F2D-FAA01BFB52F2}"/>
              </a:ext>
            </a:extLst>
          </p:cNvPr>
          <p:cNvSpPr>
            <a:spLocks noGrp="1"/>
          </p:cNvSpPr>
          <p:nvPr>
            <p:ph type="ctrTitle"/>
          </p:nvPr>
        </p:nvSpPr>
        <p:spPr>
          <a:xfrm>
            <a:off x="2970033" y="2901143"/>
            <a:ext cx="6285186" cy="1107012"/>
          </a:xfrm>
        </p:spPr>
        <p:txBody>
          <a:bodyPr>
            <a:noAutofit/>
          </a:bodyPr>
          <a:lstStyle/>
          <a:p>
            <a:r>
              <a:rPr lang="en-US" altLang="zh-TW" sz="7200" dirty="0"/>
              <a:t>60</a:t>
            </a:r>
            <a:r>
              <a:rPr lang="zh-TW" altLang="en-US" sz="7200" dirty="0"/>
              <a:t>週</a:t>
            </a:r>
            <a:r>
              <a:rPr lang="zh-TW" altLang="en-US" sz="6600" dirty="0"/>
              <a:t>年校慶</a:t>
            </a:r>
          </a:p>
        </p:txBody>
      </p:sp>
    </p:spTree>
    <p:extLst>
      <p:ext uri="{BB962C8B-B14F-4D97-AF65-F5344CB8AC3E}">
        <p14:creationId xmlns:p14="http://schemas.microsoft.com/office/powerpoint/2010/main" val="3825735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p:cNvGrpSpPr/>
          <p:nvPr/>
        </p:nvGrpSpPr>
        <p:grpSpPr>
          <a:xfrm>
            <a:off x="891165" y="1274809"/>
            <a:ext cx="3248727" cy="4580626"/>
            <a:chOff x="7890985" y="1296485"/>
            <a:chExt cx="3248727" cy="4580626"/>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0985" y="1296485"/>
              <a:ext cx="3248727" cy="4580626"/>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3588" y="5218243"/>
              <a:ext cx="1006079" cy="156013"/>
            </a:xfrm>
            <a:prstGeom prst="rect">
              <a:avLst/>
            </a:prstGeom>
          </p:spPr>
        </p:pic>
      </p:grpSp>
      <p:pic>
        <p:nvPicPr>
          <p:cNvPr id="6" name="圖片 5"/>
          <p:cNvPicPr>
            <a:picLocks noChangeAspect="1"/>
          </p:cNvPicPr>
          <p:nvPr/>
        </p:nvPicPr>
        <p:blipFill rotWithShape="1">
          <a:blip r:embed="rId5" cstate="print">
            <a:extLst>
              <a:ext uri="{28A0092B-C50C-407E-A947-70E740481C1C}">
                <a14:useLocalDpi xmlns:a14="http://schemas.microsoft.com/office/drawing/2010/main" val="0"/>
              </a:ext>
            </a:extLst>
          </a:blip>
          <a:srcRect t="2993" b="7046"/>
          <a:stretch/>
        </p:blipFill>
        <p:spPr>
          <a:xfrm>
            <a:off x="4376110" y="1274809"/>
            <a:ext cx="2909550" cy="4655631"/>
          </a:xfrm>
          <a:prstGeom prst="rect">
            <a:avLst/>
          </a:prstGeom>
        </p:spPr>
      </p:pic>
      <p:sp>
        <p:nvSpPr>
          <p:cNvPr id="7" name="文本框 1"/>
          <p:cNvSpPr txBox="1"/>
          <p:nvPr/>
        </p:nvSpPr>
        <p:spPr>
          <a:xfrm>
            <a:off x="1714563" y="588599"/>
            <a:ext cx="666240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000" b="1" dirty="0">
                <a:solidFill>
                  <a:srgbClr val="CC776E"/>
                </a:solidFill>
                <a:latin typeface="標楷體" panose="03000509000000000000" pitchFamily="65" charset="-120"/>
                <a:ea typeface="標楷體" panose="03000509000000000000" pitchFamily="65" charset="-120"/>
                <a:cs typeface="+mn-ea"/>
                <a:sym typeface="+mn-lt"/>
              </a:rPr>
              <a:t>復校</a:t>
            </a:r>
            <a:r>
              <a:rPr lang="en-US" altLang="zh-TW" sz="4000" b="1" dirty="0">
                <a:solidFill>
                  <a:srgbClr val="CC776E"/>
                </a:solidFill>
                <a:latin typeface="標楷體" panose="03000509000000000000" pitchFamily="65" charset="-120"/>
                <a:ea typeface="標楷體" panose="03000509000000000000" pitchFamily="65" charset="-120"/>
                <a:cs typeface="+mn-ea"/>
                <a:sym typeface="+mn-lt"/>
              </a:rPr>
              <a:t>60</a:t>
            </a:r>
            <a:r>
              <a:rPr lang="zh-TW" altLang="en-US" sz="4000" b="1" dirty="0">
                <a:solidFill>
                  <a:srgbClr val="CC776E"/>
                </a:solidFill>
                <a:latin typeface="標楷體" panose="03000509000000000000" pitchFamily="65" charset="-120"/>
                <a:ea typeface="標楷體" panose="03000509000000000000" pitchFamily="65" charset="-120"/>
                <a:cs typeface="+mn-ea"/>
                <a:sym typeface="+mn-lt"/>
              </a:rPr>
              <a:t>週年特展</a:t>
            </a:r>
            <a:r>
              <a:rPr lang="en-US" altLang="zh-TW" sz="4000" b="1" dirty="0">
                <a:solidFill>
                  <a:srgbClr val="CC776E"/>
                </a:solidFill>
                <a:latin typeface="標楷體" panose="03000509000000000000" pitchFamily="65" charset="-120"/>
                <a:ea typeface="標楷體" panose="03000509000000000000" pitchFamily="65" charset="-120"/>
                <a:cs typeface="+mn-ea"/>
                <a:sym typeface="+mn-lt"/>
              </a:rPr>
              <a:t>-</a:t>
            </a:r>
            <a:r>
              <a:rPr lang="zh-TW" altLang="en-US" sz="4000" b="1" dirty="0">
                <a:solidFill>
                  <a:srgbClr val="CC776E"/>
                </a:solidFill>
                <a:latin typeface="標楷體" panose="03000509000000000000" pitchFamily="65" charset="-120"/>
                <a:ea typeface="標楷體" panose="03000509000000000000" pitchFamily="65" charset="-120"/>
                <a:cs typeface="+mn-ea"/>
                <a:sym typeface="+mn-lt"/>
              </a:rPr>
              <a:t>花甲倒轉去</a:t>
            </a:r>
            <a:endParaRPr kumimoji="0" lang="zh-CN" altLang="en-US" sz="4000" b="1" i="0" u="none" strike="noStrike" kern="1200" cap="none" spc="0" normalizeH="0" baseline="0" noProof="0" dirty="0">
              <a:ln>
                <a:noFill/>
              </a:ln>
              <a:solidFill>
                <a:srgbClr val="CC776E"/>
              </a:solidFill>
              <a:effectLst/>
              <a:uLnTx/>
              <a:uFillTx/>
              <a:latin typeface="標楷體" panose="03000509000000000000" pitchFamily="65" charset="-120"/>
              <a:ea typeface="標楷體" panose="03000509000000000000" pitchFamily="65" charset="-120"/>
              <a:cs typeface="+mn-ea"/>
              <a:sym typeface="+mn-lt"/>
            </a:endParaRPr>
          </a:p>
        </p:txBody>
      </p:sp>
      <p:sp>
        <p:nvSpPr>
          <p:cNvPr id="11" name="文本框 7"/>
          <p:cNvSpPr txBox="1"/>
          <p:nvPr/>
        </p:nvSpPr>
        <p:spPr>
          <a:xfrm>
            <a:off x="1892476" y="5952116"/>
            <a:ext cx="1246104"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fontAlgn="base">
              <a:spcBef>
                <a:spcPct val="0"/>
              </a:spcBef>
              <a:spcAft>
                <a:spcPct val="0"/>
              </a:spcAft>
              <a:defRPr/>
            </a:pPr>
            <a:r>
              <a:rPr kumimoji="0" lang="zh-TW" altLang="en-US"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ea"/>
                <a:sym typeface="+mn-lt"/>
              </a:rPr>
              <a:t>宣傳海報</a:t>
            </a:r>
            <a:endParaRPr kumimoji="0" lang="zh-CN" altLang="en-US"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12" name="文本框 7"/>
          <p:cNvSpPr txBox="1"/>
          <p:nvPr/>
        </p:nvSpPr>
        <p:spPr>
          <a:xfrm>
            <a:off x="4922592" y="5952116"/>
            <a:ext cx="1816587"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fontAlgn="base">
              <a:spcBef>
                <a:spcPct val="0"/>
              </a:spcBef>
              <a:spcAft>
                <a:spcPct val="0"/>
              </a:spcAft>
              <a:defRPr/>
            </a:pPr>
            <a:r>
              <a:rPr lang="zh-TW" altLang="en-US" sz="2000" b="1" dirty="0">
                <a:solidFill>
                  <a:prstClr val="black">
                    <a:lumMod val="65000"/>
                    <a:lumOff val="35000"/>
                  </a:prstClr>
                </a:solidFill>
                <a:latin typeface="微軟正黑體" panose="020B0604030504040204" pitchFamily="34" charset="-120"/>
                <a:ea typeface="微軟正黑體" panose="020B0604030504040204" pitchFamily="34" charset="-120"/>
                <a:cs typeface="+mn-ea"/>
                <a:sym typeface="+mn-lt"/>
              </a:rPr>
              <a:t>社群網站宣傳</a:t>
            </a:r>
            <a:endParaRPr kumimoji="0" lang="zh-CN" altLang="en-US"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ea"/>
              <a:sym typeface="+mn-lt"/>
            </a:endParaRPr>
          </a:p>
        </p:txBody>
      </p:sp>
      <p:sp>
        <p:nvSpPr>
          <p:cNvPr id="14" name="文字方塊 13"/>
          <p:cNvSpPr txBox="1"/>
          <p:nvPr/>
        </p:nvSpPr>
        <p:spPr>
          <a:xfrm>
            <a:off x="7420883" y="2886789"/>
            <a:ext cx="3993401" cy="1200329"/>
          </a:xfrm>
          <a:prstGeom prst="rect">
            <a:avLst/>
          </a:prstGeom>
          <a:noFill/>
        </p:spPr>
        <p:txBody>
          <a:bodyPr wrap="none" rtlCol="0">
            <a:spAutoFit/>
          </a:bodyPr>
          <a:lstStyle/>
          <a:p>
            <a:r>
              <a:rPr lang="zh-TW" altLang="en-US" b="1" dirty="0">
                <a:solidFill>
                  <a:srgbClr val="6C5E5D"/>
                </a:solidFill>
                <a:latin typeface="標楷體" panose="03000509000000000000" pitchFamily="65" charset="-120"/>
                <a:ea typeface="標楷體" panose="03000509000000000000" pitchFamily="65" charset="-120"/>
              </a:rPr>
              <a:t>歡迎追蹤我們的</a:t>
            </a:r>
            <a:r>
              <a:rPr lang="en-US" altLang="zh-TW" b="1" dirty="0">
                <a:solidFill>
                  <a:srgbClr val="6C5E5D"/>
                </a:solidFill>
                <a:latin typeface="標楷體" panose="03000509000000000000" pitchFamily="65" charset="-120"/>
                <a:ea typeface="標楷體" panose="03000509000000000000" pitchFamily="65" charset="-120"/>
              </a:rPr>
              <a:t>Instagram</a:t>
            </a:r>
            <a:r>
              <a:rPr lang="zh-TW" altLang="en-US" b="1" dirty="0">
                <a:solidFill>
                  <a:srgbClr val="6C5E5D"/>
                </a:solidFill>
                <a:latin typeface="標楷體" panose="03000509000000000000" pitchFamily="65" charset="-120"/>
                <a:ea typeface="標楷體" panose="03000509000000000000" pitchFamily="65" charset="-120"/>
              </a:rPr>
              <a:t>與</a:t>
            </a:r>
            <a:r>
              <a:rPr lang="en-US" altLang="zh-TW" b="1" dirty="0">
                <a:solidFill>
                  <a:srgbClr val="6C5E5D"/>
                </a:solidFill>
                <a:latin typeface="標楷體" panose="03000509000000000000" pitchFamily="65" charset="-120"/>
                <a:ea typeface="標楷體" panose="03000509000000000000" pitchFamily="65" charset="-120"/>
              </a:rPr>
              <a:t>Facebook</a:t>
            </a:r>
          </a:p>
          <a:p>
            <a:r>
              <a:rPr lang="zh-TW" altLang="en-US" b="1" dirty="0">
                <a:solidFill>
                  <a:srgbClr val="6C5E5D"/>
                </a:solidFill>
                <a:latin typeface="標楷體" panose="03000509000000000000" pitchFamily="65" charset="-120"/>
                <a:ea typeface="標楷體" panose="03000509000000000000" pitchFamily="65" charset="-120"/>
              </a:rPr>
              <a:t>請掃描下列</a:t>
            </a:r>
            <a:r>
              <a:rPr lang="en-US" altLang="zh-TW" b="1" dirty="0" err="1">
                <a:solidFill>
                  <a:srgbClr val="6C5E5D"/>
                </a:solidFill>
                <a:latin typeface="標楷體" panose="03000509000000000000" pitchFamily="65" charset="-120"/>
                <a:ea typeface="標楷體" panose="03000509000000000000" pitchFamily="65" charset="-120"/>
              </a:rPr>
              <a:t>QRcode</a:t>
            </a:r>
            <a:endParaRPr lang="en-US" altLang="zh-TW" b="1" dirty="0">
              <a:solidFill>
                <a:srgbClr val="6C5E5D"/>
              </a:solidFill>
              <a:latin typeface="標楷體" panose="03000509000000000000" pitchFamily="65" charset="-120"/>
              <a:ea typeface="標楷體" panose="03000509000000000000" pitchFamily="65" charset="-120"/>
            </a:endParaRPr>
          </a:p>
          <a:p>
            <a:r>
              <a:rPr lang="zh-TW" altLang="en-US" b="1" dirty="0">
                <a:solidFill>
                  <a:srgbClr val="6C5E5D"/>
                </a:solidFill>
                <a:latin typeface="標楷體" panose="03000509000000000000" pitchFamily="65" charset="-120"/>
                <a:ea typeface="標楷體" panose="03000509000000000000" pitchFamily="65" charset="-120"/>
              </a:rPr>
              <a:t>或搜尋關鍵字「花甲倒轉去」</a:t>
            </a:r>
            <a:endParaRPr lang="en-US" altLang="zh-TW" b="1" dirty="0">
              <a:solidFill>
                <a:srgbClr val="6C5E5D"/>
              </a:solidFill>
              <a:latin typeface="標楷體" panose="03000509000000000000" pitchFamily="65" charset="-120"/>
              <a:ea typeface="標楷體" panose="03000509000000000000" pitchFamily="65" charset="-120"/>
            </a:endParaRPr>
          </a:p>
          <a:p>
            <a:r>
              <a:rPr lang="zh-TW" altLang="en-US" b="1" dirty="0">
                <a:solidFill>
                  <a:srgbClr val="6C5E5D"/>
                </a:solidFill>
                <a:latin typeface="標楷體" panose="03000509000000000000" pitchFamily="65" charset="-120"/>
                <a:ea typeface="標楷體" panose="03000509000000000000" pitchFamily="65" charset="-120"/>
              </a:rPr>
              <a:t>會有更多更有趣的消息陸續公布唷！</a:t>
            </a:r>
            <a:endParaRPr lang="en-US" altLang="zh-TW" b="1" dirty="0">
              <a:solidFill>
                <a:srgbClr val="6C5E5D"/>
              </a:solidFill>
              <a:latin typeface="標楷體" panose="03000509000000000000" pitchFamily="65" charset="-120"/>
              <a:ea typeface="標楷體" panose="03000509000000000000" pitchFamily="65" charset="-120"/>
            </a:endParaRPr>
          </a:p>
        </p:txBody>
      </p:sp>
      <p:grpSp>
        <p:nvGrpSpPr>
          <p:cNvPr id="19" name="群組 18"/>
          <p:cNvGrpSpPr/>
          <p:nvPr/>
        </p:nvGrpSpPr>
        <p:grpSpPr>
          <a:xfrm>
            <a:off x="7689367" y="4096699"/>
            <a:ext cx="3218066" cy="1867376"/>
            <a:chOff x="7672114" y="3193571"/>
            <a:chExt cx="3218066" cy="1867376"/>
          </a:xfrm>
        </p:grpSpPr>
        <p:pic>
          <p:nvPicPr>
            <p:cNvPr id="15" name="圖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0480" y="3193571"/>
              <a:ext cx="1409700" cy="1409700"/>
            </a:xfrm>
            <a:prstGeom prst="rect">
              <a:avLst/>
            </a:prstGeom>
          </p:spPr>
        </p:pic>
        <p:pic>
          <p:nvPicPr>
            <p:cNvPr id="16" name="圖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2114" y="3193571"/>
              <a:ext cx="1409700" cy="1409700"/>
            </a:xfrm>
            <a:prstGeom prst="rect">
              <a:avLst/>
            </a:prstGeom>
          </p:spPr>
        </p:pic>
        <p:sp>
          <p:nvSpPr>
            <p:cNvPr id="17" name="文字方塊 16"/>
            <p:cNvSpPr txBox="1"/>
            <p:nvPr/>
          </p:nvSpPr>
          <p:spPr>
            <a:xfrm>
              <a:off x="9617033" y="4691615"/>
              <a:ext cx="1136593" cy="369332"/>
            </a:xfrm>
            <a:prstGeom prst="rect">
              <a:avLst/>
            </a:prstGeom>
            <a:noFill/>
          </p:spPr>
          <p:txBody>
            <a:bodyPr wrap="none" rtlCol="0">
              <a:spAutoFit/>
            </a:bodyPr>
            <a:lstStyle/>
            <a:p>
              <a:r>
                <a:rPr lang="en-US" altLang="zh-TW" b="1" dirty="0"/>
                <a:t>Instagram</a:t>
              </a:r>
              <a:endParaRPr lang="zh-TW" altLang="en-US" b="1" dirty="0"/>
            </a:p>
          </p:txBody>
        </p:sp>
        <p:sp>
          <p:nvSpPr>
            <p:cNvPr id="18" name="文字方塊 17"/>
            <p:cNvSpPr txBox="1"/>
            <p:nvPr/>
          </p:nvSpPr>
          <p:spPr>
            <a:xfrm>
              <a:off x="7831718" y="4691615"/>
              <a:ext cx="1090491" cy="369332"/>
            </a:xfrm>
            <a:prstGeom prst="rect">
              <a:avLst/>
            </a:prstGeom>
            <a:noFill/>
          </p:spPr>
          <p:txBody>
            <a:bodyPr wrap="none" rtlCol="0">
              <a:spAutoFit/>
            </a:bodyPr>
            <a:lstStyle/>
            <a:p>
              <a:r>
                <a:rPr lang="en-US" altLang="zh-TW" b="1" dirty="0"/>
                <a:t>Facebook</a:t>
              </a:r>
            </a:p>
          </p:txBody>
        </p:sp>
      </p:grpSp>
      <p:sp>
        <p:nvSpPr>
          <p:cNvPr id="20" name="文字方塊 19"/>
          <p:cNvSpPr txBox="1"/>
          <p:nvPr/>
        </p:nvSpPr>
        <p:spPr>
          <a:xfrm>
            <a:off x="7420883" y="1296485"/>
            <a:ext cx="4153701" cy="1477328"/>
          </a:xfrm>
          <a:prstGeom prst="rect">
            <a:avLst/>
          </a:prstGeom>
          <a:noFill/>
        </p:spPr>
        <p:txBody>
          <a:bodyPr wrap="none" rtlCol="0">
            <a:spAutoFit/>
          </a:bodyPr>
          <a:lstStyle/>
          <a:p>
            <a:r>
              <a:rPr lang="zh-TW" altLang="en-US" b="1" dirty="0">
                <a:solidFill>
                  <a:srgbClr val="6C5E5D"/>
                </a:solidFill>
                <a:latin typeface="標楷體" panose="03000509000000000000" pitchFamily="65" charset="-120"/>
                <a:ea typeface="標楷體" panose="03000509000000000000" pitchFamily="65" charset="-120"/>
              </a:rPr>
              <a:t>今年是輔大在台復校</a:t>
            </a:r>
            <a:r>
              <a:rPr lang="en-US" altLang="zh-TW" b="1" dirty="0">
                <a:solidFill>
                  <a:srgbClr val="6C5E5D"/>
                </a:solidFill>
                <a:latin typeface="標楷體" panose="03000509000000000000" pitchFamily="65" charset="-120"/>
                <a:ea typeface="標楷體" panose="03000509000000000000" pitchFamily="65" charset="-120"/>
              </a:rPr>
              <a:t>60</a:t>
            </a:r>
            <a:r>
              <a:rPr lang="zh-TW" altLang="en-US" b="1" dirty="0">
                <a:solidFill>
                  <a:srgbClr val="6C5E5D"/>
                </a:solidFill>
                <a:latin typeface="標楷體" panose="03000509000000000000" pitchFamily="65" charset="-120"/>
                <a:ea typeface="標楷體" panose="03000509000000000000" pitchFamily="65" charset="-120"/>
              </a:rPr>
              <a:t>週年</a:t>
            </a:r>
            <a:endParaRPr lang="en-US" altLang="zh-TW" b="1" dirty="0">
              <a:solidFill>
                <a:srgbClr val="6C5E5D"/>
              </a:solidFill>
              <a:latin typeface="標楷體" panose="03000509000000000000" pitchFamily="65" charset="-120"/>
              <a:ea typeface="標楷體" panose="03000509000000000000" pitchFamily="65" charset="-120"/>
            </a:endParaRPr>
          </a:p>
          <a:p>
            <a:r>
              <a:rPr lang="zh-TW" altLang="en-US" b="1" dirty="0">
                <a:solidFill>
                  <a:srgbClr val="6C5E5D"/>
                </a:solidFill>
                <a:latin typeface="標楷體" panose="03000509000000000000" pitchFamily="65" charset="-120"/>
                <a:ea typeface="標楷體" panose="03000509000000000000" pitchFamily="65" charset="-120"/>
              </a:rPr>
              <a:t>希望透過辦理展覽的形式</a:t>
            </a:r>
            <a:endParaRPr lang="en-US" altLang="zh-TW" b="1" dirty="0">
              <a:solidFill>
                <a:srgbClr val="6C5E5D"/>
              </a:solidFill>
              <a:latin typeface="標楷體" panose="03000509000000000000" pitchFamily="65" charset="-120"/>
              <a:ea typeface="標楷體" panose="03000509000000000000" pitchFamily="65" charset="-120"/>
            </a:endParaRPr>
          </a:p>
          <a:p>
            <a:r>
              <a:rPr lang="zh-TW" altLang="en-US" b="1" dirty="0">
                <a:solidFill>
                  <a:srgbClr val="6C5E5D"/>
                </a:solidFill>
                <a:latin typeface="標楷體" panose="03000509000000000000" pitchFamily="65" charset="-120"/>
                <a:ea typeface="標楷體" panose="03000509000000000000" pitchFamily="65" charset="-120"/>
              </a:rPr>
              <a:t>讓同學對學校這</a:t>
            </a:r>
            <a:r>
              <a:rPr lang="en-US" altLang="zh-TW" b="1" dirty="0">
                <a:solidFill>
                  <a:srgbClr val="6C5E5D"/>
                </a:solidFill>
                <a:latin typeface="標楷體" panose="03000509000000000000" pitchFamily="65" charset="-120"/>
                <a:ea typeface="標楷體" panose="03000509000000000000" pitchFamily="65" charset="-120"/>
              </a:rPr>
              <a:t>60</a:t>
            </a:r>
            <a:r>
              <a:rPr lang="zh-TW" altLang="en-US" b="1" dirty="0">
                <a:solidFill>
                  <a:srgbClr val="6C5E5D"/>
                </a:solidFill>
                <a:latin typeface="標楷體" panose="03000509000000000000" pitchFamily="65" charset="-120"/>
                <a:ea typeface="標楷體" panose="03000509000000000000" pitchFamily="65" charset="-120"/>
              </a:rPr>
              <a:t>年來的點滴更加了解</a:t>
            </a:r>
            <a:endParaRPr lang="en-US" altLang="zh-TW" b="1" dirty="0">
              <a:solidFill>
                <a:srgbClr val="6C5E5D"/>
              </a:solidFill>
              <a:latin typeface="標楷體" panose="03000509000000000000" pitchFamily="65" charset="-120"/>
              <a:ea typeface="標楷體" panose="03000509000000000000" pitchFamily="65" charset="-120"/>
            </a:endParaRPr>
          </a:p>
          <a:p>
            <a:r>
              <a:rPr lang="zh-TW" altLang="en-US" b="1" dirty="0">
                <a:solidFill>
                  <a:srgbClr val="6C5E5D"/>
                </a:solidFill>
                <a:latin typeface="標楷體" panose="03000509000000000000" pitchFamily="65" charset="-120"/>
                <a:ea typeface="標楷體" panose="03000509000000000000" pitchFamily="65" charset="-120"/>
              </a:rPr>
              <a:t>也讓校友們能一同回顧這段成長歷程</a:t>
            </a:r>
            <a:endParaRPr lang="en-US" altLang="zh-TW" b="1" dirty="0">
              <a:solidFill>
                <a:srgbClr val="6C5E5D"/>
              </a:solidFill>
              <a:latin typeface="標楷體" panose="03000509000000000000" pitchFamily="65" charset="-120"/>
              <a:ea typeface="標楷體" panose="03000509000000000000" pitchFamily="65" charset="-120"/>
            </a:endParaRPr>
          </a:p>
          <a:p>
            <a:r>
              <a:rPr lang="zh-TW" altLang="en-US" b="1" dirty="0">
                <a:solidFill>
                  <a:srgbClr val="6C5E5D"/>
                </a:solidFill>
                <a:latin typeface="標楷體" panose="03000509000000000000" pitchFamily="65" charset="-120"/>
                <a:ea typeface="標楷體" panose="03000509000000000000" pitchFamily="65" charset="-120"/>
              </a:rPr>
              <a:t>承先啟後地延續下一個一甲子</a:t>
            </a:r>
            <a:endParaRPr lang="en-US" altLang="zh-TW" b="1" dirty="0">
              <a:solidFill>
                <a:srgbClr val="6C5E5D"/>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0277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p:bldP spid="12" grpId="0" bldLvl="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07657E2-A132-4203-8340-614CF656E970}"/>
              </a:ext>
            </a:extLst>
          </p:cNvPr>
          <p:cNvSpPr>
            <a:spLocks noGrp="1"/>
          </p:cNvSpPr>
          <p:nvPr>
            <p:ph idx="1"/>
          </p:nvPr>
        </p:nvSpPr>
        <p:spPr>
          <a:xfrm>
            <a:off x="1290996" y="1272838"/>
            <a:ext cx="7671486" cy="4400383"/>
          </a:xfrm>
        </p:spPr>
        <p:txBody>
          <a:bodyPr>
            <a:noAutofit/>
          </a:bodyPr>
          <a:lstStyle/>
          <a:p>
            <a:pPr marL="0" indent="0">
              <a:lnSpc>
                <a:spcPct val="150000"/>
              </a:lnSpc>
              <a:spcBef>
                <a:spcPts val="0"/>
              </a:spcBef>
              <a:buNone/>
            </a:pPr>
            <a:r>
              <a:rPr lang="en-US" altLang="zh-TW" sz="2000" dirty="0"/>
              <a:t>18:30~19:00   </a:t>
            </a:r>
            <a:r>
              <a:rPr lang="zh-TW" altLang="en-US" sz="2000" dirty="0"/>
              <a:t>學生暨貴賓進場</a:t>
            </a:r>
          </a:p>
          <a:p>
            <a:pPr marL="0" indent="0">
              <a:lnSpc>
                <a:spcPct val="150000"/>
              </a:lnSpc>
              <a:spcBef>
                <a:spcPts val="0"/>
              </a:spcBef>
              <a:buNone/>
            </a:pPr>
            <a:r>
              <a:rPr lang="en-US" altLang="zh-TW" sz="2000" dirty="0"/>
              <a:t>19:00~19:02   </a:t>
            </a:r>
            <a:r>
              <a:rPr lang="zh-TW" altLang="en-US" sz="2000" dirty="0"/>
              <a:t>恭迎師長進場</a:t>
            </a:r>
          </a:p>
          <a:p>
            <a:pPr marL="0" indent="0">
              <a:lnSpc>
                <a:spcPct val="150000"/>
              </a:lnSpc>
              <a:spcBef>
                <a:spcPts val="0"/>
              </a:spcBef>
              <a:buNone/>
            </a:pPr>
            <a:r>
              <a:rPr lang="en-US" altLang="zh-TW" sz="2000" dirty="0"/>
              <a:t>19:02~19:07   </a:t>
            </a:r>
            <a:r>
              <a:rPr lang="zh-TW" altLang="en-US" sz="2000" dirty="0"/>
              <a:t>歡迎傑出校友進場</a:t>
            </a:r>
          </a:p>
          <a:p>
            <a:pPr marL="0" indent="0">
              <a:lnSpc>
                <a:spcPct val="150000"/>
              </a:lnSpc>
              <a:spcBef>
                <a:spcPts val="0"/>
              </a:spcBef>
              <a:buNone/>
            </a:pPr>
            <a:r>
              <a:rPr lang="en-US" altLang="zh-TW" sz="2000" dirty="0"/>
              <a:t>19:07~19:10   </a:t>
            </a:r>
            <a:r>
              <a:rPr lang="zh-TW" altLang="en-US" sz="2000" dirty="0"/>
              <a:t>介紹貴賓及團體</a:t>
            </a:r>
          </a:p>
          <a:p>
            <a:pPr marL="0" indent="0">
              <a:lnSpc>
                <a:spcPct val="150000"/>
              </a:lnSpc>
              <a:spcBef>
                <a:spcPts val="0"/>
              </a:spcBef>
              <a:buNone/>
            </a:pPr>
            <a:r>
              <a:rPr lang="en-US" altLang="zh-TW" sz="2000" dirty="0"/>
              <a:t>19:10~19:12   </a:t>
            </a:r>
            <a:r>
              <a:rPr lang="zh-TW" altLang="en-US" sz="2000" dirty="0"/>
              <a:t>典禮開始</a:t>
            </a:r>
            <a:r>
              <a:rPr lang="en-US" altLang="zh-TW" sz="2000" dirty="0"/>
              <a:t>(</a:t>
            </a:r>
            <a:r>
              <a:rPr lang="zh-TW" altLang="en-US" sz="2000" dirty="0"/>
              <a:t>唱國歌</a:t>
            </a:r>
            <a:r>
              <a:rPr lang="en-US" altLang="zh-TW" sz="2000" dirty="0"/>
              <a:t>)</a:t>
            </a:r>
          </a:p>
          <a:p>
            <a:pPr marL="0" indent="0">
              <a:lnSpc>
                <a:spcPct val="150000"/>
              </a:lnSpc>
              <a:spcBef>
                <a:spcPts val="0"/>
              </a:spcBef>
              <a:buNone/>
            </a:pPr>
            <a:r>
              <a:rPr lang="en-US" altLang="zh-TW" sz="2400" dirty="0">
                <a:solidFill>
                  <a:srgbClr val="FF0000"/>
                </a:solidFill>
              </a:rPr>
              <a:t>19:12~19:17   </a:t>
            </a:r>
            <a:r>
              <a:rPr lang="zh-TW" altLang="en-US" sz="2400" u="sng" dirty="0">
                <a:solidFill>
                  <a:srgbClr val="FF0000"/>
                </a:solidFill>
              </a:rPr>
              <a:t>遇見于斌</a:t>
            </a:r>
            <a:r>
              <a:rPr lang="en-US" altLang="zh-TW" sz="2400" u="sng" dirty="0">
                <a:solidFill>
                  <a:srgbClr val="FF0000"/>
                </a:solidFill>
              </a:rPr>
              <a:t>~</a:t>
            </a:r>
            <a:r>
              <a:rPr lang="zh-TW" altLang="en-US" sz="2400" u="sng" dirty="0">
                <a:solidFill>
                  <a:srgbClr val="FF0000"/>
                </a:solidFill>
              </a:rPr>
              <a:t>精華版</a:t>
            </a:r>
            <a:r>
              <a:rPr lang="en-US" altLang="zh-TW" sz="2400" u="sng" dirty="0">
                <a:solidFill>
                  <a:srgbClr val="FF0000"/>
                </a:solidFill>
              </a:rPr>
              <a:t>~</a:t>
            </a:r>
          </a:p>
          <a:p>
            <a:pPr marL="0" indent="0">
              <a:lnSpc>
                <a:spcPct val="150000"/>
              </a:lnSpc>
              <a:spcBef>
                <a:spcPts val="0"/>
              </a:spcBef>
              <a:buNone/>
            </a:pPr>
            <a:r>
              <a:rPr lang="en-US" altLang="zh-TW" sz="2000" dirty="0"/>
              <a:t>19:17~19:25   </a:t>
            </a:r>
            <a:r>
              <a:rPr lang="zh-TW" altLang="en-US" sz="2000" dirty="0"/>
              <a:t>貴賓致詞、主席致詞</a:t>
            </a:r>
          </a:p>
          <a:p>
            <a:pPr marL="0" indent="0">
              <a:lnSpc>
                <a:spcPct val="150000"/>
              </a:lnSpc>
              <a:spcBef>
                <a:spcPts val="0"/>
              </a:spcBef>
              <a:buNone/>
            </a:pPr>
            <a:r>
              <a:rPr lang="en-US" altLang="zh-TW" sz="2000" dirty="0"/>
              <a:t>19:25~19:30   </a:t>
            </a:r>
            <a:r>
              <a:rPr lang="zh-TW" altLang="en-US" sz="2000" dirty="0"/>
              <a:t>頒發聖若望保祿二世教宗獎學金</a:t>
            </a:r>
          </a:p>
          <a:p>
            <a:pPr marL="0" indent="0">
              <a:lnSpc>
                <a:spcPct val="150000"/>
              </a:lnSpc>
              <a:spcBef>
                <a:spcPts val="0"/>
              </a:spcBef>
              <a:buNone/>
            </a:pPr>
            <a:r>
              <a:rPr lang="en-US" altLang="zh-TW" sz="2400" dirty="0">
                <a:solidFill>
                  <a:srgbClr val="FF0000"/>
                </a:solidFill>
              </a:rPr>
              <a:t>19:30~19:35  </a:t>
            </a:r>
            <a:r>
              <a:rPr lang="zh-TW" altLang="en-US" sz="2400" dirty="0">
                <a:solidFill>
                  <a:srgbClr val="FF0000"/>
                </a:solidFill>
              </a:rPr>
              <a:t>「</a:t>
            </a:r>
            <a:r>
              <a:rPr lang="zh-TW" altLang="en-US" sz="2400" u="sng" dirty="0">
                <a:solidFill>
                  <a:srgbClr val="FF0000"/>
                </a:solidFill>
              </a:rPr>
              <a:t>天主使者，傳播福音</a:t>
            </a:r>
            <a:r>
              <a:rPr lang="zh-TW" altLang="en-US" sz="2400" dirty="0">
                <a:solidFill>
                  <a:srgbClr val="FF0000"/>
                </a:solidFill>
              </a:rPr>
              <a:t>」</a:t>
            </a:r>
            <a:r>
              <a:rPr lang="en-US" altLang="zh-TW" sz="2400" dirty="0">
                <a:solidFill>
                  <a:srgbClr val="FF0000"/>
                </a:solidFill>
              </a:rPr>
              <a:t>--</a:t>
            </a:r>
            <a:r>
              <a:rPr lang="zh-TW" altLang="en-US" sz="2400" dirty="0">
                <a:solidFill>
                  <a:srgbClr val="FF0000"/>
                </a:solidFill>
              </a:rPr>
              <a:t>義大利組曲</a:t>
            </a:r>
            <a:endParaRPr lang="en-US" altLang="zh-TW" sz="2400" dirty="0">
              <a:solidFill>
                <a:srgbClr val="FF0000"/>
              </a:solidFill>
            </a:endParaRPr>
          </a:p>
          <a:p>
            <a:pPr marL="0" indent="0">
              <a:lnSpc>
                <a:spcPct val="150000"/>
              </a:lnSpc>
              <a:spcBef>
                <a:spcPts val="0"/>
              </a:spcBef>
              <a:buNone/>
            </a:pPr>
            <a:endParaRPr lang="zh-TW" altLang="en-US" sz="1400" dirty="0"/>
          </a:p>
        </p:txBody>
      </p:sp>
      <p:sp>
        <p:nvSpPr>
          <p:cNvPr id="4" name="標題 1">
            <a:extLst>
              <a:ext uri="{FF2B5EF4-FFF2-40B4-BE49-F238E27FC236}">
                <a16:creationId xmlns:a16="http://schemas.microsoft.com/office/drawing/2014/main" id="{496A85CC-3400-4E60-B0FB-72F5F0D7C89F}"/>
              </a:ext>
            </a:extLst>
          </p:cNvPr>
          <p:cNvSpPr txBox="1">
            <a:spLocks/>
          </p:cNvSpPr>
          <p:nvPr/>
        </p:nvSpPr>
        <p:spPr>
          <a:xfrm>
            <a:off x="554620" y="153291"/>
            <a:ext cx="8478982" cy="965576"/>
          </a:xfrm>
          <a:prstGeom prst="rect">
            <a:avLst/>
          </a:prstGeom>
        </p:spPr>
        <p:txBody>
          <a:bodyPr vert="horz" lIns="91440" tIns="45720" rIns="91440" bIns="45720" rtlCol="0" anchor="ctr">
            <a:noAutofit/>
          </a:bodyPr>
          <a:lstStyle>
            <a:lvl1pPr marL="252000" algn="l" defTabSz="914400" rtl="0" eaLnBrk="1" latinLnBrk="0" hangingPunct="1">
              <a:lnSpc>
                <a:spcPct val="90000"/>
              </a:lnSpc>
              <a:spcBef>
                <a:spcPct val="0"/>
              </a:spcBef>
              <a:buNone/>
              <a:defRPr sz="36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r>
              <a:rPr lang="zh-TW" altLang="en-US" sz="4000" dirty="0">
                <a:solidFill>
                  <a:schemeClr val="bg1"/>
                </a:solidFill>
              </a:rPr>
              <a:t> </a:t>
            </a:r>
            <a:r>
              <a:rPr lang="en-US" altLang="zh-TW" sz="4000" dirty="0">
                <a:solidFill>
                  <a:srgbClr val="0070C0"/>
                </a:solidFill>
              </a:rPr>
              <a:t>60</a:t>
            </a:r>
            <a:r>
              <a:rPr lang="zh-TW" altLang="en-US" sz="4000" dirty="0">
                <a:solidFill>
                  <a:srgbClr val="0070C0"/>
                </a:solidFill>
              </a:rPr>
              <a:t>週年感恩慶祝大會活動程序</a:t>
            </a:r>
            <a:endParaRPr lang="zh-TW" altLang="en-US" sz="4000" dirty="0"/>
          </a:p>
        </p:txBody>
      </p:sp>
      <p:sp>
        <p:nvSpPr>
          <p:cNvPr id="5" name="文字方塊 4"/>
          <p:cNvSpPr txBox="1"/>
          <p:nvPr/>
        </p:nvSpPr>
        <p:spPr>
          <a:xfrm rot="20730015">
            <a:off x="6629399" y="1770861"/>
            <a:ext cx="2475781" cy="584775"/>
          </a:xfrm>
          <a:prstGeom prst="rect">
            <a:avLst/>
          </a:prstGeom>
          <a:noFill/>
        </p:spPr>
        <p:txBody>
          <a:bodyPr wrap="square" rtlCol="0">
            <a:spAutoFit/>
          </a:bodyPr>
          <a:lstStyle/>
          <a:p>
            <a:r>
              <a:rPr lang="en-US" altLang="zh-TW" sz="3200" dirty="0">
                <a:latin typeface="文鼎勘亭流U" panose="03000A00000000000000" pitchFamily="66" charset="-120"/>
                <a:ea typeface="文鼎勘亭流U" panose="03000A00000000000000" pitchFamily="66" charset="-120"/>
              </a:rPr>
              <a:t>12</a:t>
            </a:r>
            <a:r>
              <a:rPr lang="zh-TW" altLang="en-US" sz="3200" dirty="0">
                <a:latin typeface="文鼎勘亭流U" panose="03000A00000000000000" pitchFamily="66" charset="-120"/>
                <a:ea typeface="文鼎勘亭流U" panose="03000A00000000000000" pitchFamily="66" charset="-120"/>
              </a:rPr>
              <a:t>月</a:t>
            </a:r>
            <a:r>
              <a:rPr lang="en-US" altLang="zh-TW" sz="3200" dirty="0">
                <a:latin typeface="文鼎勘亭流U" panose="03000A00000000000000" pitchFamily="66" charset="-120"/>
                <a:ea typeface="文鼎勘亭流U" panose="03000A00000000000000" pitchFamily="66" charset="-120"/>
              </a:rPr>
              <a:t>3</a:t>
            </a:r>
            <a:r>
              <a:rPr lang="zh-TW" altLang="en-US" sz="3200" dirty="0">
                <a:latin typeface="文鼎勘亭流U" panose="03000A00000000000000" pitchFamily="66" charset="-120"/>
                <a:ea typeface="文鼎勘亭流U" panose="03000A00000000000000" pitchFamily="66" charset="-120"/>
              </a:rPr>
              <a:t>日</a:t>
            </a:r>
            <a:r>
              <a:rPr lang="en-US" altLang="zh-TW" sz="3200" dirty="0">
                <a:latin typeface="文鼎勘亭流U" panose="03000A00000000000000" pitchFamily="66" charset="-120"/>
                <a:ea typeface="文鼎勘亭流U" panose="03000A00000000000000" pitchFamily="66" charset="-120"/>
              </a:rPr>
              <a:t>(</a:t>
            </a:r>
            <a:r>
              <a:rPr lang="zh-TW" altLang="en-US" sz="3200" dirty="0">
                <a:latin typeface="文鼎勘亭流U" panose="03000A00000000000000" pitchFamily="66" charset="-120"/>
                <a:ea typeface="文鼎勘亭流U" panose="03000A00000000000000" pitchFamily="66" charset="-120"/>
              </a:rPr>
              <a:t>五</a:t>
            </a:r>
            <a:r>
              <a:rPr lang="en-US" altLang="zh-TW" sz="3200" dirty="0">
                <a:latin typeface="文鼎勘亭流U" panose="03000A00000000000000" pitchFamily="66" charset="-120"/>
                <a:ea typeface="文鼎勘亭流U" panose="03000A00000000000000" pitchFamily="66" charset="-120"/>
              </a:rPr>
              <a:t>)</a:t>
            </a:r>
            <a:endParaRPr lang="zh-TW" altLang="en-US" sz="3200" dirty="0">
              <a:latin typeface="文鼎勘亭流U" panose="03000A00000000000000" pitchFamily="66" charset="-120"/>
              <a:ea typeface="文鼎勘亭流U" panose="03000A00000000000000" pitchFamily="66" charset="-120"/>
            </a:endParaRPr>
          </a:p>
        </p:txBody>
      </p:sp>
      <p:sp>
        <p:nvSpPr>
          <p:cNvPr id="7" name="爆炸 2 6"/>
          <p:cNvSpPr/>
          <p:nvPr/>
        </p:nvSpPr>
        <p:spPr>
          <a:xfrm>
            <a:off x="5978106" y="910528"/>
            <a:ext cx="4114800" cy="2208363"/>
          </a:xfrm>
          <a:prstGeom prst="irregularSeal2">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26182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07657E2-A132-4203-8340-614CF656E970}"/>
              </a:ext>
            </a:extLst>
          </p:cNvPr>
          <p:cNvSpPr>
            <a:spLocks noGrp="1"/>
          </p:cNvSpPr>
          <p:nvPr>
            <p:ph idx="1"/>
          </p:nvPr>
        </p:nvSpPr>
        <p:spPr>
          <a:xfrm>
            <a:off x="1175604" y="1109007"/>
            <a:ext cx="7408157" cy="4905259"/>
          </a:xfrm>
        </p:spPr>
        <p:txBody>
          <a:bodyPr>
            <a:noAutofit/>
          </a:bodyPr>
          <a:lstStyle/>
          <a:p>
            <a:pPr marL="0" indent="0">
              <a:lnSpc>
                <a:spcPct val="150000"/>
              </a:lnSpc>
              <a:spcBef>
                <a:spcPts val="0"/>
              </a:spcBef>
              <a:buNone/>
            </a:pPr>
            <a:r>
              <a:rPr lang="en-US" altLang="zh-TW" sz="2400" dirty="0"/>
              <a:t>19:35~19:45   </a:t>
            </a:r>
            <a:r>
              <a:rPr lang="zh-TW" altLang="en-US" sz="2400" dirty="0"/>
              <a:t>傑出校友獎</a:t>
            </a:r>
          </a:p>
          <a:p>
            <a:pPr marL="0" indent="0">
              <a:lnSpc>
                <a:spcPct val="150000"/>
              </a:lnSpc>
              <a:spcBef>
                <a:spcPts val="0"/>
              </a:spcBef>
              <a:buNone/>
            </a:pPr>
            <a:r>
              <a:rPr lang="en-US" altLang="zh-TW" sz="2400" dirty="0"/>
              <a:t>19:45~19:50   </a:t>
            </a:r>
            <a:r>
              <a:rPr lang="zh-TW" altLang="en-US" sz="2400" dirty="0"/>
              <a:t>傑出校友致詞</a:t>
            </a:r>
          </a:p>
          <a:p>
            <a:pPr marL="0" indent="0">
              <a:lnSpc>
                <a:spcPct val="150000"/>
              </a:lnSpc>
              <a:spcBef>
                <a:spcPts val="0"/>
              </a:spcBef>
              <a:buNone/>
            </a:pPr>
            <a:r>
              <a:rPr lang="en-US" altLang="zh-TW" sz="2400" dirty="0"/>
              <a:t>19:50~20:05   </a:t>
            </a:r>
            <a:r>
              <a:rPr lang="zh-TW" altLang="en-US" sz="2400" dirty="0">
                <a:solidFill>
                  <a:srgbClr val="FF0000"/>
                </a:solidFill>
              </a:rPr>
              <a:t>飛揚樂曲、活力爵士</a:t>
            </a:r>
            <a:r>
              <a:rPr lang="en-US" altLang="zh-TW" sz="2400" dirty="0">
                <a:solidFill>
                  <a:srgbClr val="FF0000"/>
                </a:solidFill>
              </a:rPr>
              <a:t>--</a:t>
            </a:r>
            <a:r>
              <a:rPr lang="zh-TW" altLang="en-US" sz="2400" dirty="0">
                <a:solidFill>
                  <a:srgbClr val="FF0000"/>
                </a:solidFill>
              </a:rPr>
              <a:t>音樂系</a:t>
            </a:r>
          </a:p>
          <a:p>
            <a:pPr marL="0" indent="0">
              <a:lnSpc>
                <a:spcPct val="150000"/>
              </a:lnSpc>
              <a:spcBef>
                <a:spcPts val="0"/>
              </a:spcBef>
              <a:buNone/>
            </a:pPr>
            <a:r>
              <a:rPr lang="en-US" altLang="zh-TW" sz="2400" dirty="0"/>
              <a:t>20:05~20:10   </a:t>
            </a:r>
            <a:r>
              <a:rPr lang="zh-TW" altLang="en-US" sz="2400" dirty="0">
                <a:solidFill>
                  <a:srgbClr val="FF0000"/>
                </a:solidFill>
              </a:rPr>
              <a:t>輔醫傳愛、守護家園</a:t>
            </a:r>
            <a:r>
              <a:rPr lang="en-US" altLang="zh-TW" sz="2400" dirty="0">
                <a:solidFill>
                  <a:srgbClr val="FF0000"/>
                </a:solidFill>
              </a:rPr>
              <a:t>--</a:t>
            </a:r>
            <a:r>
              <a:rPr lang="zh-TW" altLang="en-US" sz="2400" dirty="0">
                <a:solidFill>
                  <a:srgbClr val="FF0000"/>
                </a:solidFill>
              </a:rPr>
              <a:t>輔大附設醫院</a:t>
            </a:r>
          </a:p>
          <a:p>
            <a:pPr marL="0" indent="0">
              <a:lnSpc>
                <a:spcPct val="150000"/>
              </a:lnSpc>
              <a:spcBef>
                <a:spcPts val="0"/>
              </a:spcBef>
              <a:buNone/>
            </a:pPr>
            <a:r>
              <a:rPr lang="en-US" altLang="zh-TW" sz="2400" dirty="0"/>
              <a:t>20:10~20:15   </a:t>
            </a:r>
            <a:r>
              <a:rPr lang="zh-TW" altLang="en-US" sz="2400" dirty="0"/>
              <a:t>無私奉獻、感恩萬千</a:t>
            </a:r>
            <a:r>
              <a:rPr lang="en-US" altLang="zh-TW" sz="2400" dirty="0"/>
              <a:t>--</a:t>
            </a:r>
            <a:r>
              <a:rPr lang="zh-TW" altLang="en-US" sz="2400" dirty="0"/>
              <a:t>資金與募款中心</a:t>
            </a:r>
          </a:p>
          <a:p>
            <a:pPr marL="0" indent="0">
              <a:lnSpc>
                <a:spcPct val="150000"/>
              </a:lnSpc>
              <a:spcBef>
                <a:spcPts val="0"/>
              </a:spcBef>
              <a:buNone/>
            </a:pPr>
            <a:r>
              <a:rPr lang="en-US" altLang="zh-TW" sz="2400" dirty="0"/>
              <a:t>20:15~20:25   </a:t>
            </a:r>
            <a:r>
              <a:rPr lang="zh-TW" altLang="en-US" sz="2400" dirty="0">
                <a:solidFill>
                  <a:srgbClr val="FF0000"/>
                </a:solidFill>
              </a:rPr>
              <a:t>舞躍輔仁、光榮傳承</a:t>
            </a:r>
            <a:r>
              <a:rPr lang="en-US" altLang="zh-TW" sz="2400" dirty="0">
                <a:solidFill>
                  <a:srgbClr val="FF0000"/>
                </a:solidFill>
              </a:rPr>
              <a:t>--</a:t>
            </a:r>
            <a:r>
              <a:rPr lang="zh-TW" altLang="en-US" sz="2400" dirty="0">
                <a:solidFill>
                  <a:srgbClr val="FF0000"/>
                </a:solidFill>
              </a:rPr>
              <a:t>體育系</a:t>
            </a:r>
          </a:p>
          <a:p>
            <a:pPr marL="0" indent="0">
              <a:lnSpc>
                <a:spcPct val="150000"/>
              </a:lnSpc>
              <a:spcBef>
                <a:spcPts val="0"/>
              </a:spcBef>
              <a:buNone/>
            </a:pPr>
            <a:r>
              <a:rPr lang="en-US" altLang="zh-TW" sz="2400" dirty="0"/>
              <a:t>20:25~20:35   </a:t>
            </a:r>
            <a:r>
              <a:rPr lang="zh-TW" altLang="en-US" sz="2400" dirty="0"/>
              <a:t>感恩祈福禮</a:t>
            </a:r>
            <a:endParaRPr lang="en-US" altLang="zh-TW" sz="2400" dirty="0"/>
          </a:p>
          <a:p>
            <a:pPr marL="0" indent="0">
              <a:lnSpc>
                <a:spcPct val="150000"/>
              </a:lnSpc>
              <a:spcBef>
                <a:spcPts val="0"/>
              </a:spcBef>
              <a:buNone/>
            </a:pPr>
            <a:r>
              <a:rPr lang="en-US" altLang="zh-TW" sz="2400" dirty="0"/>
              <a:t>20:35~20:40   </a:t>
            </a:r>
            <a:r>
              <a:rPr lang="zh-TW" altLang="en-US" sz="2400" dirty="0"/>
              <a:t>唱校歌</a:t>
            </a:r>
            <a:r>
              <a:rPr lang="en-US" altLang="zh-TW" sz="2400" dirty="0"/>
              <a:t>~~~~~ </a:t>
            </a:r>
            <a:r>
              <a:rPr lang="zh-TW" altLang="en-US" sz="2400" dirty="0"/>
              <a:t>禮成</a:t>
            </a:r>
            <a:endParaRPr lang="zh-TW" altLang="zh-TW" sz="2400" dirty="0"/>
          </a:p>
          <a:p>
            <a:pPr marL="0" indent="0">
              <a:lnSpc>
                <a:spcPct val="150000"/>
              </a:lnSpc>
              <a:spcBef>
                <a:spcPts val="0"/>
              </a:spcBef>
              <a:buNone/>
            </a:pPr>
            <a:endParaRPr lang="zh-TW" altLang="zh-TW" sz="2400" dirty="0"/>
          </a:p>
        </p:txBody>
      </p:sp>
      <p:sp>
        <p:nvSpPr>
          <p:cNvPr id="4" name="標題 1">
            <a:extLst>
              <a:ext uri="{FF2B5EF4-FFF2-40B4-BE49-F238E27FC236}">
                <a16:creationId xmlns:a16="http://schemas.microsoft.com/office/drawing/2014/main" id="{1AE3DEE2-4C90-4D81-BD43-25471BFA11CE}"/>
              </a:ext>
            </a:extLst>
          </p:cNvPr>
          <p:cNvSpPr txBox="1">
            <a:spLocks/>
          </p:cNvSpPr>
          <p:nvPr/>
        </p:nvSpPr>
        <p:spPr>
          <a:xfrm>
            <a:off x="529354" y="143430"/>
            <a:ext cx="8478982" cy="965576"/>
          </a:xfrm>
          <a:prstGeom prst="rect">
            <a:avLst/>
          </a:prstGeom>
        </p:spPr>
        <p:txBody>
          <a:bodyPr vert="horz" lIns="91440" tIns="45720" rIns="91440" bIns="45720" rtlCol="0" anchor="ctr">
            <a:noAutofit/>
          </a:bodyPr>
          <a:lstStyle>
            <a:lvl1pPr marL="252000" algn="l" defTabSz="914400" rtl="0" eaLnBrk="1" latinLnBrk="0" hangingPunct="1">
              <a:lnSpc>
                <a:spcPct val="90000"/>
              </a:lnSpc>
              <a:spcBef>
                <a:spcPct val="0"/>
              </a:spcBef>
              <a:buNone/>
              <a:defRPr sz="36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r>
              <a:rPr lang="zh-TW" altLang="en-US" sz="4000" dirty="0">
                <a:solidFill>
                  <a:schemeClr val="bg1"/>
                </a:solidFill>
              </a:rPr>
              <a:t> </a:t>
            </a:r>
            <a:r>
              <a:rPr lang="en-US" altLang="zh-TW" sz="4000" dirty="0">
                <a:solidFill>
                  <a:srgbClr val="0070C0"/>
                </a:solidFill>
              </a:rPr>
              <a:t>60</a:t>
            </a:r>
            <a:r>
              <a:rPr lang="zh-TW" altLang="en-US" sz="4000" dirty="0">
                <a:solidFill>
                  <a:srgbClr val="0070C0"/>
                </a:solidFill>
              </a:rPr>
              <a:t>週年感恩慶祝大會活動程序</a:t>
            </a:r>
            <a:endParaRPr lang="zh-TW" altLang="en-US" sz="4000" dirty="0"/>
          </a:p>
        </p:txBody>
      </p:sp>
    </p:spTree>
    <p:extLst>
      <p:ext uri="{BB962C8B-B14F-4D97-AF65-F5344CB8AC3E}">
        <p14:creationId xmlns:p14="http://schemas.microsoft.com/office/powerpoint/2010/main" val="768906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p:nvPr/>
        </p:nvSpPr>
        <p:spPr>
          <a:xfrm>
            <a:off x="1002413" y="1385795"/>
            <a:ext cx="5699310" cy="507831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rPr>
              <a:t>學歷 </a:t>
            </a:r>
            <a:r>
              <a:rPr lang="en-US" altLang="zh-TW" sz="2400" b="1" dirty="0">
                <a:solidFill>
                  <a:prstClr val="black">
                    <a:lumMod val="65000"/>
                    <a:lumOff val="35000"/>
                  </a:prstClr>
                </a:solidFill>
                <a:latin typeface="微軟正黑體" panose="020B0604030504040204" pitchFamily="34" charset="-120"/>
                <a:ea typeface="微軟正黑體" panose="020B0604030504040204" pitchFamily="34" charset="-120"/>
              </a:rPr>
              <a:t>: </a:t>
            </a: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rPr>
              <a:t>輔仁大學  大眾傳播學系</a:t>
            </a:r>
            <a:endParaRPr lang="en-US" altLang="zh-TW" sz="2400" b="1" dirty="0">
              <a:solidFill>
                <a:prstClr val="black">
                  <a:lumMod val="65000"/>
                  <a:lumOff val="35000"/>
                </a:prstClr>
              </a:solidFill>
              <a:latin typeface="微軟正黑體" panose="020B0604030504040204" pitchFamily="34" charset="-120"/>
              <a:ea typeface="微軟正黑體" panose="020B0604030504040204" pitchFamily="34" charset="-120"/>
            </a:endParaRPr>
          </a:p>
          <a:p>
            <a:pPr marL="342900" indent="-342900">
              <a:lnSpc>
                <a:spcPct val="150000"/>
              </a:lnSpc>
              <a:buFont typeface="Arial" panose="020B0604020202020204" pitchFamily="34" charset="0"/>
              <a:buChar char="•"/>
            </a:pPr>
            <a:r>
              <a:rPr lang="en-US" altLang="zh-TW" sz="2400" b="1" dirty="0">
                <a:solidFill>
                  <a:srgbClr val="7030A0"/>
                </a:solidFill>
                <a:latin typeface="微軟正黑體" panose="020B0604030504040204" pitchFamily="34" charset="-120"/>
                <a:ea typeface="微軟正黑體" panose="020B0604030504040204" pitchFamily="34" charset="-120"/>
              </a:rPr>
              <a:t>2004</a:t>
            </a:r>
            <a:r>
              <a:rPr lang="zh-TW" altLang="en-US" sz="2400" b="1" dirty="0">
                <a:solidFill>
                  <a:srgbClr val="7030A0"/>
                </a:solidFill>
                <a:latin typeface="微軟正黑體" panose="020B0604030504040204" pitchFamily="34" charset="-120"/>
                <a:ea typeface="微軟正黑體" panose="020B0604030504040204" pitchFamily="34" charset="-120"/>
              </a:rPr>
              <a:t>  傑出校友</a:t>
            </a:r>
            <a:endParaRPr lang="en-US" altLang="zh-TW" sz="2400" b="1" dirty="0">
              <a:solidFill>
                <a:srgbClr val="7030A0"/>
              </a:solidFill>
              <a:latin typeface="微軟正黑體" panose="020B0604030504040204" pitchFamily="34" charset="-120"/>
              <a:ea typeface="微軟正黑體" panose="020B0604030504040204" pitchFamily="34" charset="-120"/>
            </a:endParaRPr>
          </a:p>
          <a:p>
            <a:pPr marL="342900" indent="-342900">
              <a:lnSpc>
                <a:spcPct val="150000"/>
              </a:lnSpc>
              <a:buFont typeface="Arial" panose="020B0604020202020204" pitchFamily="34" charset="0"/>
              <a:buChar char="•"/>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第二屆卓越新聞獎</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342900" indent="-342900">
              <a:lnSpc>
                <a:spcPct val="150000"/>
              </a:lnSpc>
              <a:buFont typeface="Arial" panose="020B0604020202020204" pitchFamily="34" charset="0"/>
              <a:buChar char="•"/>
            </a:pP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rPr>
              <a:t>經歷 </a:t>
            </a:r>
            <a:r>
              <a:rPr lang="en-US" altLang="zh-TW" sz="2400" b="1" dirty="0">
                <a:solidFill>
                  <a:prstClr val="black">
                    <a:lumMod val="65000"/>
                    <a:lumOff val="35000"/>
                  </a:prstClr>
                </a:solidFill>
                <a:latin typeface="微軟正黑體" panose="020B0604030504040204" pitchFamily="34" charset="-120"/>
                <a:ea typeface="微軟正黑體" panose="020B0604030504040204" pitchFamily="34" charset="-120"/>
              </a:rPr>
              <a:t>: </a:t>
            </a: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rPr>
              <a:t>華視新聞主播</a:t>
            </a:r>
            <a:endParaRPr lang="en-US" altLang="zh-TW" sz="2400" b="1" dirty="0">
              <a:solidFill>
                <a:prstClr val="black">
                  <a:lumMod val="65000"/>
                  <a:lumOff val="35000"/>
                </a:prstClr>
              </a:solidFill>
              <a:latin typeface="微軟正黑體" panose="020B0604030504040204" pitchFamily="34" charset="-120"/>
              <a:ea typeface="微軟正黑體" panose="020B0604030504040204" pitchFamily="34" charset="-120"/>
            </a:endParaRPr>
          </a:p>
          <a:p>
            <a:pPr>
              <a:lnSpc>
                <a:spcPct val="150000"/>
              </a:lnSpc>
            </a:pP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rPr>
              <a:t>               華視採訪中心副主任</a:t>
            </a:r>
            <a:endParaRPr lang="en-US" altLang="zh-TW" sz="2400" b="1" dirty="0">
              <a:solidFill>
                <a:prstClr val="black">
                  <a:lumMod val="65000"/>
                  <a:lumOff val="35000"/>
                </a:prstClr>
              </a:solidFill>
              <a:latin typeface="微軟正黑體" panose="020B0604030504040204" pitchFamily="34" charset="-120"/>
              <a:ea typeface="微軟正黑體" panose="020B0604030504040204" pitchFamily="34" charset="-120"/>
            </a:endParaRPr>
          </a:p>
          <a:p>
            <a:pPr>
              <a:lnSpc>
                <a:spcPct val="150000"/>
              </a:lnSpc>
            </a:pP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rPr>
              <a:t>               </a:t>
            </a:r>
            <a:r>
              <a:rPr lang="en-US" altLang="zh-TW" sz="2400" b="1" dirty="0">
                <a:solidFill>
                  <a:prstClr val="black">
                    <a:lumMod val="65000"/>
                    <a:lumOff val="35000"/>
                  </a:prstClr>
                </a:solidFill>
                <a:latin typeface="微軟正黑體" panose="020B0604030504040204" pitchFamily="34" charset="-120"/>
                <a:ea typeface="微軟正黑體" panose="020B0604030504040204" pitchFamily="34" charset="-120"/>
              </a:rPr>
              <a:t>TVBS</a:t>
            </a: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rPr>
              <a:t> 新聞主播</a:t>
            </a:r>
            <a:endParaRPr lang="en-US" altLang="zh-TW" sz="2400" b="1" dirty="0">
              <a:solidFill>
                <a:prstClr val="black">
                  <a:lumMod val="65000"/>
                  <a:lumOff val="35000"/>
                </a:prstClr>
              </a:solidFill>
              <a:latin typeface="微軟正黑體" panose="020B0604030504040204" pitchFamily="34" charset="-120"/>
              <a:ea typeface="微軟正黑體" panose="020B0604030504040204" pitchFamily="34" charset="-120"/>
            </a:endParaRPr>
          </a:p>
          <a:p>
            <a:pPr>
              <a:lnSpc>
                <a:spcPct val="150000"/>
              </a:lnSpc>
            </a:pP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rPr>
              <a:t>               輔仁大學新聞傳播系 兼任講師</a:t>
            </a:r>
            <a:endParaRPr lang="en-US" altLang="zh-TW" sz="2400" b="1" dirty="0">
              <a:solidFill>
                <a:prstClr val="black">
                  <a:lumMod val="65000"/>
                  <a:lumOff val="35000"/>
                </a:prstClr>
              </a:solidFill>
              <a:latin typeface="微軟正黑體" panose="020B0604030504040204" pitchFamily="34" charset="-120"/>
              <a:ea typeface="微軟正黑體" panose="020B0604030504040204" pitchFamily="34" charset="-120"/>
            </a:endParaRPr>
          </a:p>
          <a:p>
            <a:pPr marL="342900" indent="-342900">
              <a:lnSpc>
                <a:spcPct val="150000"/>
              </a:lnSpc>
              <a:buFont typeface="Arial" panose="020B0604020202020204" pitchFamily="34" charset="0"/>
              <a:buChar char="•"/>
            </a:pP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rPr>
              <a:t>現任 </a:t>
            </a:r>
            <a:r>
              <a:rPr lang="en-US" altLang="zh-TW" sz="2400" b="1" dirty="0">
                <a:solidFill>
                  <a:prstClr val="black">
                    <a:lumMod val="65000"/>
                    <a:lumOff val="35000"/>
                  </a:prstClr>
                </a:solidFill>
                <a:latin typeface="微軟正黑體" panose="020B0604030504040204" pitchFamily="34" charset="-120"/>
                <a:ea typeface="微軟正黑體" panose="020B0604030504040204" pitchFamily="34" charset="-120"/>
              </a:rPr>
              <a:t>: TVBS</a:t>
            </a: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rPr>
              <a:t>頻道</a:t>
            </a:r>
            <a:r>
              <a:rPr lang="en-US" altLang="zh-TW" sz="2400" b="1" dirty="0">
                <a:solidFill>
                  <a:prstClr val="black">
                    <a:lumMod val="65000"/>
                    <a:lumOff val="35000"/>
                  </a:prstClr>
                </a:solidFill>
                <a:latin typeface="微軟正黑體" panose="020B0604030504040204" pitchFamily="34" charset="-120"/>
                <a:ea typeface="微軟正黑體" panose="020B0604030504040204" pitchFamily="34" charset="-120"/>
              </a:rPr>
              <a:t>《</a:t>
            </a: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rPr>
              <a:t>中國進行式</a:t>
            </a:r>
            <a:r>
              <a:rPr lang="en-US" altLang="zh-TW" sz="2200" b="1" dirty="0">
                <a:solidFill>
                  <a:prstClr val="black">
                    <a:lumMod val="65000"/>
                    <a:lumOff val="35000"/>
                  </a:prstClr>
                </a:solidFill>
                <a:latin typeface="微軟正黑體" panose="020B0604030504040204" pitchFamily="34" charset="-120"/>
                <a:ea typeface="微軟正黑體" panose="020B0604030504040204" pitchFamily="34" charset="-120"/>
              </a:rPr>
              <a:t>》</a:t>
            </a:r>
            <a:r>
              <a:rPr lang="zh-TW" altLang="en-US" sz="2200" b="1" dirty="0">
                <a:solidFill>
                  <a:prstClr val="black">
                    <a:lumMod val="65000"/>
                    <a:lumOff val="35000"/>
                  </a:prstClr>
                </a:solidFill>
                <a:latin typeface="微軟正黑體" panose="020B0604030504040204" pitchFamily="34" charset="-120"/>
                <a:ea typeface="微軟正黑體" panose="020B0604030504040204" pitchFamily="34" charset="-120"/>
              </a:rPr>
              <a:t>、</a:t>
            </a:r>
            <a:endParaRPr lang="en-US" altLang="zh-TW" sz="2200" b="1" dirty="0">
              <a:solidFill>
                <a:prstClr val="black">
                  <a:lumMod val="65000"/>
                  <a:lumOff val="35000"/>
                </a:prstClr>
              </a:solidFill>
              <a:latin typeface="微軟正黑體" panose="020B0604030504040204" pitchFamily="34" charset="-120"/>
              <a:ea typeface="微軟正黑體" panose="020B0604030504040204" pitchFamily="34" charset="-120"/>
            </a:endParaRPr>
          </a:p>
          <a:p>
            <a:pPr>
              <a:lnSpc>
                <a:spcPct val="150000"/>
              </a:lnSpc>
            </a:pPr>
            <a:r>
              <a:rPr lang="zh-TW" altLang="en-US" sz="2200" b="1" dirty="0">
                <a:solidFill>
                  <a:prstClr val="black">
                    <a:lumMod val="65000"/>
                    <a:lumOff val="35000"/>
                  </a:prstClr>
                </a:solidFill>
                <a:latin typeface="微軟正黑體" panose="020B0604030504040204" pitchFamily="34" charset="-120"/>
                <a:ea typeface="微軟正黑體" panose="020B0604030504040204" pitchFamily="34" charset="-120"/>
              </a:rPr>
              <a:t>               </a:t>
            </a:r>
            <a:r>
              <a:rPr lang="en-US" altLang="zh-TW" sz="2400" b="1" dirty="0">
                <a:solidFill>
                  <a:prstClr val="black">
                    <a:lumMod val="65000"/>
                    <a:lumOff val="35000"/>
                  </a:prstClr>
                </a:solidFill>
                <a:latin typeface="微軟正黑體" panose="020B0604030504040204" pitchFamily="34" charset="-120"/>
                <a:ea typeface="微軟正黑體" panose="020B0604030504040204" pitchFamily="34" charset="-120"/>
              </a:rPr>
              <a:t>《T</a:t>
            </a: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rPr>
              <a:t>觀點</a:t>
            </a:r>
            <a:r>
              <a:rPr lang="en-US" altLang="zh-TW" sz="2400" b="1" dirty="0">
                <a:solidFill>
                  <a:prstClr val="black">
                    <a:lumMod val="65000"/>
                    <a:lumOff val="35000"/>
                  </a:prstClr>
                </a:solidFill>
                <a:latin typeface="微軟正黑體" panose="020B0604030504040204" pitchFamily="34" charset="-120"/>
                <a:ea typeface="微軟正黑體" panose="020B0604030504040204" pitchFamily="34" charset="-120"/>
              </a:rPr>
              <a:t>》</a:t>
            </a: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rPr>
              <a:t>主持人。</a:t>
            </a:r>
            <a:endParaRPr lang="en-US" altLang="zh-TW" sz="2400" b="1" dirty="0">
              <a:solidFill>
                <a:prstClr val="black">
                  <a:lumMod val="65000"/>
                  <a:lumOff val="35000"/>
                </a:prstClr>
              </a:solidFill>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a:xfrm>
            <a:off x="382964" y="451446"/>
            <a:ext cx="8795541" cy="661362"/>
          </a:xfrm>
        </p:spPr>
        <p:txBody>
          <a:bodyPr>
            <a:normAutofit/>
          </a:bodyPr>
          <a:lstStyle/>
          <a:p>
            <a:r>
              <a:rPr lang="en-US" altLang="zh-TW" dirty="0">
                <a:solidFill>
                  <a:srgbClr val="0070C0"/>
                </a:solidFill>
              </a:rPr>
              <a:t>60</a:t>
            </a:r>
            <a:r>
              <a:rPr lang="zh-TW" altLang="en-US" dirty="0">
                <a:solidFill>
                  <a:srgbClr val="0070C0"/>
                </a:solidFill>
              </a:rPr>
              <a:t>週年感恩慶祝大會活動主持人</a:t>
            </a:r>
            <a:r>
              <a:rPr lang="en-US" altLang="zh-TW" dirty="0">
                <a:solidFill>
                  <a:srgbClr val="0070C0"/>
                </a:solidFill>
              </a:rPr>
              <a:t>-</a:t>
            </a:r>
            <a:r>
              <a:rPr lang="zh-TW" altLang="en-US" dirty="0">
                <a:solidFill>
                  <a:srgbClr val="0070C0"/>
                </a:solidFill>
              </a:rPr>
              <a:t>莊開文</a:t>
            </a:r>
            <a:endParaRPr lang="zh-TW" altLang="en-US" sz="4000" dirty="0">
              <a:solidFill>
                <a:srgbClr val="0070C0"/>
              </a:solidFill>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6676" y="1345220"/>
            <a:ext cx="2426971" cy="40514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8142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19321F-9A96-408F-8F2D-FAA01BFB52F2}"/>
              </a:ext>
            </a:extLst>
          </p:cNvPr>
          <p:cNvSpPr>
            <a:spLocks noGrp="1"/>
          </p:cNvSpPr>
          <p:nvPr>
            <p:ph type="ctrTitle"/>
          </p:nvPr>
        </p:nvSpPr>
        <p:spPr>
          <a:xfrm>
            <a:off x="246592" y="726710"/>
            <a:ext cx="8931564" cy="965576"/>
          </a:xfrm>
        </p:spPr>
        <p:txBody>
          <a:bodyPr>
            <a:noAutofit/>
          </a:bodyPr>
          <a:lstStyle/>
          <a:p>
            <a:pPr algn="l"/>
            <a:r>
              <a:rPr lang="zh-TW" altLang="en-US" sz="4000" dirty="0">
                <a:solidFill>
                  <a:schemeClr val="bg1"/>
                </a:solidFill>
              </a:rPr>
              <a:t> </a:t>
            </a:r>
            <a:r>
              <a:rPr lang="en-US" altLang="zh-TW" sz="4000" dirty="0">
                <a:solidFill>
                  <a:srgbClr val="0070C0"/>
                </a:solidFill>
              </a:rPr>
              <a:t>60</a:t>
            </a:r>
            <a:r>
              <a:rPr lang="zh-TW" altLang="en-US" sz="4000" dirty="0">
                <a:solidFill>
                  <a:srgbClr val="0070C0"/>
                </a:solidFill>
              </a:rPr>
              <a:t>週年感恩慶祝大會活動背板</a:t>
            </a:r>
            <a:endParaRPr lang="zh-TW" altLang="en-US" sz="4000"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39256"/>
            <a:ext cx="12221785" cy="4018744"/>
          </a:xfrm>
          <a:prstGeom prst="rect">
            <a:avLst/>
          </a:prstGeom>
        </p:spPr>
      </p:pic>
    </p:spTree>
    <p:extLst>
      <p:ext uri="{BB962C8B-B14F-4D97-AF65-F5344CB8AC3E}">
        <p14:creationId xmlns:p14="http://schemas.microsoft.com/office/powerpoint/2010/main" val="479121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4AC208F-7EA1-4B48-A3B5-5979BEF228A8}"/>
              </a:ext>
            </a:extLst>
          </p:cNvPr>
          <p:cNvSpPr>
            <a:spLocks noGrp="1"/>
          </p:cNvSpPr>
          <p:nvPr>
            <p:ph idx="4294967295"/>
          </p:nvPr>
        </p:nvSpPr>
        <p:spPr>
          <a:xfrm>
            <a:off x="1714563" y="1825770"/>
            <a:ext cx="8939213" cy="4692650"/>
          </a:xfrm>
        </p:spPr>
        <p:txBody>
          <a:bodyPr/>
          <a:lstStyle/>
          <a:p>
            <a:r>
              <a:rPr lang="zh-TW" altLang="zh-TW" sz="2600" b="0" kern="1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訂於</a:t>
            </a:r>
            <a:r>
              <a:rPr lang="en-US" altLang="zh-TW" sz="2600" b="0"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110</a:t>
            </a:r>
            <a:r>
              <a:rPr lang="zh-TW" altLang="zh-TW" sz="2600" b="0"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600" b="0"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12</a:t>
            </a:r>
            <a:r>
              <a:rPr lang="zh-TW" altLang="zh-TW" sz="2600" b="0"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600" b="0"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4</a:t>
            </a:r>
            <a:r>
              <a:rPr lang="zh-TW" altLang="zh-TW" sz="2600" b="0"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日</a:t>
            </a:r>
            <a:r>
              <a:rPr lang="zh-TW" altLang="en-US" sz="2600" b="0"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（六）</a:t>
            </a:r>
            <a:r>
              <a:rPr lang="zh-TW" altLang="zh-TW" sz="2600" b="0" kern="1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舉行，報名資訊</a:t>
            </a:r>
            <a:r>
              <a:rPr lang="zh-TW" altLang="en-US" sz="2600" b="0" kern="1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已經公告，</a:t>
            </a:r>
            <a:r>
              <a:rPr lang="zh-TW" altLang="zh-TW" sz="2600" b="0" kern="1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歡迎各社團學會參與擺攤以及報名動態表演。</a:t>
            </a:r>
          </a:p>
          <a:p>
            <a:endParaRPr lang="zh-TW" altLang="en-US" dirty="0"/>
          </a:p>
        </p:txBody>
      </p:sp>
      <p:sp>
        <p:nvSpPr>
          <p:cNvPr id="4" name="文本框 1">
            <a:extLst>
              <a:ext uri="{FF2B5EF4-FFF2-40B4-BE49-F238E27FC236}">
                <a16:creationId xmlns:a16="http://schemas.microsoft.com/office/drawing/2014/main" id="{74608DE2-4EC3-4991-B17E-ED2360A0A279}"/>
              </a:ext>
            </a:extLst>
          </p:cNvPr>
          <p:cNvSpPr txBox="1"/>
          <p:nvPr/>
        </p:nvSpPr>
        <p:spPr>
          <a:xfrm>
            <a:off x="1714563" y="588599"/>
            <a:ext cx="5827236" cy="707886"/>
          </a:xfrm>
          <a:prstGeom prst="rect">
            <a:avLst/>
          </a:prstGeom>
          <a:noFill/>
        </p:spPr>
        <p:txBody>
          <a:bodyPr wrap="none" rtlCol="0">
            <a:spAutoFit/>
          </a:bodyPr>
          <a:lstStyle/>
          <a:p>
            <a:pPr lvl="0">
              <a:defRPr/>
            </a:pPr>
            <a:r>
              <a:rPr lang="zh-TW" altLang="en-US" sz="4000" b="1" dirty="0">
                <a:solidFill>
                  <a:srgbClr val="CC776E"/>
                </a:solidFill>
                <a:latin typeface="標楷體" panose="03000509000000000000" pitchFamily="65" charset="-120"/>
                <a:ea typeface="標楷體" panose="03000509000000000000" pitchFamily="65" charset="-120"/>
                <a:cs typeface="+mn-ea"/>
                <a:sym typeface="+mn-lt"/>
              </a:rPr>
              <a:t>校慶園遊會暨校友返校日</a:t>
            </a:r>
            <a:endParaRPr kumimoji="0" lang="zh-CN" altLang="en-US" sz="4000" b="1" i="0" u="none" strike="noStrike" kern="1200" cap="none" spc="0" normalizeH="0" baseline="0" noProof="0" dirty="0">
              <a:ln>
                <a:noFill/>
              </a:ln>
              <a:solidFill>
                <a:srgbClr val="CC776E"/>
              </a:solidFill>
              <a:effectLst/>
              <a:uLnTx/>
              <a:uFillTx/>
              <a:latin typeface="標楷體" panose="03000509000000000000" pitchFamily="65" charset="-120"/>
              <a:ea typeface="標楷體" panose="03000509000000000000" pitchFamily="65" charset="-120"/>
              <a:cs typeface="+mn-ea"/>
              <a:sym typeface="+mn-lt"/>
            </a:endParaRPr>
          </a:p>
        </p:txBody>
      </p:sp>
      <p:pic>
        <p:nvPicPr>
          <p:cNvPr id="5" name="圖片 4">
            <a:extLst>
              <a:ext uri="{FF2B5EF4-FFF2-40B4-BE49-F238E27FC236}">
                <a16:creationId xmlns:a16="http://schemas.microsoft.com/office/drawing/2014/main" id="{7861E252-EB20-4DDB-BF63-13CC49665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66" y="3666347"/>
            <a:ext cx="1428750" cy="1428750"/>
          </a:xfrm>
          <a:prstGeom prst="rect">
            <a:avLst/>
          </a:prstGeom>
        </p:spPr>
      </p:pic>
      <p:pic>
        <p:nvPicPr>
          <p:cNvPr id="7" name="圖片 6">
            <a:extLst>
              <a:ext uri="{FF2B5EF4-FFF2-40B4-BE49-F238E27FC236}">
                <a16:creationId xmlns:a16="http://schemas.microsoft.com/office/drawing/2014/main" id="{FA5A91C5-5B67-4A4B-B209-3DC988DCE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3268" y="3666347"/>
            <a:ext cx="1428750" cy="1428750"/>
          </a:xfrm>
          <a:prstGeom prst="rect">
            <a:avLst/>
          </a:prstGeom>
        </p:spPr>
      </p:pic>
      <p:sp>
        <p:nvSpPr>
          <p:cNvPr id="8" name="文字方塊 7">
            <a:extLst>
              <a:ext uri="{FF2B5EF4-FFF2-40B4-BE49-F238E27FC236}">
                <a16:creationId xmlns:a16="http://schemas.microsoft.com/office/drawing/2014/main" id="{1691B1CE-AEDD-45D4-99BB-C35943CBEEF4}"/>
              </a:ext>
            </a:extLst>
          </p:cNvPr>
          <p:cNvSpPr txBox="1"/>
          <p:nvPr/>
        </p:nvSpPr>
        <p:spPr>
          <a:xfrm>
            <a:off x="3323563" y="5259694"/>
            <a:ext cx="1090491" cy="369332"/>
          </a:xfrm>
          <a:prstGeom prst="rect">
            <a:avLst/>
          </a:prstGeom>
          <a:noFill/>
        </p:spPr>
        <p:txBody>
          <a:bodyPr wrap="none" rtlCol="0">
            <a:spAutoFit/>
          </a:bodyPr>
          <a:lstStyle/>
          <a:p>
            <a:r>
              <a:rPr lang="en-US" altLang="zh-TW" b="1" dirty="0"/>
              <a:t>Facebook</a:t>
            </a:r>
          </a:p>
        </p:txBody>
      </p:sp>
      <p:sp>
        <p:nvSpPr>
          <p:cNvPr id="9" name="文字方塊 8">
            <a:extLst>
              <a:ext uri="{FF2B5EF4-FFF2-40B4-BE49-F238E27FC236}">
                <a16:creationId xmlns:a16="http://schemas.microsoft.com/office/drawing/2014/main" id="{26D287D9-4C0E-4584-BA0B-8F6FEE2461ED}"/>
              </a:ext>
            </a:extLst>
          </p:cNvPr>
          <p:cNvSpPr txBox="1"/>
          <p:nvPr/>
        </p:nvSpPr>
        <p:spPr>
          <a:xfrm>
            <a:off x="7946899" y="5237753"/>
            <a:ext cx="1136593" cy="369332"/>
          </a:xfrm>
          <a:prstGeom prst="rect">
            <a:avLst/>
          </a:prstGeom>
          <a:noFill/>
        </p:spPr>
        <p:txBody>
          <a:bodyPr wrap="none" rtlCol="0">
            <a:spAutoFit/>
          </a:bodyPr>
          <a:lstStyle/>
          <a:p>
            <a:r>
              <a:rPr lang="en-US" altLang="zh-TW" b="1" dirty="0"/>
              <a:t>Instagram</a:t>
            </a:r>
            <a:endParaRPr lang="zh-TW" altLang="en-US" b="1" dirty="0"/>
          </a:p>
        </p:txBody>
      </p:sp>
      <p:sp>
        <p:nvSpPr>
          <p:cNvPr id="10" name="橢圓 9">
            <a:extLst>
              <a:ext uri="{FF2B5EF4-FFF2-40B4-BE49-F238E27FC236}">
                <a16:creationId xmlns:a16="http://schemas.microsoft.com/office/drawing/2014/main" id="{E8222F20-C0EF-4FD0-AF5D-6626BD65BFED}"/>
              </a:ext>
            </a:extLst>
          </p:cNvPr>
          <p:cNvSpPr/>
          <p:nvPr/>
        </p:nvSpPr>
        <p:spPr>
          <a:xfrm>
            <a:off x="2102323" y="3737652"/>
            <a:ext cx="1662186" cy="1543475"/>
          </a:xfrm>
          <a:prstGeom prst="ellipse">
            <a:avLst/>
          </a:prstGeom>
          <a:solidFill>
            <a:srgbClr val="355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pic>
        <p:nvPicPr>
          <p:cNvPr id="11" name="圖片 10">
            <a:extLst>
              <a:ext uri="{FF2B5EF4-FFF2-40B4-BE49-F238E27FC236}">
                <a16:creationId xmlns:a16="http://schemas.microsoft.com/office/drawing/2014/main" id="{466EE540-E7C4-441C-80C3-073B9BC69459}"/>
              </a:ext>
            </a:extLst>
          </p:cNvPr>
          <p:cNvPicPr>
            <a:picLocks noChangeAspect="1"/>
          </p:cNvPicPr>
          <p:nvPr/>
        </p:nvPicPr>
        <p:blipFill>
          <a:blip r:embed="rId5"/>
          <a:stretch>
            <a:fillRect/>
          </a:stretch>
        </p:blipFill>
        <p:spPr>
          <a:xfrm>
            <a:off x="2232750" y="3582960"/>
            <a:ext cx="1692045" cy="1571202"/>
          </a:xfrm>
          <a:prstGeom prst="rect">
            <a:avLst/>
          </a:prstGeom>
        </p:spPr>
      </p:pic>
      <p:sp>
        <p:nvSpPr>
          <p:cNvPr id="12" name="橢圓 11">
            <a:extLst>
              <a:ext uri="{FF2B5EF4-FFF2-40B4-BE49-F238E27FC236}">
                <a16:creationId xmlns:a16="http://schemas.microsoft.com/office/drawing/2014/main" id="{54D6BE3E-4473-4674-ADA2-79FE2BEB155F}"/>
              </a:ext>
            </a:extLst>
          </p:cNvPr>
          <p:cNvSpPr/>
          <p:nvPr/>
        </p:nvSpPr>
        <p:spPr>
          <a:xfrm>
            <a:off x="6661159" y="3721033"/>
            <a:ext cx="1662186" cy="1543475"/>
          </a:xfrm>
          <a:prstGeom prst="ellipse">
            <a:avLst/>
          </a:prstGeom>
          <a:solidFill>
            <a:srgbClr val="A55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pic>
        <p:nvPicPr>
          <p:cNvPr id="13" name="圖片 12">
            <a:extLst>
              <a:ext uri="{FF2B5EF4-FFF2-40B4-BE49-F238E27FC236}">
                <a16:creationId xmlns:a16="http://schemas.microsoft.com/office/drawing/2014/main" id="{23A6688A-CABC-451E-AD2D-0E685B492CA7}"/>
              </a:ext>
            </a:extLst>
          </p:cNvPr>
          <p:cNvPicPr>
            <a:picLocks noChangeAspect="1"/>
          </p:cNvPicPr>
          <p:nvPr/>
        </p:nvPicPr>
        <p:blipFill>
          <a:blip r:embed="rId6"/>
          <a:stretch>
            <a:fillRect/>
          </a:stretch>
        </p:blipFill>
        <p:spPr>
          <a:xfrm>
            <a:off x="6821445" y="3581376"/>
            <a:ext cx="1693751" cy="1572786"/>
          </a:xfrm>
          <a:prstGeom prst="rect">
            <a:avLst/>
          </a:prstGeom>
        </p:spPr>
      </p:pic>
    </p:spTree>
    <p:extLst>
      <p:ext uri="{BB962C8B-B14F-4D97-AF65-F5344CB8AC3E}">
        <p14:creationId xmlns:p14="http://schemas.microsoft.com/office/powerpoint/2010/main" val="3713165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5527" y="90482"/>
            <a:ext cx="1519911" cy="1676748"/>
          </a:xfrm>
          <a:prstGeom prst="rect">
            <a:avLst/>
          </a:prstGeom>
        </p:spPr>
      </p:pic>
      <p:sp>
        <p:nvSpPr>
          <p:cNvPr id="3" name="文字版面配置區 2">
            <a:extLst>
              <a:ext uri="{FF2B5EF4-FFF2-40B4-BE49-F238E27FC236}">
                <a16:creationId xmlns:a16="http://schemas.microsoft.com/office/drawing/2014/main" id="{EFAEA7D6-0D9F-4D0C-BA31-27FC276E8DFD}"/>
              </a:ext>
            </a:extLst>
          </p:cNvPr>
          <p:cNvSpPr>
            <a:spLocks noGrp="1"/>
          </p:cNvSpPr>
          <p:nvPr>
            <p:ph idx="4294967295"/>
          </p:nvPr>
        </p:nvSpPr>
        <p:spPr>
          <a:xfrm>
            <a:off x="0" y="3916392"/>
            <a:ext cx="12192000" cy="612476"/>
          </a:xfrm>
          <a:prstGeom prst="rect">
            <a:avLst/>
          </a:prstGeom>
        </p:spPr>
        <p:txBody>
          <a:bodyPr/>
          <a:lstStyle/>
          <a:p>
            <a:pPr marL="0" indent="0" algn="ctr">
              <a:buNone/>
            </a:pPr>
            <a:r>
              <a:rPr lang="zh-TW" altLang="en-US" sz="4400" b="1" dirty="0">
                <a:solidFill>
                  <a:schemeClr val="tx1"/>
                </a:solidFill>
              </a:rPr>
              <a:t>校牧 林之鼎 神父</a:t>
            </a:r>
          </a:p>
        </p:txBody>
      </p:sp>
      <p:sp>
        <p:nvSpPr>
          <p:cNvPr id="5" name="文字版面配置區 2">
            <a:extLst>
              <a:ext uri="{FF2B5EF4-FFF2-40B4-BE49-F238E27FC236}">
                <a16:creationId xmlns:a16="http://schemas.microsoft.com/office/drawing/2014/main" id="{EFAEA7D6-0D9F-4D0C-BA31-27FC276E8DFD}"/>
              </a:ext>
            </a:extLst>
          </p:cNvPr>
          <p:cNvSpPr txBox="1">
            <a:spLocks/>
          </p:cNvSpPr>
          <p:nvPr/>
        </p:nvSpPr>
        <p:spPr>
          <a:xfrm>
            <a:off x="14384" y="2395275"/>
            <a:ext cx="12192000" cy="1219193"/>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kumimoji="0" lang="zh-TW" altLang="en-US" sz="8800" b="1" dirty="0"/>
              <a:t>會 前 禱</a:t>
            </a:r>
          </a:p>
        </p:txBody>
      </p:sp>
      <p:pic>
        <p:nvPicPr>
          <p:cNvPr id="6" name="圖形 5" descr="播放">
            <a:hlinkClick r:id="rId3" action="ppaction://hlinkpres?slideindex=1&amp;slidetitle="/>
            <a:extLst>
              <a:ext uri="{FF2B5EF4-FFF2-40B4-BE49-F238E27FC236}">
                <a16:creationId xmlns:a16="http://schemas.microsoft.com/office/drawing/2014/main" id="{EF238645-25AE-4BCC-8B72-02D7EC1B2F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35482" y="5898218"/>
            <a:ext cx="914400" cy="914400"/>
          </a:xfrm>
          <a:prstGeom prst="rect">
            <a:avLst/>
          </a:prstGeom>
        </p:spPr>
      </p:pic>
    </p:spTree>
    <p:extLst>
      <p:ext uri="{BB962C8B-B14F-4D97-AF65-F5344CB8AC3E}">
        <p14:creationId xmlns:p14="http://schemas.microsoft.com/office/powerpoint/2010/main" val="2410757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19321F-9A96-408F-8F2D-FAA01BFB52F2}"/>
              </a:ext>
            </a:extLst>
          </p:cNvPr>
          <p:cNvSpPr>
            <a:spLocks noGrp="1"/>
          </p:cNvSpPr>
          <p:nvPr>
            <p:ph type="ctrTitle"/>
          </p:nvPr>
        </p:nvSpPr>
        <p:spPr>
          <a:xfrm>
            <a:off x="2970033" y="2892830"/>
            <a:ext cx="6285186" cy="1107012"/>
          </a:xfrm>
        </p:spPr>
        <p:txBody>
          <a:bodyPr>
            <a:noAutofit/>
          </a:bodyPr>
          <a:lstStyle/>
          <a:p>
            <a:r>
              <a:rPr lang="zh-TW" altLang="en-US" sz="6600" dirty="0"/>
              <a:t>境外生入境作業</a:t>
            </a:r>
          </a:p>
        </p:txBody>
      </p:sp>
    </p:spTree>
    <p:extLst>
      <p:ext uri="{BB962C8B-B14F-4D97-AF65-F5344CB8AC3E}">
        <p14:creationId xmlns:p14="http://schemas.microsoft.com/office/powerpoint/2010/main" val="1764231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6C9DCA-0C4E-4E36-93B6-AF65C10841CD}"/>
              </a:ext>
            </a:extLst>
          </p:cNvPr>
          <p:cNvSpPr>
            <a:spLocks noGrp="1"/>
          </p:cNvSpPr>
          <p:nvPr>
            <p:ph type="title"/>
          </p:nvPr>
        </p:nvSpPr>
        <p:spPr>
          <a:xfrm>
            <a:off x="2295924" y="262557"/>
            <a:ext cx="6103063" cy="867628"/>
          </a:xfrm>
        </p:spPr>
        <p:txBody>
          <a:bodyPr>
            <a:normAutofit/>
          </a:bodyPr>
          <a:lstStyle/>
          <a:p>
            <a:r>
              <a:rPr lang="en-GB" altLang="zh-TW" sz="3500" dirty="0">
                <a:solidFill>
                  <a:schemeClr val="accent2">
                    <a:lumMod val="75000"/>
                  </a:schemeClr>
                </a:solidFill>
              </a:rPr>
              <a:t>110</a:t>
            </a:r>
            <a:r>
              <a:rPr lang="en-US" altLang="zh-TW" sz="3500" dirty="0">
                <a:solidFill>
                  <a:schemeClr val="accent2">
                    <a:lumMod val="75000"/>
                  </a:schemeClr>
                </a:solidFill>
              </a:rPr>
              <a:t>-1</a:t>
            </a:r>
            <a:r>
              <a:rPr lang="zh-TW" altLang="en-US" sz="3500" dirty="0">
                <a:solidFill>
                  <a:schemeClr val="accent2">
                    <a:lumMod val="75000"/>
                  </a:schemeClr>
                </a:solidFill>
              </a:rPr>
              <a:t>各院</a:t>
            </a:r>
            <a:r>
              <a:rPr lang="zh-TW" altLang="zh-TW" sz="3500" dirty="0">
                <a:solidFill>
                  <a:schemeClr val="accent2">
                    <a:lumMod val="75000"/>
                  </a:schemeClr>
                </a:solidFill>
              </a:rPr>
              <a:t>僑陸生入境概況</a:t>
            </a:r>
            <a:endParaRPr lang="zh-TW" altLang="en-US" sz="3500" dirty="0">
              <a:solidFill>
                <a:schemeClr val="accent2">
                  <a:lumMod val="75000"/>
                </a:schemeClr>
              </a:solidFill>
            </a:endParaRPr>
          </a:p>
        </p:txBody>
      </p:sp>
      <p:graphicFrame>
        <p:nvGraphicFramePr>
          <p:cNvPr id="5" name="表格 4"/>
          <p:cNvGraphicFramePr>
            <a:graphicFrameLocks noGrp="1"/>
          </p:cNvGraphicFramePr>
          <p:nvPr>
            <p:extLst/>
          </p:nvPr>
        </p:nvGraphicFramePr>
        <p:xfrm>
          <a:off x="2214446" y="1649198"/>
          <a:ext cx="7694772" cy="4328160"/>
        </p:xfrm>
        <a:graphic>
          <a:graphicData uri="http://schemas.openxmlformats.org/drawingml/2006/table">
            <a:tbl>
              <a:tblPr firstRow="1" bandRow="1">
                <a:tableStyleId>{21E4AEA4-8DFA-4A89-87EB-49C32662AFE0}</a:tableStyleId>
              </a:tblPr>
              <a:tblGrid>
                <a:gridCol w="1923693">
                  <a:extLst>
                    <a:ext uri="{9D8B030D-6E8A-4147-A177-3AD203B41FA5}">
                      <a16:colId xmlns:a16="http://schemas.microsoft.com/office/drawing/2014/main" val="3043962240"/>
                    </a:ext>
                  </a:extLst>
                </a:gridCol>
                <a:gridCol w="1923693">
                  <a:extLst>
                    <a:ext uri="{9D8B030D-6E8A-4147-A177-3AD203B41FA5}">
                      <a16:colId xmlns:a16="http://schemas.microsoft.com/office/drawing/2014/main" val="2423721276"/>
                    </a:ext>
                  </a:extLst>
                </a:gridCol>
                <a:gridCol w="1923693">
                  <a:extLst>
                    <a:ext uri="{9D8B030D-6E8A-4147-A177-3AD203B41FA5}">
                      <a16:colId xmlns:a16="http://schemas.microsoft.com/office/drawing/2014/main" val="2188782537"/>
                    </a:ext>
                  </a:extLst>
                </a:gridCol>
                <a:gridCol w="1923693">
                  <a:extLst>
                    <a:ext uri="{9D8B030D-6E8A-4147-A177-3AD203B41FA5}">
                      <a16:colId xmlns:a16="http://schemas.microsoft.com/office/drawing/2014/main" val="1228871347"/>
                    </a:ext>
                  </a:extLst>
                </a:gridCol>
              </a:tblGrid>
              <a:tr h="288000">
                <a:tc>
                  <a:txBody>
                    <a:bodyPr/>
                    <a:lstStyle/>
                    <a:p>
                      <a:pPr algn="ctr"/>
                      <a:r>
                        <a:rPr lang="zh-TW" altLang="en-US" sz="1600" b="1" dirty="0">
                          <a:latin typeface="微軟正黑體" panose="020B0604030504040204" pitchFamily="34" charset="-120"/>
                          <a:ea typeface="微軟正黑體" panose="020B0604030504040204" pitchFamily="34" charset="-120"/>
                        </a:rPr>
                        <a:t>學院</a:t>
                      </a:r>
                    </a:p>
                  </a:txBody>
                  <a:tcPr anchor="ctr"/>
                </a:tc>
                <a:tc>
                  <a:txBody>
                    <a:bodyPr/>
                    <a:lstStyle/>
                    <a:p>
                      <a:pPr algn="ctr"/>
                      <a:r>
                        <a:rPr lang="zh-TW" altLang="en-US" sz="1600" b="1" dirty="0">
                          <a:latin typeface="微軟正黑體" panose="020B0604030504040204" pitchFamily="34" charset="-120"/>
                          <a:ea typeface="微軟正黑體" panose="020B0604030504040204" pitchFamily="34" charset="-120"/>
                        </a:rPr>
                        <a:t>僑生已入境人數</a:t>
                      </a:r>
                    </a:p>
                  </a:txBody>
                  <a:tcPr anchor="ctr"/>
                </a:tc>
                <a:tc>
                  <a:txBody>
                    <a:bodyPr/>
                    <a:lstStyle/>
                    <a:p>
                      <a:pPr algn="ctr"/>
                      <a:r>
                        <a:rPr lang="zh-TW" altLang="en-US" sz="1600" b="1" dirty="0">
                          <a:latin typeface="微軟正黑體" panose="020B0604030504040204" pitchFamily="34" charset="-120"/>
                          <a:ea typeface="微軟正黑體" panose="020B0604030504040204" pitchFamily="34" charset="-120"/>
                        </a:rPr>
                        <a:t>陸生已入境人數</a:t>
                      </a:r>
                    </a:p>
                  </a:txBody>
                  <a:tcPr anchor="ctr"/>
                </a:tc>
                <a:tc>
                  <a:txBody>
                    <a:bodyPr/>
                    <a:lstStyle/>
                    <a:p>
                      <a:pPr algn="ctr"/>
                      <a:r>
                        <a:rPr lang="zh-TW" altLang="en-US" sz="1600" b="1" dirty="0">
                          <a:latin typeface="微軟正黑體" panose="020B0604030504040204" pitchFamily="34" charset="-120"/>
                          <a:ea typeface="微軟正黑體" panose="020B0604030504040204" pitchFamily="34" charset="-120"/>
                        </a:rPr>
                        <a:t>僑陸生合計人數</a:t>
                      </a:r>
                    </a:p>
                  </a:txBody>
                  <a:tcPr anchor="ctr"/>
                </a:tc>
                <a:extLst>
                  <a:ext uri="{0D108BD9-81ED-4DB2-BD59-A6C34878D82A}">
                    <a16:rowId xmlns:a16="http://schemas.microsoft.com/office/drawing/2014/main" val="2506357544"/>
                  </a:ext>
                </a:extLst>
              </a:tr>
              <a:tr h="288000">
                <a:tc>
                  <a:txBody>
                    <a:bodyPr/>
                    <a:lstStyle/>
                    <a:p>
                      <a:pPr algn="ctr"/>
                      <a:r>
                        <a:rPr lang="zh-TW" altLang="en-US" sz="1400" b="1" dirty="0">
                          <a:latin typeface="微軟正黑體" panose="020B0604030504040204" pitchFamily="34" charset="-120"/>
                          <a:ea typeface="微軟正黑體" panose="020B0604030504040204" pitchFamily="34" charset="-120"/>
                        </a:rPr>
                        <a:t>文學院</a:t>
                      </a:r>
                    </a:p>
                  </a:txBody>
                  <a:tcPr anchor="ctr"/>
                </a:tc>
                <a:tc>
                  <a:txBody>
                    <a:bodyPr/>
                    <a:lstStyle/>
                    <a:p>
                      <a:pPr marL="0" algn="ctr" defTabSz="914400" rtl="0" eaLnBrk="1" fontAlgn="ctr" latinLnBrk="0" hangingPunct="1"/>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19</a:t>
                      </a:r>
                      <a:r>
                        <a:rPr lang="zh-TW" altLang="en-US" sz="1400" b="1" kern="1200" dirty="0">
                          <a:solidFill>
                            <a:schemeClr val="dk1"/>
                          </a:solidFill>
                          <a:latin typeface="微軟正黑體" panose="020B0604030504040204" pitchFamily="34" charset="-120"/>
                          <a:ea typeface="微軟正黑體" panose="020B0604030504040204" pitchFamily="34" charset="-120"/>
                          <a:cs typeface="+mn-cs"/>
                        </a:rPr>
                        <a:t>人</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7315" marR="7315" marT="7315" marB="0" anchor="ctr"/>
                </a:tc>
                <a:tc>
                  <a:txBody>
                    <a:bodyPr/>
                    <a:lstStyle/>
                    <a:p>
                      <a:pPr algn="ctr"/>
                      <a:r>
                        <a:rPr lang="en-US" altLang="zh-TW" sz="1400" b="1" dirty="0">
                          <a:latin typeface="微軟正黑體" panose="020B0604030504040204" pitchFamily="34" charset="-120"/>
                          <a:ea typeface="微軟正黑體" panose="020B0604030504040204" pitchFamily="34" charset="-120"/>
                        </a:rPr>
                        <a:t>6</a:t>
                      </a:r>
                      <a:r>
                        <a:rPr lang="zh-TW" altLang="en-US" sz="1400" b="1" dirty="0">
                          <a:latin typeface="微軟正黑體" panose="020B0604030504040204" pitchFamily="34" charset="-120"/>
                          <a:ea typeface="微軟正黑體" panose="020B0604030504040204" pitchFamily="34" charset="-120"/>
                        </a:rPr>
                        <a:t>人</a:t>
                      </a:r>
                    </a:p>
                  </a:txBody>
                  <a:tcPr anchor="ct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25</a:t>
                      </a:r>
                      <a:r>
                        <a:rPr lang="zh-TW" altLang="en-US" sz="1400" b="1" dirty="0">
                          <a:solidFill>
                            <a:srgbClr val="C00000"/>
                          </a:solidFill>
                          <a:latin typeface="微軟正黑體" panose="020B0604030504040204" pitchFamily="34" charset="-120"/>
                          <a:ea typeface="微軟正黑體" panose="020B0604030504040204" pitchFamily="34" charset="-120"/>
                        </a:rPr>
                        <a:t>人</a:t>
                      </a:r>
                    </a:p>
                  </a:txBody>
                  <a:tcPr anchor="ctr"/>
                </a:tc>
                <a:extLst>
                  <a:ext uri="{0D108BD9-81ED-4DB2-BD59-A6C34878D82A}">
                    <a16:rowId xmlns:a16="http://schemas.microsoft.com/office/drawing/2014/main" val="1633679210"/>
                  </a:ext>
                </a:extLst>
              </a:tr>
              <a:tr h="288000">
                <a:tc>
                  <a:txBody>
                    <a:bodyPr/>
                    <a:lstStyle/>
                    <a:p>
                      <a:pPr algn="ctr"/>
                      <a:r>
                        <a:rPr lang="zh-TW" altLang="en-US" sz="1400" b="1" dirty="0">
                          <a:latin typeface="微軟正黑體" panose="020B0604030504040204" pitchFamily="34" charset="-120"/>
                          <a:ea typeface="微軟正黑體" panose="020B0604030504040204" pitchFamily="34" charset="-120"/>
                        </a:rPr>
                        <a:t>教育學院</a:t>
                      </a:r>
                    </a:p>
                  </a:txBody>
                  <a:tcPr anchor="ctr"/>
                </a:tc>
                <a:tc>
                  <a:txBody>
                    <a:bodyPr/>
                    <a:lstStyle/>
                    <a:p>
                      <a:pPr marL="0" algn="ctr" defTabSz="914400" rtl="0" eaLnBrk="1" fontAlgn="ctr" latinLnBrk="0" hangingPunct="1"/>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18</a:t>
                      </a:r>
                      <a:r>
                        <a:rPr lang="zh-TW" altLang="en-US" sz="1400" b="1" kern="1200" dirty="0">
                          <a:solidFill>
                            <a:schemeClr val="dk1"/>
                          </a:solidFill>
                          <a:latin typeface="微軟正黑體" panose="020B0604030504040204" pitchFamily="34" charset="-120"/>
                          <a:ea typeface="微軟正黑體" panose="020B0604030504040204" pitchFamily="34" charset="-120"/>
                          <a:cs typeface="+mn-cs"/>
                        </a:rPr>
                        <a:t>人</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7315" marR="7315" marT="7315" marB="0" anchor="ctr"/>
                </a:tc>
                <a:tc>
                  <a:txBody>
                    <a:bodyPr/>
                    <a:lstStyle/>
                    <a:p>
                      <a:pPr algn="ctr"/>
                      <a:r>
                        <a:rPr lang="en-US" altLang="zh-TW" sz="1400" b="1" dirty="0">
                          <a:latin typeface="微軟正黑體" panose="020B0604030504040204" pitchFamily="34" charset="-120"/>
                          <a:ea typeface="微軟正黑體" panose="020B0604030504040204" pitchFamily="34" charset="-120"/>
                        </a:rPr>
                        <a:t>3</a:t>
                      </a:r>
                      <a:r>
                        <a:rPr lang="zh-TW" altLang="en-US" sz="1400" b="1" dirty="0">
                          <a:latin typeface="微軟正黑體" panose="020B0604030504040204" pitchFamily="34" charset="-120"/>
                          <a:ea typeface="微軟正黑體" panose="020B0604030504040204" pitchFamily="34" charset="-120"/>
                        </a:rPr>
                        <a:t>人</a:t>
                      </a:r>
                    </a:p>
                  </a:txBody>
                  <a:tcPr anchor="ct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21</a:t>
                      </a:r>
                      <a:r>
                        <a:rPr lang="zh-TW" altLang="en-US" sz="1400" b="1" dirty="0">
                          <a:solidFill>
                            <a:srgbClr val="C00000"/>
                          </a:solidFill>
                          <a:latin typeface="微軟正黑體" panose="020B0604030504040204" pitchFamily="34" charset="-120"/>
                          <a:ea typeface="微軟正黑體" panose="020B0604030504040204" pitchFamily="34" charset="-120"/>
                        </a:rPr>
                        <a:t>人</a:t>
                      </a:r>
                    </a:p>
                  </a:txBody>
                  <a:tcPr anchor="ctr"/>
                </a:tc>
                <a:extLst>
                  <a:ext uri="{0D108BD9-81ED-4DB2-BD59-A6C34878D82A}">
                    <a16:rowId xmlns:a16="http://schemas.microsoft.com/office/drawing/2014/main" val="1856537282"/>
                  </a:ext>
                </a:extLst>
              </a:tr>
              <a:tr h="288000">
                <a:tc>
                  <a:txBody>
                    <a:bodyPr/>
                    <a:lstStyle/>
                    <a:p>
                      <a:pPr algn="ctr"/>
                      <a:r>
                        <a:rPr lang="zh-TW" altLang="en-US" sz="1400" b="1" dirty="0">
                          <a:latin typeface="微軟正黑體" panose="020B0604030504040204" pitchFamily="34" charset="-120"/>
                          <a:ea typeface="微軟正黑體" panose="020B0604030504040204" pitchFamily="34" charset="-120"/>
                        </a:rPr>
                        <a:t>傳播學院</a:t>
                      </a:r>
                      <a:endParaRPr lang="en-US" altLang="zh-TW" sz="1400" b="1" dirty="0">
                        <a:latin typeface="微軟正黑體" panose="020B0604030504040204" pitchFamily="34" charset="-120"/>
                        <a:ea typeface="微軟正黑體" panose="020B0604030504040204" pitchFamily="34" charset="-120"/>
                      </a:endParaRPr>
                    </a:p>
                  </a:txBody>
                  <a:tcPr anchor="ctr"/>
                </a:tc>
                <a:tc>
                  <a:txBody>
                    <a:bodyPr/>
                    <a:lstStyle/>
                    <a:p>
                      <a:pPr marL="0" algn="ctr" defTabSz="914400" rtl="0" eaLnBrk="1" fontAlgn="ctr" latinLnBrk="0" hangingPunct="1"/>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21</a:t>
                      </a:r>
                      <a:r>
                        <a:rPr lang="zh-TW" altLang="en-US" sz="1400" b="1" kern="1200" dirty="0">
                          <a:solidFill>
                            <a:schemeClr val="dk1"/>
                          </a:solidFill>
                          <a:latin typeface="微軟正黑體" panose="020B0604030504040204" pitchFamily="34" charset="-120"/>
                          <a:ea typeface="微軟正黑體" panose="020B0604030504040204" pitchFamily="34" charset="-120"/>
                          <a:cs typeface="+mn-cs"/>
                        </a:rPr>
                        <a:t>人</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7315" marR="7315" marT="7315" marB="0" anchor="ctr"/>
                </a:tc>
                <a:tc>
                  <a:txBody>
                    <a:bodyPr/>
                    <a:lstStyle/>
                    <a:p>
                      <a:pPr algn="ctr"/>
                      <a:r>
                        <a:rPr lang="en-US" altLang="zh-TW" sz="1400" b="1" dirty="0">
                          <a:latin typeface="微軟正黑體" panose="020B0604030504040204" pitchFamily="34" charset="-120"/>
                          <a:ea typeface="微軟正黑體" panose="020B0604030504040204" pitchFamily="34" charset="-120"/>
                        </a:rPr>
                        <a:t>8</a:t>
                      </a:r>
                      <a:r>
                        <a:rPr lang="zh-TW" altLang="en-US" sz="1400" b="1" dirty="0">
                          <a:latin typeface="微軟正黑體" panose="020B0604030504040204" pitchFamily="34" charset="-120"/>
                          <a:ea typeface="微軟正黑體" panose="020B0604030504040204" pitchFamily="34" charset="-120"/>
                        </a:rPr>
                        <a:t>人</a:t>
                      </a:r>
                    </a:p>
                  </a:txBody>
                  <a:tcPr anchor="ct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29</a:t>
                      </a:r>
                      <a:r>
                        <a:rPr lang="zh-TW" altLang="en-US" sz="1400" b="1" dirty="0">
                          <a:solidFill>
                            <a:srgbClr val="C00000"/>
                          </a:solidFill>
                          <a:latin typeface="微軟正黑體" panose="020B0604030504040204" pitchFamily="34" charset="-120"/>
                          <a:ea typeface="微軟正黑體" panose="020B0604030504040204" pitchFamily="34" charset="-120"/>
                        </a:rPr>
                        <a:t>人</a:t>
                      </a:r>
                    </a:p>
                  </a:txBody>
                  <a:tcPr anchor="ctr"/>
                </a:tc>
                <a:extLst>
                  <a:ext uri="{0D108BD9-81ED-4DB2-BD59-A6C34878D82A}">
                    <a16:rowId xmlns:a16="http://schemas.microsoft.com/office/drawing/2014/main" val="420007377"/>
                  </a:ext>
                </a:extLst>
              </a:tr>
              <a:tr h="288000">
                <a:tc>
                  <a:txBody>
                    <a:bodyPr/>
                    <a:lstStyle/>
                    <a:p>
                      <a:pPr algn="ctr"/>
                      <a:r>
                        <a:rPr lang="zh-TW" altLang="en-US" sz="1400" b="1" dirty="0">
                          <a:latin typeface="微軟正黑體" panose="020B0604030504040204" pitchFamily="34" charset="-120"/>
                          <a:ea typeface="微軟正黑體" panose="020B0604030504040204" pitchFamily="34" charset="-120"/>
                        </a:rPr>
                        <a:t>藝術學院</a:t>
                      </a:r>
                    </a:p>
                  </a:txBody>
                  <a:tcPr anchor="ctr"/>
                </a:tc>
                <a:tc>
                  <a:txBody>
                    <a:bodyPr/>
                    <a:lstStyle/>
                    <a:p>
                      <a:pPr marL="0" algn="ctr" defTabSz="914400" rtl="0" eaLnBrk="1" fontAlgn="ctr" latinLnBrk="0" hangingPunct="1"/>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18</a:t>
                      </a:r>
                      <a:r>
                        <a:rPr lang="zh-TW" altLang="en-US" sz="1400" b="1" kern="1200" dirty="0">
                          <a:solidFill>
                            <a:schemeClr val="dk1"/>
                          </a:solidFill>
                          <a:latin typeface="微軟正黑體" panose="020B0604030504040204" pitchFamily="34" charset="-120"/>
                          <a:ea typeface="微軟正黑體" panose="020B0604030504040204" pitchFamily="34" charset="-120"/>
                          <a:cs typeface="+mn-cs"/>
                        </a:rPr>
                        <a:t>人</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7315" marR="7315" marT="7315" marB="0" anchor="ctr"/>
                </a:tc>
                <a:tc>
                  <a:txBody>
                    <a:bodyPr/>
                    <a:lstStyle/>
                    <a:p>
                      <a:pPr algn="ctr"/>
                      <a:r>
                        <a:rPr lang="en-US" altLang="zh-TW" sz="1400" b="1" dirty="0">
                          <a:latin typeface="微軟正黑體" panose="020B0604030504040204" pitchFamily="34" charset="-120"/>
                          <a:ea typeface="微軟正黑體" panose="020B0604030504040204" pitchFamily="34" charset="-120"/>
                        </a:rPr>
                        <a:t>23</a:t>
                      </a:r>
                      <a:r>
                        <a:rPr lang="zh-TW" altLang="en-US" sz="1400" b="1" dirty="0">
                          <a:latin typeface="微軟正黑體" panose="020B0604030504040204" pitchFamily="34" charset="-120"/>
                          <a:ea typeface="微軟正黑體" panose="020B0604030504040204" pitchFamily="34" charset="-120"/>
                        </a:rPr>
                        <a:t>人</a:t>
                      </a:r>
                    </a:p>
                  </a:txBody>
                  <a:tcPr anchor="ct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41</a:t>
                      </a:r>
                      <a:r>
                        <a:rPr lang="zh-TW" altLang="en-US" sz="1400" b="1" dirty="0">
                          <a:solidFill>
                            <a:srgbClr val="C00000"/>
                          </a:solidFill>
                          <a:latin typeface="微軟正黑體" panose="020B0604030504040204" pitchFamily="34" charset="-120"/>
                          <a:ea typeface="微軟正黑體" panose="020B0604030504040204" pitchFamily="34" charset="-120"/>
                        </a:rPr>
                        <a:t>人</a:t>
                      </a:r>
                    </a:p>
                  </a:txBody>
                  <a:tcPr anchor="ctr"/>
                </a:tc>
                <a:extLst>
                  <a:ext uri="{0D108BD9-81ED-4DB2-BD59-A6C34878D82A}">
                    <a16:rowId xmlns:a16="http://schemas.microsoft.com/office/drawing/2014/main" val="350848404"/>
                  </a:ext>
                </a:extLst>
              </a:tr>
              <a:tr h="288000">
                <a:tc>
                  <a:txBody>
                    <a:bodyPr/>
                    <a:lstStyle/>
                    <a:p>
                      <a:pPr algn="ctr"/>
                      <a:r>
                        <a:rPr lang="zh-TW" altLang="en-US" sz="1400" b="1" dirty="0">
                          <a:latin typeface="微軟正黑體" panose="020B0604030504040204" pitchFamily="34" charset="-120"/>
                          <a:ea typeface="微軟正黑體" panose="020B0604030504040204" pitchFamily="34" charset="-120"/>
                        </a:rPr>
                        <a:t>理工學院</a:t>
                      </a:r>
                    </a:p>
                  </a:txBody>
                  <a:tcPr anchor="ctr"/>
                </a:tc>
                <a:tc>
                  <a:txBody>
                    <a:bodyPr/>
                    <a:lstStyle/>
                    <a:p>
                      <a:pPr marL="0" algn="ctr" defTabSz="914400" rtl="0" eaLnBrk="1" fontAlgn="ctr" latinLnBrk="0" hangingPunct="1"/>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7</a:t>
                      </a:r>
                      <a:r>
                        <a:rPr lang="zh-TW" altLang="en-US" sz="1400" b="1" kern="1200" dirty="0">
                          <a:solidFill>
                            <a:schemeClr val="dk1"/>
                          </a:solidFill>
                          <a:latin typeface="微軟正黑體" panose="020B0604030504040204" pitchFamily="34" charset="-120"/>
                          <a:ea typeface="微軟正黑體" panose="020B0604030504040204" pitchFamily="34" charset="-120"/>
                          <a:cs typeface="+mn-cs"/>
                        </a:rPr>
                        <a:t>人</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7315" marR="7315" marT="7315" marB="0" anchor="ctr"/>
                </a:tc>
                <a:tc>
                  <a:txBody>
                    <a:bodyPr/>
                    <a:lstStyle/>
                    <a:p>
                      <a:pPr algn="ctr"/>
                      <a:r>
                        <a:rPr lang="en-US" altLang="zh-TW" sz="1400" b="1" dirty="0">
                          <a:latin typeface="微軟正黑體" panose="020B0604030504040204" pitchFamily="34" charset="-120"/>
                          <a:ea typeface="微軟正黑體" panose="020B0604030504040204" pitchFamily="34" charset="-120"/>
                        </a:rPr>
                        <a:t>8</a:t>
                      </a:r>
                      <a:r>
                        <a:rPr lang="zh-TW" altLang="en-US" sz="1400" b="1" dirty="0">
                          <a:latin typeface="微軟正黑體" panose="020B0604030504040204" pitchFamily="34" charset="-120"/>
                          <a:ea typeface="微軟正黑體" panose="020B0604030504040204" pitchFamily="34" charset="-120"/>
                        </a:rPr>
                        <a:t>人</a:t>
                      </a:r>
                    </a:p>
                  </a:txBody>
                  <a:tcPr anchor="ct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15</a:t>
                      </a:r>
                      <a:r>
                        <a:rPr lang="zh-TW" altLang="en-US" sz="1400" b="1" dirty="0">
                          <a:solidFill>
                            <a:srgbClr val="C00000"/>
                          </a:solidFill>
                          <a:latin typeface="微軟正黑體" panose="020B0604030504040204" pitchFamily="34" charset="-120"/>
                          <a:ea typeface="微軟正黑體" panose="020B0604030504040204" pitchFamily="34" charset="-120"/>
                        </a:rPr>
                        <a:t>人</a:t>
                      </a:r>
                    </a:p>
                  </a:txBody>
                  <a:tcPr anchor="ctr"/>
                </a:tc>
                <a:extLst>
                  <a:ext uri="{0D108BD9-81ED-4DB2-BD59-A6C34878D82A}">
                    <a16:rowId xmlns:a16="http://schemas.microsoft.com/office/drawing/2014/main" val="2150821349"/>
                  </a:ext>
                </a:extLst>
              </a:tr>
              <a:tr h="288000">
                <a:tc>
                  <a:txBody>
                    <a:bodyPr/>
                    <a:lstStyle/>
                    <a:p>
                      <a:pPr algn="ctr"/>
                      <a:r>
                        <a:rPr lang="zh-TW" altLang="en-US" sz="1400" b="1" dirty="0">
                          <a:latin typeface="微軟正黑體" panose="020B0604030504040204" pitchFamily="34" charset="-120"/>
                          <a:ea typeface="微軟正黑體" panose="020B0604030504040204" pitchFamily="34" charset="-120"/>
                        </a:rPr>
                        <a:t>外語學院</a:t>
                      </a:r>
                    </a:p>
                  </a:txBody>
                  <a:tcPr anchor="ctr"/>
                </a:tc>
                <a:tc>
                  <a:txBody>
                    <a:bodyPr/>
                    <a:lstStyle/>
                    <a:p>
                      <a:pPr marL="0" algn="ctr" defTabSz="914400" rtl="0" eaLnBrk="1" fontAlgn="ctr" latinLnBrk="0" hangingPunct="1"/>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22</a:t>
                      </a:r>
                      <a:r>
                        <a:rPr lang="zh-TW" altLang="en-US" sz="1400" b="1" kern="1200" dirty="0">
                          <a:solidFill>
                            <a:schemeClr val="dk1"/>
                          </a:solidFill>
                          <a:latin typeface="微軟正黑體" panose="020B0604030504040204" pitchFamily="34" charset="-120"/>
                          <a:ea typeface="微軟正黑體" panose="020B0604030504040204" pitchFamily="34" charset="-120"/>
                          <a:cs typeface="+mn-cs"/>
                        </a:rPr>
                        <a:t>人</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7315" marR="7315" marT="7315" marB="0" anchor="ctr"/>
                </a:tc>
                <a:tc>
                  <a:txBody>
                    <a:bodyPr/>
                    <a:lstStyle/>
                    <a:p>
                      <a:pPr algn="ctr"/>
                      <a:r>
                        <a:rPr lang="en-US" altLang="zh-TW" sz="1400" b="1" dirty="0">
                          <a:latin typeface="微軟正黑體" panose="020B0604030504040204" pitchFamily="34" charset="-120"/>
                          <a:ea typeface="微軟正黑體" panose="020B0604030504040204" pitchFamily="34" charset="-120"/>
                        </a:rPr>
                        <a:t>7</a:t>
                      </a:r>
                      <a:r>
                        <a:rPr lang="zh-TW" altLang="en-US" sz="1400" b="1" dirty="0">
                          <a:latin typeface="微軟正黑體" panose="020B0604030504040204" pitchFamily="34" charset="-120"/>
                          <a:ea typeface="微軟正黑體" panose="020B0604030504040204" pitchFamily="34" charset="-120"/>
                        </a:rPr>
                        <a:t>人</a:t>
                      </a:r>
                    </a:p>
                  </a:txBody>
                  <a:tcPr anchor="ct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29</a:t>
                      </a:r>
                      <a:r>
                        <a:rPr lang="zh-TW" altLang="en-US" sz="1400" b="1" dirty="0">
                          <a:solidFill>
                            <a:srgbClr val="C00000"/>
                          </a:solidFill>
                          <a:latin typeface="微軟正黑體" panose="020B0604030504040204" pitchFamily="34" charset="-120"/>
                          <a:ea typeface="微軟正黑體" panose="020B0604030504040204" pitchFamily="34" charset="-120"/>
                        </a:rPr>
                        <a:t>人</a:t>
                      </a:r>
                    </a:p>
                  </a:txBody>
                  <a:tcPr anchor="ctr"/>
                </a:tc>
                <a:extLst>
                  <a:ext uri="{0D108BD9-81ED-4DB2-BD59-A6C34878D82A}">
                    <a16:rowId xmlns:a16="http://schemas.microsoft.com/office/drawing/2014/main" val="2949588439"/>
                  </a:ext>
                </a:extLst>
              </a:tr>
              <a:tr h="288000">
                <a:tc>
                  <a:txBody>
                    <a:bodyPr/>
                    <a:lstStyle/>
                    <a:p>
                      <a:pPr algn="ctr"/>
                      <a:r>
                        <a:rPr lang="zh-TW" altLang="en-US" sz="1400" b="1" dirty="0">
                          <a:latin typeface="微軟正黑體" panose="020B0604030504040204" pitchFamily="34" charset="-120"/>
                          <a:ea typeface="微軟正黑體" panose="020B0604030504040204" pitchFamily="34" charset="-120"/>
                        </a:rPr>
                        <a:t>民生學院</a:t>
                      </a:r>
                    </a:p>
                  </a:txBody>
                  <a:tcPr anchor="ctr"/>
                </a:tc>
                <a:tc>
                  <a:txBody>
                    <a:bodyPr/>
                    <a:lstStyle/>
                    <a:p>
                      <a:pPr marL="0" algn="ctr" defTabSz="914400" rtl="0" eaLnBrk="1" fontAlgn="ctr" latinLnBrk="0" hangingPunct="1"/>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16</a:t>
                      </a:r>
                      <a:r>
                        <a:rPr lang="zh-TW" altLang="en-US" sz="1400" b="1" kern="1200" dirty="0">
                          <a:solidFill>
                            <a:schemeClr val="dk1"/>
                          </a:solidFill>
                          <a:latin typeface="微軟正黑體" panose="020B0604030504040204" pitchFamily="34" charset="-120"/>
                          <a:ea typeface="微軟正黑體" panose="020B0604030504040204" pitchFamily="34" charset="-120"/>
                          <a:cs typeface="+mn-cs"/>
                        </a:rPr>
                        <a:t>人</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7315" marR="7315" marT="7315" marB="0" anchor="ctr"/>
                </a:tc>
                <a:tc>
                  <a:txBody>
                    <a:bodyPr/>
                    <a:lstStyle/>
                    <a:p>
                      <a:pPr algn="ctr"/>
                      <a:r>
                        <a:rPr lang="en-US" altLang="zh-TW" sz="1400" b="1" dirty="0">
                          <a:latin typeface="微軟正黑體" panose="020B0604030504040204" pitchFamily="34" charset="-120"/>
                          <a:ea typeface="微軟正黑體" panose="020B0604030504040204" pitchFamily="34" charset="-120"/>
                        </a:rPr>
                        <a:t>8</a:t>
                      </a:r>
                      <a:r>
                        <a:rPr lang="zh-TW" altLang="en-US" sz="1400" b="1" dirty="0">
                          <a:latin typeface="微軟正黑體" panose="020B0604030504040204" pitchFamily="34" charset="-120"/>
                          <a:ea typeface="微軟正黑體" panose="020B0604030504040204" pitchFamily="34" charset="-120"/>
                        </a:rPr>
                        <a:t>人</a:t>
                      </a:r>
                    </a:p>
                  </a:txBody>
                  <a:tcPr anchor="ct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24</a:t>
                      </a:r>
                      <a:r>
                        <a:rPr lang="zh-TW" altLang="en-US" sz="1400" b="1" dirty="0">
                          <a:solidFill>
                            <a:srgbClr val="C00000"/>
                          </a:solidFill>
                          <a:latin typeface="微軟正黑體" panose="020B0604030504040204" pitchFamily="34" charset="-120"/>
                          <a:ea typeface="微軟正黑體" panose="020B0604030504040204" pitchFamily="34" charset="-120"/>
                        </a:rPr>
                        <a:t>人</a:t>
                      </a:r>
                    </a:p>
                  </a:txBody>
                  <a:tcPr anchor="ctr"/>
                </a:tc>
                <a:extLst>
                  <a:ext uri="{0D108BD9-81ED-4DB2-BD59-A6C34878D82A}">
                    <a16:rowId xmlns:a16="http://schemas.microsoft.com/office/drawing/2014/main" val="3488112718"/>
                  </a:ext>
                </a:extLst>
              </a:tr>
              <a:tr h="288000">
                <a:tc>
                  <a:txBody>
                    <a:bodyPr/>
                    <a:lstStyle/>
                    <a:p>
                      <a:pPr algn="ctr"/>
                      <a:r>
                        <a:rPr lang="zh-TW" altLang="en-US" sz="1400" b="1" dirty="0">
                          <a:latin typeface="微軟正黑體" panose="020B0604030504040204" pitchFamily="34" charset="-120"/>
                          <a:ea typeface="微軟正黑體" panose="020B0604030504040204" pitchFamily="34" charset="-120"/>
                        </a:rPr>
                        <a:t>織品服裝學院</a:t>
                      </a:r>
                    </a:p>
                  </a:txBody>
                  <a:tcPr anchor="ctr"/>
                </a:tc>
                <a:tc>
                  <a:txBody>
                    <a:bodyPr/>
                    <a:lstStyle/>
                    <a:p>
                      <a:pPr marL="0" algn="ctr" defTabSz="914400" rtl="0" eaLnBrk="1" fontAlgn="ctr" latinLnBrk="0" hangingPunct="1"/>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7</a:t>
                      </a:r>
                      <a:r>
                        <a:rPr lang="zh-TW" altLang="en-US" sz="1400" b="1" kern="1200" dirty="0">
                          <a:solidFill>
                            <a:schemeClr val="dk1"/>
                          </a:solidFill>
                          <a:latin typeface="微軟正黑體" panose="020B0604030504040204" pitchFamily="34" charset="-120"/>
                          <a:ea typeface="微軟正黑體" panose="020B0604030504040204" pitchFamily="34" charset="-120"/>
                          <a:cs typeface="+mn-cs"/>
                        </a:rPr>
                        <a:t>人</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7315" marR="7315" marT="7315" marB="0" anchor="ctr"/>
                </a:tc>
                <a:tc>
                  <a:txBody>
                    <a:bodyPr/>
                    <a:lstStyle/>
                    <a:p>
                      <a:pPr algn="ctr"/>
                      <a:r>
                        <a:rPr lang="en-US" altLang="zh-TW" sz="1400" b="1" dirty="0">
                          <a:latin typeface="微軟正黑體" panose="020B0604030504040204" pitchFamily="34" charset="-120"/>
                          <a:ea typeface="微軟正黑體" panose="020B0604030504040204" pitchFamily="34" charset="-120"/>
                        </a:rPr>
                        <a:t>8</a:t>
                      </a:r>
                      <a:r>
                        <a:rPr lang="zh-TW" altLang="en-US" sz="1400" b="1" dirty="0">
                          <a:latin typeface="微軟正黑體" panose="020B0604030504040204" pitchFamily="34" charset="-120"/>
                          <a:ea typeface="微軟正黑體" panose="020B0604030504040204" pitchFamily="34" charset="-120"/>
                        </a:rPr>
                        <a:t>人</a:t>
                      </a:r>
                    </a:p>
                  </a:txBody>
                  <a:tcPr anchor="ct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15</a:t>
                      </a:r>
                      <a:r>
                        <a:rPr lang="zh-TW" altLang="en-US" sz="1400" b="1" dirty="0">
                          <a:solidFill>
                            <a:srgbClr val="C00000"/>
                          </a:solidFill>
                          <a:latin typeface="微軟正黑體" panose="020B0604030504040204" pitchFamily="34" charset="-120"/>
                          <a:ea typeface="微軟正黑體" panose="020B0604030504040204" pitchFamily="34" charset="-120"/>
                        </a:rPr>
                        <a:t>人</a:t>
                      </a:r>
                    </a:p>
                  </a:txBody>
                  <a:tcPr anchor="ctr"/>
                </a:tc>
                <a:extLst>
                  <a:ext uri="{0D108BD9-81ED-4DB2-BD59-A6C34878D82A}">
                    <a16:rowId xmlns:a16="http://schemas.microsoft.com/office/drawing/2014/main" val="4209861290"/>
                  </a:ext>
                </a:extLst>
              </a:tr>
              <a:tr h="288000">
                <a:tc>
                  <a:txBody>
                    <a:bodyPr/>
                    <a:lstStyle/>
                    <a:p>
                      <a:pPr algn="ctr"/>
                      <a:r>
                        <a:rPr lang="zh-TW" altLang="en-US" sz="1400" b="1" dirty="0">
                          <a:latin typeface="微軟正黑體" panose="020B0604030504040204" pitchFamily="34" charset="-120"/>
                          <a:ea typeface="微軟正黑體" panose="020B0604030504040204" pitchFamily="34" charset="-120"/>
                        </a:rPr>
                        <a:t>法律學院</a:t>
                      </a:r>
                    </a:p>
                  </a:txBody>
                  <a:tcPr anchor="ctr"/>
                </a:tc>
                <a:tc>
                  <a:txBody>
                    <a:bodyPr/>
                    <a:lstStyle/>
                    <a:p>
                      <a:pPr marL="0" algn="ctr" defTabSz="914400" rtl="0" eaLnBrk="1" fontAlgn="ctr" latinLnBrk="0" hangingPunct="1"/>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1</a:t>
                      </a:r>
                      <a:r>
                        <a:rPr lang="zh-TW" altLang="en-US" sz="1400" b="1" kern="1200" dirty="0">
                          <a:solidFill>
                            <a:schemeClr val="dk1"/>
                          </a:solidFill>
                          <a:latin typeface="微軟正黑體" panose="020B0604030504040204" pitchFamily="34" charset="-120"/>
                          <a:ea typeface="微軟正黑體" panose="020B0604030504040204" pitchFamily="34" charset="-120"/>
                          <a:cs typeface="+mn-cs"/>
                        </a:rPr>
                        <a:t>人</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7315" marR="7315" marT="7315" marB="0" anchor="ctr"/>
                </a:tc>
                <a:tc>
                  <a:txBody>
                    <a:bodyPr/>
                    <a:lstStyle/>
                    <a:p>
                      <a:pPr algn="ctr"/>
                      <a:r>
                        <a:rPr lang="en-US" altLang="zh-TW" sz="1400" b="1" dirty="0">
                          <a:latin typeface="微軟正黑體" panose="020B0604030504040204" pitchFamily="34" charset="-120"/>
                          <a:ea typeface="微軟正黑體" panose="020B0604030504040204" pitchFamily="34" charset="-120"/>
                        </a:rPr>
                        <a:t>3</a:t>
                      </a:r>
                      <a:r>
                        <a:rPr lang="zh-TW" altLang="en-US" sz="1400" b="1" dirty="0">
                          <a:latin typeface="微軟正黑體" panose="020B0604030504040204" pitchFamily="34" charset="-120"/>
                          <a:ea typeface="微軟正黑體" panose="020B0604030504040204" pitchFamily="34" charset="-120"/>
                        </a:rPr>
                        <a:t>人</a:t>
                      </a:r>
                    </a:p>
                  </a:txBody>
                  <a:tcPr anchor="ct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4</a:t>
                      </a:r>
                      <a:r>
                        <a:rPr lang="zh-TW" altLang="en-US" sz="1400" b="1" dirty="0">
                          <a:solidFill>
                            <a:srgbClr val="C00000"/>
                          </a:solidFill>
                          <a:latin typeface="微軟正黑體" panose="020B0604030504040204" pitchFamily="34" charset="-120"/>
                          <a:ea typeface="微軟正黑體" panose="020B0604030504040204" pitchFamily="34" charset="-120"/>
                        </a:rPr>
                        <a:t>人</a:t>
                      </a:r>
                    </a:p>
                  </a:txBody>
                  <a:tcPr anchor="ctr"/>
                </a:tc>
                <a:extLst>
                  <a:ext uri="{0D108BD9-81ED-4DB2-BD59-A6C34878D82A}">
                    <a16:rowId xmlns:a16="http://schemas.microsoft.com/office/drawing/2014/main" val="8749934"/>
                  </a:ext>
                </a:extLst>
              </a:tr>
              <a:tr h="288000">
                <a:tc>
                  <a:txBody>
                    <a:bodyPr/>
                    <a:lstStyle/>
                    <a:p>
                      <a:pPr algn="ctr"/>
                      <a:r>
                        <a:rPr lang="zh-TW" altLang="en-US" sz="1400" b="1" dirty="0">
                          <a:latin typeface="微軟正黑體" panose="020B0604030504040204" pitchFamily="34" charset="-120"/>
                          <a:ea typeface="微軟正黑體" panose="020B0604030504040204" pitchFamily="34" charset="-120"/>
                        </a:rPr>
                        <a:t>管理學院</a:t>
                      </a:r>
                    </a:p>
                  </a:txBody>
                  <a:tcPr anchor="ctr"/>
                </a:tc>
                <a:tc>
                  <a:txBody>
                    <a:bodyPr/>
                    <a:lstStyle/>
                    <a:p>
                      <a:pPr marL="0" algn="ctr" defTabSz="914400" rtl="0" eaLnBrk="1" fontAlgn="ctr" latinLnBrk="0" hangingPunct="1"/>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43</a:t>
                      </a:r>
                      <a:r>
                        <a:rPr lang="zh-TW" altLang="en-US" sz="1400" b="1" kern="1200" dirty="0">
                          <a:solidFill>
                            <a:schemeClr val="dk1"/>
                          </a:solidFill>
                          <a:latin typeface="微軟正黑體" panose="020B0604030504040204" pitchFamily="34" charset="-120"/>
                          <a:ea typeface="微軟正黑體" panose="020B0604030504040204" pitchFamily="34" charset="-120"/>
                          <a:cs typeface="+mn-cs"/>
                        </a:rPr>
                        <a:t>人</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7315" marR="7315" marT="7315" marB="0" anchor="ctr"/>
                </a:tc>
                <a:tc>
                  <a:txBody>
                    <a:bodyPr/>
                    <a:lstStyle/>
                    <a:p>
                      <a:pPr algn="ctr"/>
                      <a:r>
                        <a:rPr lang="en-US" altLang="zh-TW" sz="1400" b="1" dirty="0">
                          <a:latin typeface="微軟正黑體" panose="020B0604030504040204" pitchFamily="34" charset="-120"/>
                          <a:ea typeface="微軟正黑體" panose="020B0604030504040204" pitchFamily="34" charset="-120"/>
                        </a:rPr>
                        <a:t>33</a:t>
                      </a:r>
                      <a:r>
                        <a:rPr lang="zh-TW" altLang="en-US" sz="1400" b="1" dirty="0">
                          <a:latin typeface="微軟正黑體" panose="020B0604030504040204" pitchFamily="34" charset="-120"/>
                          <a:ea typeface="微軟正黑體" panose="020B0604030504040204" pitchFamily="34" charset="-120"/>
                        </a:rPr>
                        <a:t>人</a:t>
                      </a:r>
                    </a:p>
                  </a:txBody>
                  <a:tcPr anchor="ct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76</a:t>
                      </a:r>
                      <a:r>
                        <a:rPr lang="zh-TW" altLang="en-US" sz="1400" b="1" dirty="0">
                          <a:solidFill>
                            <a:srgbClr val="C00000"/>
                          </a:solidFill>
                          <a:latin typeface="微軟正黑體" panose="020B0604030504040204" pitchFamily="34" charset="-120"/>
                          <a:ea typeface="微軟正黑體" panose="020B0604030504040204" pitchFamily="34" charset="-120"/>
                        </a:rPr>
                        <a:t>人</a:t>
                      </a:r>
                    </a:p>
                  </a:txBody>
                  <a:tcPr anchor="ctr"/>
                </a:tc>
                <a:extLst>
                  <a:ext uri="{0D108BD9-81ED-4DB2-BD59-A6C34878D82A}">
                    <a16:rowId xmlns:a16="http://schemas.microsoft.com/office/drawing/2014/main" val="2745763688"/>
                  </a:ext>
                </a:extLst>
              </a:tr>
              <a:tr h="288000">
                <a:tc>
                  <a:txBody>
                    <a:bodyPr/>
                    <a:lstStyle/>
                    <a:p>
                      <a:pPr algn="ctr"/>
                      <a:r>
                        <a:rPr lang="zh-TW" altLang="en-US" sz="1400" b="1" dirty="0">
                          <a:latin typeface="微軟正黑體" panose="020B0604030504040204" pitchFamily="34" charset="-120"/>
                          <a:ea typeface="微軟正黑體" panose="020B0604030504040204" pitchFamily="34" charset="-120"/>
                        </a:rPr>
                        <a:t>社會科學院</a:t>
                      </a:r>
                    </a:p>
                  </a:txBody>
                  <a:tcPr anchor="ctr"/>
                </a:tc>
                <a:tc>
                  <a:txBody>
                    <a:bodyPr/>
                    <a:lstStyle/>
                    <a:p>
                      <a:pPr marL="0" algn="ctr" defTabSz="914400" rtl="0" eaLnBrk="1" fontAlgn="ctr" latinLnBrk="0" hangingPunct="1"/>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16</a:t>
                      </a:r>
                      <a:r>
                        <a:rPr lang="zh-TW" altLang="en-US" sz="1400" b="1" kern="1200" dirty="0">
                          <a:solidFill>
                            <a:schemeClr val="dk1"/>
                          </a:solidFill>
                          <a:latin typeface="微軟正黑體" panose="020B0604030504040204" pitchFamily="34" charset="-120"/>
                          <a:ea typeface="微軟正黑體" panose="020B0604030504040204" pitchFamily="34" charset="-120"/>
                          <a:cs typeface="+mn-cs"/>
                        </a:rPr>
                        <a:t>人</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7315" marR="7315" marT="7315" marB="0" anchor="ctr"/>
                </a:tc>
                <a:tc>
                  <a:txBody>
                    <a:bodyPr/>
                    <a:lstStyle/>
                    <a:p>
                      <a:pPr algn="ctr"/>
                      <a:r>
                        <a:rPr lang="en-US" altLang="zh-TW" sz="1400" b="1" dirty="0">
                          <a:latin typeface="微軟正黑體" panose="020B0604030504040204" pitchFamily="34" charset="-120"/>
                          <a:ea typeface="微軟正黑體" panose="020B0604030504040204" pitchFamily="34" charset="-120"/>
                        </a:rPr>
                        <a:t>9</a:t>
                      </a:r>
                      <a:r>
                        <a:rPr lang="zh-TW" altLang="en-US" sz="1400" b="1" dirty="0">
                          <a:latin typeface="微軟正黑體" panose="020B0604030504040204" pitchFamily="34" charset="-120"/>
                          <a:ea typeface="微軟正黑體" panose="020B0604030504040204" pitchFamily="34" charset="-120"/>
                        </a:rPr>
                        <a:t>人</a:t>
                      </a:r>
                    </a:p>
                  </a:txBody>
                  <a:tcPr anchor="ct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25</a:t>
                      </a:r>
                      <a:r>
                        <a:rPr lang="zh-TW" altLang="en-US" sz="1400" b="1" dirty="0">
                          <a:solidFill>
                            <a:srgbClr val="C00000"/>
                          </a:solidFill>
                          <a:latin typeface="微軟正黑體" panose="020B0604030504040204" pitchFamily="34" charset="-120"/>
                          <a:ea typeface="微軟正黑體" panose="020B0604030504040204" pitchFamily="34" charset="-120"/>
                        </a:rPr>
                        <a:t>人</a:t>
                      </a:r>
                    </a:p>
                  </a:txBody>
                  <a:tcPr anchor="ctr"/>
                </a:tc>
                <a:extLst>
                  <a:ext uri="{0D108BD9-81ED-4DB2-BD59-A6C34878D82A}">
                    <a16:rowId xmlns:a16="http://schemas.microsoft.com/office/drawing/2014/main" val="736987300"/>
                  </a:ext>
                </a:extLst>
              </a:tr>
              <a:tr h="288000">
                <a:tc>
                  <a:txBody>
                    <a:bodyPr/>
                    <a:lstStyle/>
                    <a:p>
                      <a:pPr algn="ctr"/>
                      <a:r>
                        <a:rPr lang="zh-TW" altLang="en-US" sz="1400" b="1" dirty="0">
                          <a:latin typeface="微軟正黑體" panose="020B0604030504040204" pitchFamily="34" charset="-120"/>
                          <a:ea typeface="微軟正黑體" panose="020B0604030504040204" pitchFamily="34" charset="-120"/>
                        </a:rPr>
                        <a:t>醫學院</a:t>
                      </a:r>
                    </a:p>
                  </a:txBody>
                  <a:tcPr anchor="ctr"/>
                </a:tc>
                <a:tc>
                  <a:txBody>
                    <a:bodyPr/>
                    <a:lstStyle/>
                    <a:p>
                      <a:pPr marL="0" algn="ctr" defTabSz="914400" rtl="0" eaLnBrk="1" fontAlgn="ctr" latinLnBrk="0" hangingPunct="1"/>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25</a:t>
                      </a:r>
                      <a:r>
                        <a:rPr lang="zh-TW" altLang="en-US" sz="1400" b="1" kern="1200" dirty="0">
                          <a:solidFill>
                            <a:schemeClr val="dk1"/>
                          </a:solidFill>
                          <a:latin typeface="微軟正黑體" panose="020B0604030504040204" pitchFamily="34" charset="-120"/>
                          <a:ea typeface="微軟正黑體" panose="020B0604030504040204" pitchFamily="34" charset="-120"/>
                          <a:cs typeface="+mn-cs"/>
                        </a:rPr>
                        <a:t>人</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7315" marR="7315" marT="7315" marB="0" anchor="ctr"/>
                </a:tc>
                <a:tc>
                  <a:txBody>
                    <a:bodyPr/>
                    <a:lstStyle/>
                    <a:p>
                      <a:pPr algn="ctr"/>
                      <a:r>
                        <a:rPr lang="en-US" altLang="zh-TW" sz="1400" b="1" dirty="0">
                          <a:latin typeface="微軟正黑體" panose="020B0604030504040204" pitchFamily="34" charset="-120"/>
                          <a:ea typeface="微軟正黑體" panose="020B0604030504040204" pitchFamily="34" charset="-120"/>
                        </a:rPr>
                        <a:t>2</a:t>
                      </a:r>
                      <a:r>
                        <a:rPr lang="zh-TW" altLang="en-US" sz="1400" b="1" dirty="0">
                          <a:latin typeface="微軟正黑體" panose="020B0604030504040204" pitchFamily="34" charset="-120"/>
                          <a:ea typeface="微軟正黑體" panose="020B0604030504040204" pitchFamily="34" charset="-120"/>
                        </a:rPr>
                        <a:t>人</a:t>
                      </a:r>
                    </a:p>
                  </a:txBody>
                  <a:tcPr anchor="ctr"/>
                </a:tc>
                <a:tc>
                  <a:txBody>
                    <a:bodyPr/>
                    <a:lstStyle/>
                    <a:p>
                      <a:pPr algn="ctr"/>
                      <a:r>
                        <a:rPr lang="en-US" altLang="zh-TW" sz="1400" b="1" dirty="0">
                          <a:solidFill>
                            <a:srgbClr val="C00000"/>
                          </a:solidFill>
                          <a:latin typeface="微軟正黑體" panose="020B0604030504040204" pitchFamily="34" charset="-120"/>
                          <a:ea typeface="微軟正黑體" panose="020B0604030504040204" pitchFamily="34" charset="-120"/>
                        </a:rPr>
                        <a:t>27</a:t>
                      </a:r>
                      <a:r>
                        <a:rPr lang="zh-TW" altLang="en-US" sz="1400" b="1" dirty="0">
                          <a:solidFill>
                            <a:srgbClr val="C00000"/>
                          </a:solidFill>
                          <a:latin typeface="微軟正黑體" panose="020B0604030504040204" pitchFamily="34" charset="-120"/>
                          <a:ea typeface="微軟正黑體" panose="020B0604030504040204" pitchFamily="34" charset="-120"/>
                        </a:rPr>
                        <a:t>人</a:t>
                      </a:r>
                    </a:p>
                  </a:txBody>
                  <a:tcPr anchor="ctr"/>
                </a:tc>
                <a:extLst>
                  <a:ext uri="{0D108BD9-81ED-4DB2-BD59-A6C34878D82A}">
                    <a16:rowId xmlns:a16="http://schemas.microsoft.com/office/drawing/2014/main" val="549895604"/>
                  </a:ext>
                </a:extLst>
              </a:tr>
              <a:tr h="288000">
                <a:tc>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總計</a:t>
                      </a:r>
                    </a:p>
                  </a:txBody>
                  <a:tcPr anchor="ctr">
                    <a:solidFill>
                      <a:schemeClr val="accent2">
                        <a:lumMod val="60000"/>
                        <a:lumOff val="40000"/>
                      </a:schemeClr>
                    </a:solidFill>
                  </a:tcPr>
                </a:tc>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213</a:t>
                      </a:r>
                      <a:r>
                        <a:rPr lang="zh-TW" altLang="en-US" sz="1600" b="1" dirty="0">
                          <a:solidFill>
                            <a:schemeClr val="tx1"/>
                          </a:solidFill>
                          <a:latin typeface="微軟正黑體" panose="020B0604030504040204" pitchFamily="34" charset="-120"/>
                          <a:ea typeface="微軟正黑體" panose="020B0604030504040204" pitchFamily="34" charset="-120"/>
                        </a:rPr>
                        <a:t>人</a:t>
                      </a:r>
                    </a:p>
                  </a:txBody>
                  <a:tcPr anchor="ctr">
                    <a:solidFill>
                      <a:schemeClr val="accent2">
                        <a:lumMod val="60000"/>
                        <a:lumOff val="40000"/>
                      </a:schemeClr>
                    </a:solidFill>
                  </a:tcPr>
                </a:tc>
                <a:tc>
                  <a:txBody>
                    <a:bodyPr/>
                    <a:lstStyle/>
                    <a:p>
                      <a:pPr algn="ctr"/>
                      <a:r>
                        <a:rPr lang="en-US" altLang="zh-TW" sz="1600" b="1" dirty="0">
                          <a:solidFill>
                            <a:schemeClr val="tx1"/>
                          </a:solidFill>
                          <a:latin typeface="微軟正黑體" panose="020B0604030504040204" pitchFamily="34" charset="-120"/>
                          <a:ea typeface="微軟正黑體" panose="020B0604030504040204" pitchFamily="34" charset="-120"/>
                        </a:rPr>
                        <a:t>118</a:t>
                      </a:r>
                      <a:r>
                        <a:rPr lang="zh-TW" altLang="en-US" sz="1600" b="1" dirty="0">
                          <a:solidFill>
                            <a:schemeClr val="tx1"/>
                          </a:solidFill>
                          <a:latin typeface="微軟正黑體" panose="020B0604030504040204" pitchFamily="34" charset="-120"/>
                          <a:ea typeface="微軟正黑體" panose="020B0604030504040204" pitchFamily="34" charset="-120"/>
                        </a:rPr>
                        <a:t>人</a:t>
                      </a:r>
                    </a:p>
                  </a:txBody>
                  <a:tcPr anchor="ctr">
                    <a:solidFill>
                      <a:schemeClr val="accent2">
                        <a:lumMod val="60000"/>
                        <a:lumOff val="40000"/>
                      </a:schemeClr>
                    </a:solidFill>
                  </a:tcPr>
                </a:tc>
                <a:tc>
                  <a:txBody>
                    <a:bodyPr/>
                    <a:lstStyle/>
                    <a:p>
                      <a:pPr algn="ctr"/>
                      <a:r>
                        <a:rPr lang="zh-TW" altLang="en-US" sz="1600" b="1" u="none" dirty="0">
                          <a:solidFill>
                            <a:srgbClr val="C00000"/>
                          </a:solidFill>
                          <a:latin typeface="微軟正黑體" panose="020B0604030504040204" pitchFamily="34" charset="-120"/>
                          <a:ea typeface="微軟正黑體" panose="020B0604030504040204" pitchFamily="34" charset="-120"/>
                        </a:rPr>
                        <a:t>合計共</a:t>
                      </a:r>
                      <a:r>
                        <a:rPr lang="en-US" altLang="zh-TW" sz="1600" b="1" u="none" dirty="0">
                          <a:solidFill>
                            <a:srgbClr val="C00000"/>
                          </a:solidFill>
                          <a:latin typeface="微軟正黑體" panose="020B0604030504040204" pitchFamily="34" charset="-120"/>
                          <a:ea typeface="微軟正黑體" panose="020B0604030504040204" pitchFamily="34" charset="-120"/>
                        </a:rPr>
                        <a:t>331</a:t>
                      </a:r>
                      <a:r>
                        <a:rPr lang="zh-TW" altLang="en-US" sz="1600" b="1" u="none" dirty="0">
                          <a:solidFill>
                            <a:srgbClr val="C00000"/>
                          </a:solidFill>
                          <a:latin typeface="微軟正黑體" panose="020B0604030504040204" pitchFamily="34" charset="-120"/>
                          <a:ea typeface="微軟正黑體" panose="020B0604030504040204" pitchFamily="34" charset="-120"/>
                        </a:rPr>
                        <a:t>人</a:t>
                      </a:r>
                    </a:p>
                  </a:txBody>
                  <a:tcPr anchor="ctr">
                    <a:solidFill>
                      <a:schemeClr val="accent2">
                        <a:lumMod val="60000"/>
                        <a:lumOff val="40000"/>
                      </a:schemeClr>
                    </a:solidFill>
                  </a:tcPr>
                </a:tc>
                <a:extLst>
                  <a:ext uri="{0D108BD9-81ED-4DB2-BD59-A6C34878D82A}">
                    <a16:rowId xmlns:a16="http://schemas.microsoft.com/office/drawing/2014/main" val="3288788229"/>
                  </a:ext>
                </a:extLst>
              </a:tr>
            </a:tbl>
          </a:graphicData>
        </a:graphic>
      </p:graphicFrame>
      <p:sp>
        <p:nvSpPr>
          <p:cNvPr id="9" name="矩形 8"/>
          <p:cNvSpPr/>
          <p:nvPr/>
        </p:nvSpPr>
        <p:spPr>
          <a:xfrm>
            <a:off x="2487881" y="975709"/>
            <a:ext cx="7568215" cy="646331"/>
          </a:xfrm>
          <a:prstGeom prst="rect">
            <a:avLst/>
          </a:prstGeom>
        </p:spPr>
        <p:txBody>
          <a:bodyPr wrap="square">
            <a:spAutoFit/>
          </a:bodyPr>
          <a:lstStyle/>
          <a:p>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⭐截至</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110.11.11(</a:t>
            </a: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四</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a:t>
            </a: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止，共有</a:t>
            </a:r>
            <a:r>
              <a:rPr lang="en-US" altLang="zh-TW" b="1" u="sng" dirty="0">
                <a:solidFill>
                  <a:schemeClr val="accent3">
                    <a:lumMod val="50000"/>
                  </a:schemeClr>
                </a:solidFill>
                <a:latin typeface="微軟正黑體" panose="020B0604030504040204" pitchFamily="34" charset="-120"/>
                <a:ea typeface="微軟正黑體" panose="020B0604030504040204" pitchFamily="34" charset="-120"/>
              </a:rPr>
              <a:t>331</a:t>
            </a:r>
            <a:r>
              <a:rPr lang="zh-TW" altLang="en-US" b="1" u="sng" dirty="0">
                <a:solidFill>
                  <a:schemeClr val="accent3">
                    <a:lumMod val="50000"/>
                  </a:schemeClr>
                </a:solidFill>
                <a:latin typeface="微軟正黑體" panose="020B0604030504040204" pitchFamily="34" charset="-120"/>
                <a:ea typeface="微軟正黑體" panose="020B0604030504040204" pitchFamily="34" charset="-120"/>
              </a:rPr>
              <a:t>名</a:t>
            </a: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僑陸生已完成入境作業</a:t>
            </a:r>
            <a:endParaRPr lang="en-US" altLang="zh-TW" b="1" dirty="0">
              <a:solidFill>
                <a:schemeClr val="accent3">
                  <a:lumMod val="50000"/>
                </a:schemeClr>
              </a:solidFill>
              <a:latin typeface="微軟正黑體" panose="020B0604030504040204" pitchFamily="34" charset="-120"/>
              <a:ea typeface="微軟正黑體" panose="020B0604030504040204" pitchFamily="34" charset="-120"/>
            </a:endParaRPr>
          </a:p>
          <a:p>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a:t>
            </a:r>
            <a:r>
              <a:rPr lang="zh-TW" altLang="en-US" b="1" u="sng" dirty="0">
                <a:solidFill>
                  <a:schemeClr val="accent3">
                    <a:lumMod val="50000"/>
                  </a:schemeClr>
                </a:solidFill>
                <a:latin typeface="微軟正黑體" panose="020B0604030504040204" pitchFamily="34" charset="-120"/>
                <a:ea typeface="微軟正黑體" panose="020B0604030504040204" pitchFamily="34" charset="-120"/>
              </a:rPr>
              <a:t>僑生</a:t>
            </a:r>
            <a:r>
              <a:rPr lang="en-US" altLang="zh-TW" b="1" u="sng" dirty="0">
                <a:solidFill>
                  <a:schemeClr val="accent3">
                    <a:lumMod val="50000"/>
                  </a:schemeClr>
                </a:solidFill>
                <a:latin typeface="微軟正黑體" panose="020B0604030504040204" pitchFamily="34" charset="-120"/>
                <a:ea typeface="微軟正黑體" panose="020B0604030504040204" pitchFamily="34" charset="-120"/>
              </a:rPr>
              <a:t>213</a:t>
            </a:r>
            <a:r>
              <a:rPr lang="zh-TW" altLang="en-US" b="1" u="sng" dirty="0">
                <a:solidFill>
                  <a:schemeClr val="accent3">
                    <a:lumMod val="50000"/>
                  </a:schemeClr>
                </a:solidFill>
                <a:latin typeface="微軟正黑體" panose="020B0604030504040204" pitchFamily="34" charset="-120"/>
                <a:ea typeface="微軟正黑體" panose="020B0604030504040204" pitchFamily="34" charset="-120"/>
              </a:rPr>
              <a:t>名、陸生</a:t>
            </a:r>
            <a:r>
              <a:rPr lang="en-US" altLang="zh-TW" b="1" u="sng" dirty="0">
                <a:solidFill>
                  <a:schemeClr val="accent3">
                    <a:lumMod val="50000"/>
                  </a:schemeClr>
                </a:solidFill>
                <a:latin typeface="微軟正黑體" panose="020B0604030504040204" pitchFamily="34" charset="-120"/>
                <a:ea typeface="微軟正黑體" panose="020B0604030504040204" pitchFamily="34" charset="-120"/>
              </a:rPr>
              <a:t>118</a:t>
            </a:r>
            <a:r>
              <a:rPr lang="zh-TW" altLang="en-US" b="1" u="sng" dirty="0">
                <a:solidFill>
                  <a:schemeClr val="accent3">
                    <a:lumMod val="50000"/>
                  </a:schemeClr>
                </a:solidFill>
                <a:latin typeface="微軟正黑體" panose="020B0604030504040204" pitchFamily="34" charset="-120"/>
                <a:ea typeface="微軟正黑體" panose="020B0604030504040204" pitchFamily="34" charset="-120"/>
              </a:rPr>
              <a:t>名</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a:t>
            </a: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，各院僑陸生入境人數如下</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a:t>
            </a:r>
            <a:endParaRPr lang="zh-TW" altLang="en-US" b="1" dirty="0">
              <a:solidFill>
                <a:schemeClr val="accent3">
                  <a:lumMod val="50000"/>
                </a:schemeClr>
              </a:solidFill>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797" y="6132301"/>
            <a:ext cx="805936" cy="672663"/>
          </a:xfrm>
          <a:prstGeom prst="rect">
            <a:avLst/>
          </a:prstGeom>
        </p:spPr>
      </p:pic>
    </p:spTree>
    <p:extLst>
      <p:ext uri="{BB962C8B-B14F-4D97-AF65-F5344CB8AC3E}">
        <p14:creationId xmlns:p14="http://schemas.microsoft.com/office/powerpoint/2010/main" val="3358196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圓角矩形 10"/>
          <p:cNvSpPr/>
          <p:nvPr/>
        </p:nvSpPr>
        <p:spPr>
          <a:xfrm>
            <a:off x="2297288" y="1845835"/>
            <a:ext cx="7616460" cy="3411448"/>
          </a:xfrm>
          <a:prstGeom prst="roundRect">
            <a:avLst/>
          </a:prstGeom>
          <a:solidFill>
            <a:srgbClr val="BE6C6C">
              <a:alpha val="4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ts val="2500"/>
              </a:lnSpc>
              <a:buFont typeface="+mj-ea"/>
              <a:buAutoNum type="ea1ChtPeriod"/>
            </a:pP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a:p>
            <a:pPr marL="342900" indent="-342900">
              <a:lnSpc>
                <a:spcPts val="2500"/>
              </a:lnSpc>
              <a:buFont typeface="+mj-ea"/>
              <a:buAutoNum type="ea1ChtPeriod"/>
            </a:pPr>
            <a:r>
              <a:rPr lang="zh-TW" altLang="en-US" b="1" dirty="0">
                <a:solidFill>
                  <a:schemeClr val="bg2">
                    <a:lumMod val="10000"/>
                  </a:schemeClr>
                </a:solidFill>
                <a:latin typeface="微軟正黑體" panose="020B0604030504040204" pitchFamily="34" charset="-120"/>
                <a:ea typeface="微軟正黑體" panose="020B0604030504040204" pitchFamily="34" charset="-120"/>
              </a:rPr>
              <a:t>為因應</a:t>
            </a:r>
            <a:r>
              <a:rPr lang="en-US" altLang="zh-TW" b="1" dirty="0">
                <a:solidFill>
                  <a:schemeClr val="bg2">
                    <a:lumMod val="10000"/>
                  </a:schemeClr>
                </a:solidFill>
                <a:latin typeface="微軟正黑體" panose="020B0604030504040204" pitchFamily="34" charset="-120"/>
                <a:ea typeface="微軟正黑體" panose="020B0604030504040204" pitchFamily="34" charset="-120"/>
              </a:rPr>
              <a:t>111</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年農暦春節假期大量返國人潮入境檢疫需求及依指揮中心於農暦春節檢疫量能政策，</a:t>
            </a:r>
            <a:r>
              <a:rPr lang="en-US" altLang="zh-TW" b="1" dirty="0">
                <a:solidFill>
                  <a:schemeClr val="bg2">
                    <a:lumMod val="10000"/>
                  </a:schemeClr>
                </a:solidFill>
                <a:latin typeface="微軟正黑體" panose="020B0604030504040204" pitchFamily="34" charset="-120"/>
                <a:ea typeface="微軟正黑體" panose="020B0604030504040204" pitchFamily="34" charset="-120"/>
              </a:rPr>
              <a:t> 110-1</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尚未返台之境外學生須於</a:t>
            </a:r>
            <a:r>
              <a:rPr lang="en-US" altLang="zh-TW" b="1" u="sng" dirty="0">
                <a:solidFill>
                  <a:srgbClr val="C00000"/>
                </a:solidFill>
                <a:latin typeface="微軟正黑體" panose="020B0604030504040204" pitchFamily="34" charset="-120"/>
                <a:ea typeface="微軟正黑體" panose="020B0604030504040204" pitchFamily="34" charset="-120"/>
              </a:rPr>
              <a:t>110</a:t>
            </a:r>
            <a:r>
              <a:rPr lang="zh-TW" altLang="en-US" b="1" u="sng" dirty="0">
                <a:solidFill>
                  <a:srgbClr val="C00000"/>
                </a:solidFill>
                <a:latin typeface="微軟正黑體" panose="020B0604030504040204" pitchFamily="34" charset="-120"/>
                <a:ea typeface="微軟正黑體" panose="020B0604030504040204" pitchFamily="34" charset="-120"/>
              </a:rPr>
              <a:t>年</a:t>
            </a:r>
            <a:r>
              <a:rPr lang="en-US" altLang="zh-TW" b="1" u="sng" dirty="0">
                <a:solidFill>
                  <a:srgbClr val="C00000"/>
                </a:solidFill>
                <a:latin typeface="微軟正黑體" panose="020B0604030504040204" pitchFamily="34" charset="-120"/>
                <a:ea typeface="微軟正黑體" panose="020B0604030504040204" pitchFamily="34" charset="-120"/>
              </a:rPr>
              <a:t>12</a:t>
            </a:r>
            <a:r>
              <a:rPr lang="zh-TW" altLang="en-US" b="1" u="sng" dirty="0">
                <a:solidFill>
                  <a:srgbClr val="C00000"/>
                </a:solidFill>
                <a:latin typeface="微軟正黑體" panose="020B0604030504040204" pitchFamily="34" charset="-120"/>
                <a:ea typeface="微軟正黑體" panose="020B0604030504040204" pitchFamily="34" charset="-120"/>
              </a:rPr>
              <a:t>月</a:t>
            </a:r>
            <a:r>
              <a:rPr lang="en-US" altLang="zh-TW" b="1" u="sng" dirty="0">
                <a:solidFill>
                  <a:srgbClr val="C00000"/>
                </a:solidFill>
                <a:latin typeface="微軟正黑體" panose="020B0604030504040204" pitchFamily="34" charset="-120"/>
                <a:ea typeface="微軟正黑體" panose="020B0604030504040204" pitchFamily="34" charset="-120"/>
              </a:rPr>
              <a:t>15</a:t>
            </a:r>
            <a:r>
              <a:rPr lang="zh-TW" altLang="en-US" b="1" u="sng" dirty="0">
                <a:solidFill>
                  <a:srgbClr val="C00000"/>
                </a:solidFill>
                <a:latin typeface="微軟正黑體" panose="020B0604030504040204" pitchFamily="34" charset="-120"/>
                <a:ea typeface="微軟正黑體" panose="020B0604030504040204" pitchFamily="34" charset="-120"/>
              </a:rPr>
              <a:t>日前完成入境</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，且須於</a:t>
            </a:r>
            <a:r>
              <a:rPr lang="en-US" altLang="zh-TW" b="1" u="sng" dirty="0">
                <a:solidFill>
                  <a:schemeClr val="bg2">
                    <a:lumMod val="10000"/>
                  </a:schemeClr>
                </a:solidFill>
                <a:latin typeface="微軟正黑體" panose="020B0604030504040204" pitchFamily="34" charset="-120"/>
                <a:ea typeface="微軟正黑體" panose="020B0604030504040204" pitchFamily="34" charset="-120"/>
              </a:rPr>
              <a:t>110</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年</a:t>
            </a:r>
            <a:r>
              <a:rPr lang="en-US" altLang="zh-TW" b="1" u="sng" dirty="0">
                <a:solidFill>
                  <a:schemeClr val="bg2">
                    <a:lumMod val="10000"/>
                  </a:schemeClr>
                </a:solidFill>
                <a:latin typeface="微軟正黑體" panose="020B0604030504040204" pitchFamily="34" charset="-120"/>
                <a:ea typeface="微軟正黑體" panose="020B0604030504040204" pitchFamily="34" charset="-120"/>
              </a:rPr>
              <a:t>12</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月</a:t>
            </a:r>
            <a:r>
              <a:rPr lang="en-US" altLang="zh-TW" b="1" u="sng" dirty="0">
                <a:solidFill>
                  <a:schemeClr val="bg2">
                    <a:lumMod val="10000"/>
                  </a:schemeClr>
                </a:solidFill>
                <a:latin typeface="微軟正黑體" panose="020B0604030504040204" pitchFamily="34" charset="-120"/>
                <a:ea typeface="微軟正黑體" panose="020B0604030504040204" pitchFamily="34" charset="-120"/>
              </a:rPr>
              <a:t>31</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日前完成居家檢疫</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a:t>
            </a: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a:p>
            <a:pPr marL="342900" indent="-342900">
              <a:lnSpc>
                <a:spcPts val="2500"/>
              </a:lnSpc>
              <a:buFont typeface="+mj-ea"/>
              <a:buAutoNum type="ea1ChtPeriod"/>
            </a:pP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a:p>
            <a:pPr marL="342900" indent="-342900">
              <a:lnSpc>
                <a:spcPts val="2500"/>
              </a:lnSpc>
              <a:buFont typeface="+mj-ea"/>
              <a:buAutoNum type="ea1ChtPeriod"/>
            </a:pPr>
            <a:r>
              <a:rPr lang="en-US" altLang="zh-TW" b="1" dirty="0">
                <a:solidFill>
                  <a:schemeClr val="bg2">
                    <a:lumMod val="10000"/>
                  </a:schemeClr>
                </a:solidFill>
                <a:latin typeface="微軟正黑體" panose="020B0604030504040204" pitchFamily="34" charset="-120"/>
                <a:ea typeface="微軟正黑體" panose="020B0604030504040204" pitchFamily="34" charset="-120"/>
              </a:rPr>
              <a:t>110</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年第</a:t>
            </a:r>
            <a:r>
              <a:rPr lang="en-US" altLang="zh-TW" b="1" dirty="0">
                <a:solidFill>
                  <a:schemeClr val="bg2">
                    <a:lumMod val="10000"/>
                  </a:schemeClr>
                </a:solidFill>
                <a:latin typeface="微軟正黑體" panose="020B0604030504040204" pitchFamily="34" charset="-120"/>
                <a:ea typeface="微軟正黑體" panose="020B0604030504040204" pitchFamily="34" charset="-120"/>
              </a:rPr>
              <a:t>2</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學期擬入境之境外生</a:t>
            </a:r>
            <a:r>
              <a:rPr lang="en-US" altLang="zh-TW" b="1" dirty="0">
                <a:solidFill>
                  <a:schemeClr val="bg2">
                    <a:lumMod val="10000"/>
                  </a:schemeClr>
                </a:solidFill>
                <a:latin typeface="微軟正黑體" panose="020B0604030504040204" pitchFamily="34" charset="-120"/>
                <a:ea typeface="微軟正黑體" panose="020B0604030504040204" pitchFamily="34" charset="-120"/>
              </a:rPr>
              <a:t>,</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仍得依現行專案入境機制提出申請，惟</a:t>
            </a:r>
            <a:r>
              <a:rPr lang="zh-TW" altLang="en-US" b="1" u="sng" dirty="0">
                <a:solidFill>
                  <a:srgbClr val="C00000"/>
                </a:solidFill>
                <a:latin typeface="微軟正黑體" panose="020B0604030504040204" pitchFamily="34" charset="-120"/>
                <a:ea typeface="微軟正黑體" panose="020B0604030504040204" pitchFamily="34" charset="-120"/>
              </a:rPr>
              <a:t>須於</a:t>
            </a:r>
            <a:r>
              <a:rPr lang="en-US" altLang="zh-TW" b="1" u="sng" dirty="0">
                <a:solidFill>
                  <a:srgbClr val="C00000"/>
                </a:solidFill>
                <a:latin typeface="微軟正黑體" panose="020B0604030504040204" pitchFamily="34" charset="-120"/>
                <a:ea typeface="微軟正黑體" panose="020B0604030504040204" pitchFamily="34" charset="-120"/>
              </a:rPr>
              <a:t>111</a:t>
            </a:r>
            <a:r>
              <a:rPr lang="zh-TW" altLang="en-US" b="1" u="sng" dirty="0">
                <a:solidFill>
                  <a:srgbClr val="C00000"/>
                </a:solidFill>
                <a:latin typeface="微軟正黑體" panose="020B0604030504040204" pitchFamily="34" charset="-120"/>
                <a:ea typeface="微軟正黑體" panose="020B0604030504040204" pitchFamily="34" charset="-120"/>
              </a:rPr>
              <a:t>年</a:t>
            </a:r>
            <a:r>
              <a:rPr lang="en-US" altLang="zh-TW" b="1" u="sng" dirty="0">
                <a:solidFill>
                  <a:srgbClr val="C00000"/>
                </a:solidFill>
                <a:latin typeface="微軟正黑體" panose="020B0604030504040204" pitchFamily="34" charset="-120"/>
                <a:ea typeface="微軟正黑體" panose="020B0604030504040204" pitchFamily="34" charset="-120"/>
              </a:rPr>
              <a:t>2</a:t>
            </a:r>
            <a:r>
              <a:rPr lang="zh-TW" altLang="en-US" b="1" u="sng" dirty="0">
                <a:solidFill>
                  <a:srgbClr val="C00000"/>
                </a:solidFill>
                <a:latin typeface="微軟正黑體" panose="020B0604030504040204" pitchFamily="34" charset="-120"/>
                <a:ea typeface="微軟正黑體" panose="020B0604030504040204" pitchFamily="34" charset="-120"/>
              </a:rPr>
              <a:t>月</a:t>
            </a:r>
            <a:r>
              <a:rPr lang="en-US" altLang="zh-TW" b="1" u="sng" dirty="0">
                <a:solidFill>
                  <a:srgbClr val="C00000"/>
                </a:solidFill>
                <a:latin typeface="微軟正黑體" panose="020B0604030504040204" pitchFamily="34" charset="-120"/>
                <a:ea typeface="微軟正黑體" panose="020B0604030504040204" pitchFamily="34" charset="-120"/>
              </a:rPr>
              <a:t>12</a:t>
            </a:r>
            <a:r>
              <a:rPr lang="zh-TW" altLang="en-US" b="1" u="sng" dirty="0">
                <a:solidFill>
                  <a:srgbClr val="C00000"/>
                </a:solidFill>
                <a:latin typeface="微軟正黑體" panose="020B0604030504040204" pitchFamily="34" charset="-120"/>
                <a:ea typeface="微軟正黑體" panose="020B0604030504040204" pitchFamily="34" charset="-120"/>
              </a:rPr>
              <a:t>日以後始得入境</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，屆時勢必會影響同學在課業上的學習效果。且春節期間返國人潮眾多，南來北往聚會增加，</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請各院系共同協助向僑陸學生宣導，盡量減少農曆年節前跨境移動</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a:t>
            </a:r>
          </a:p>
          <a:p>
            <a:pPr algn="ctr"/>
            <a:endParaRPr lang="zh-TW" altLang="en-US" dirty="0">
              <a:solidFill>
                <a:schemeClr val="bg2">
                  <a:lumMod val="10000"/>
                </a:schemeClr>
              </a:solidFill>
            </a:endParaRPr>
          </a:p>
        </p:txBody>
      </p:sp>
      <p:sp>
        <p:nvSpPr>
          <p:cNvPr id="9" name="文字方塊 8"/>
          <p:cNvSpPr txBox="1"/>
          <p:nvPr/>
        </p:nvSpPr>
        <p:spPr>
          <a:xfrm>
            <a:off x="3210355" y="5503022"/>
            <a:ext cx="5790327" cy="461665"/>
          </a:xfrm>
          <a:prstGeom prst="rect">
            <a:avLst/>
          </a:prstGeom>
          <a:solidFill>
            <a:srgbClr val="FCECE8"/>
          </a:solidFill>
          <a:ln w="38100">
            <a:solidFill>
              <a:schemeClr val="accent2">
                <a:lumMod val="60000"/>
                <a:lumOff val="40000"/>
              </a:schemeClr>
            </a:solidFill>
          </a:ln>
        </p:spPr>
        <p:txBody>
          <a:bodyPr wrap="square" rtlCol="0">
            <a:spAutoFit/>
          </a:bodyPr>
          <a:lstStyle/>
          <a:p>
            <a:pPr algn="ct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⭐以上事項敬請各院系共同協助及宣導⭐</a:t>
            </a:r>
          </a:p>
        </p:txBody>
      </p:sp>
      <p:sp>
        <p:nvSpPr>
          <p:cNvPr id="13" name="矩形 12"/>
          <p:cNvSpPr/>
          <p:nvPr/>
        </p:nvSpPr>
        <p:spPr>
          <a:xfrm>
            <a:off x="2477344" y="1493555"/>
            <a:ext cx="7256348" cy="412934"/>
          </a:xfrm>
          <a:prstGeom prst="rect">
            <a:avLst/>
          </a:prstGeom>
        </p:spPr>
        <p:txBody>
          <a:bodyPr wrap="square">
            <a:spAutoFit/>
          </a:bodyPr>
          <a:lstStyle/>
          <a:p>
            <a:pPr>
              <a:lnSpc>
                <a:spcPts val="2500"/>
              </a:lnSpc>
            </a:pP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⭐依教育部</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11</a:t>
            </a: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月</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2</a:t>
            </a: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日來函，有關</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110</a:t>
            </a: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學年度境外學生入境作業說明如下</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a:t>
            </a:r>
          </a:p>
        </p:txBody>
      </p:sp>
      <p:sp>
        <p:nvSpPr>
          <p:cNvPr id="16" name="標題 1">
            <a:extLst>
              <a:ext uri="{FF2B5EF4-FFF2-40B4-BE49-F238E27FC236}">
                <a16:creationId xmlns:a16="http://schemas.microsoft.com/office/drawing/2014/main" id="{AF6C9DCA-0C4E-4E36-93B6-AF65C10841CD}"/>
              </a:ext>
            </a:extLst>
          </p:cNvPr>
          <p:cNvSpPr txBox="1">
            <a:spLocks/>
          </p:cNvSpPr>
          <p:nvPr/>
        </p:nvSpPr>
        <p:spPr>
          <a:xfrm>
            <a:off x="2297289" y="625927"/>
            <a:ext cx="6103063" cy="867628"/>
          </a:xfrm>
          <a:prstGeom prst="rect">
            <a:avLst/>
          </a:prstGeom>
        </p:spPr>
        <p:txBody>
          <a:bodyPr vert="horz" lIns="91440" tIns="45720" rIns="91440" bIns="45720" rtlCol="0" anchor="ctr">
            <a:normAutofit/>
          </a:bodyPr>
          <a:lstStyle>
            <a:lvl1pPr marL="252000" algn="l" defTabSz="914400" rtl="0" eaLnBrk="1" latinLnBrk="0" hangingPunct="1">
              <a:lnSpc>
                <a:spcPct val="90000"/>
              </a:lnSpc>
              <a:spcBef>
                <a:spcPct val="0"/>
              </a:spcBef>
              <a:buNone/>
              <a:defRPr sz="36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r>
              <a:rPr lang="en-GB" altLang="zh-TW" sz="3500" dirty="0">
                <a:solidFill>
                  <a:schemeClr val="accent2">
                    <a:lumMod val="75000"/>
                  </a:schemeClr>
                </a:solidFill>
              </a:rPr>
              <a:t>110</a:t>
            </a:r>
            <a:r>
              <a:rPr lang="zh-TW" altLang="en-US" sz="3500" dirty="0">
                <a:solidFill>
                  <a:schemeClr val="accent2">
                    <a:lumMod val="75000"/>
                  </a:schemeClr>
                </a:solidFill>
              </a:rPr>
              <a:t>學年度境外</a:t>
            </a:r>
            <a:r>
              <a:rPr lang="zh-TW" altLang="zh-TW" sz="3500" dirty="0">
                <a:solidFill>
                  <a:schemeClr val="accent2">
                    <a:lumMod val="75000"/>
                  </a:schemeClr>
                </a:solidFill>
              </a:rPr>
              <a:t>生入境</a:t>
            </a:r>
            <a:r>
              <a:rPr lang="zh-TW" altLang="en-US" sz="3500" dirty="0">
                <a:solidFill>
                  <a:schemeClr val="accent2">
                    <a:lumMod val="75000"/>
                  </a:schemeClr>
                </a:solidFill>
              </a:rPr>
              <a:t>作業</a:t>
            </a:r>
          </a:p>
        </p:txBody>
      </p:sp>
      <p:pic>
        <p:nvPicPr>
          <p:cNvPr id="17" name="圖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955" y="6158179"/>
            <a:ext cx="805936" cy="672663"/>
          </a:xfrm>
          <a:prstGeom prst="rect">
            <a:avLst/>
          </a:prstGeom>
        </p:spPr>
      </p:pic>
    </p:spTree>
    <p:extLst>
      <p:ext uri="{BB962C8B-B14F-4D97-AF65-F5344CB8AC3E}">
        <p14:creationId xmlns:p14="http://schemas.microsoft.com/office/powerpoint/2010/main" val="3108885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圓角矩形 10"/>
          <p:cNvSpPr/>
          <p:nvPr/>
        </p:nvSpPr>
        <p:spPr>
          <a:xfrm>
            <a:off x="2236551" y="2518152"/>
            <a:ext cx="7616460" cy="3320850"/>
          </a:xfrm>
          <a:prstGeom prst="roundRect">
            <a:avLst/>
          </a:prstGeom>
          <a:solidFill>
            <a:schemeClr val="accent5">
              <a:lumMod val="60000"/>
              <a:lumOff val="40000"/>
              <a:alpha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ts val="2500"/>
              </a:lnSpc>
              <a:buFont typeface="+mj-ea"/>
              <a:buAutoNum type="ea1ChtPeriod"/>
            </a:pP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a:p>
            <a:pPr marL="342900" indent="-342900">
              <a:lnSpc>
                <a:spcPts val="2500"/>
              </a:lnSpc>
              <a:buFont typeface="+mj-ea"/>
              <a:buAutoNum type="ea1ChtPeriod"/>
            </a:pPr>
            <a:r>
              <a:rPr lang="zh-TW" altLang="en-US" b="1" dirty="0">
                <a:solidFill>
                  <a:schemeClr val="bg2">
                    <a:lumMod val="10000"/>
                  </a:schemeClr>
                </a:solidFill>
                <a:latin typeface="微軟正黑體" panose="020B0604030504040204" pitchFamily="34" charset="-120"/>
                <a:ea typeface="微軟正黑體" panose="020B0604030504040204" pitchFamily="34" charset="-120"/>
              </a:rPr>
              <a:t>為減輕僑生</a:t>
            </a:r>
            <a:r>
              <a:rPr lang="en-US" altLang="zh-TW" b="1" dirty="0">
                <a:solidFill>
                  <a:schemeClr val="bg2">
                    <a:lumMod val="10000"/>
                  </a:schemeClr>
                </a:solidFill>
                <a:latin typeface="微軟正黑體" panose="020B0604030504040204" pitchFamily="34" charset="-120"/>
                <a:ea typeface="微軟正黑體" panose="020B0604030504040204" pitchFamily="34" charset="-120"/>
              </a:rPr>
              <a:t>(</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含港澳生</a:t>
            </a:r>
            <a:r>
              <a:rPr lang="en-US" altLang="zh-TW" b="1" dirty="0">
                <a:solidFill>
                  <a:schemeClr val="bg2">
                    <a:lumMod val="10000"/>
                  </a:schemeClr>
                </a:solidFill>
                <a:latin typeface="微軟正黑體" panose="020B0604030504040204" pitchFamily="34" charset="-120"/>
                <a:ea typeface="微軟正黑體" panose="020B0604030504040204" pitchFamily="34" charset="-120"/>
              </a:rPr>
              <a:t>)</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及陸生經濟壓力，讓學生能安心在台求學，學校</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依照校級規定日期</a:t>
            </a:r>
            <a:r>
              <a:rPr lang="en-US" altLang="zh-TW" b="1" u="sng" dirty="0">
                <a:solidFill>
                  <a:schemeClr val="bg2">
                    <a:lumMod val="10000"/>
                  </a:schemeClr>
                </a:solidFill>
                <a:latin typeface="微軟正黑體" panose="020B0604030504040204" pitchFamily="34" charset="-120"/>
                <a:ea typeface="微軟正黑體" panose="020B0604030504040204" pitchFamily="34" charset="-120"/>
              </a:rPr>
              <a:t>110</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年</a:t>
            </a:r>
            <a:r>
              <a:rPr lang="en-US" altLang="zh-TW" b="1" u="sng" dirty="0">
                <a:solidFill>
                  <a:schemeClr val="bg2">
                    <a:lumMod val="10000"/>
                  </a:schemeClr>
                </a:solidFill>
                <a:latin typeface="微軟正黑體" panose="020B0604030504040204" pitchFamily="34" charset="-120"/>
                <a:ea typeface="微軟正黑體" panose="020B0604030504040204" pitchFamily="34" charset="-120"/>
              </a:rPr>
              <a:t>10</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月</a:t>
            </a:r>
            <a:r>
              <a:rPr lang="en-US" altLang="zh-TW" b="1" u="sng" dirty="0">
                <a:solidFill>
                  <a:schemeClr val="bg2">
                    <a:lumMod val="10000"/>
                  </a:schemeClr>
                </a:solidFill>
                <a:latin typeface="微軟正黑體" panose="020B0604030504040204" pitchFamily="34" charset="-120"/>
                <a:ea typeface="微軟正黑體" panose="020B0604030504040204" pitchFamily="34" charset="-120"/>
              </a:rPr>
              <a:t>15</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日</a:t>
            </a:r>
            <a:r>
              <a:rPr lang="en-US" altLang="zh-TW" b="1" u="sng" dirty="0">
                <a:solidFill>
                  <a:schemeClr val="bg2">
                    <a:lumMod val="10000"/>
                  </a:schemeClr>
                </a:solidFill>
                <a:latin typeface="微軟正黑體" panose="020B0604030504040204" pitchFamily="34" charset="-120"/>
                <a:ea typeface="微軟正黑體" panose="020B0604030504040204" pitchFamily="34" charset="-120"/>
              </a:rPr>
              <a:t>(</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五</a:t>
            </a:r>
            <a:r>
              <a:rPr lang="en-US" altLang="zh-TW" b="1" u="sng" dirty="0">
                <a:solidFill>
                  <a:schemeClr val="bg2">
                    <a:lumMod val="10000"/>
                  </a:schemeClr>
                </a:solidFill>
                <a:latin typeface="微軟正黑體" panose="020B0604030504040204" pitchFamily="34" charset="-120"/>
                <a:ea typeface="微軟正黑體" panose="020B0604030504040204" pitchFamily="34" charset="-120"/>
              </a:rPr>
              <a:t>)</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前入境返台之僑陸生且</a:t>
            </a:r>
            <a:r>
              <a:rPr lang="en-US" altLang="zh-TW" b="1" u="sng" dirty="0">
                <a:solidFill>
                  <a:schemeClr val="bg2">
                    <a:lumMod val="10000"/>
                  </a:schemeClr>
                </a:solidFill>
                <a:latin typeface="微軟正黑體" panose="020B0604030504040204" pitchFamily="34" charset="-120"/>
                <a:ea typeface="微軟正黑體" panose="020B0604030504040204" pitchFamily="34" charset="-120"/>
              </a:rPr>
              <a:t>7</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天自主健康管理期間入住旅館者，補助</a:t>
            </a:r>
            <a:r>
              <a:rPr lang="en-US" altLang="zh-TW" b="1" u="sng" dirty="0">
                <a:solidFill>
                  <a:schemeClr val="bg2">
                    <a:lumMod val="10000"/>
                  </a:schemeClr>
                </a:solidFill>
                <a:latin typeface="微軟正黑體" panose="020B0604030504040204" pitchFamily="34" charset="-120"/>
                <a:ea typeface="微軟正黑體" panose="020B0604030504040204" pitchFamily="34" charset="-120"/>
              </a:rPr>
              <a:t>7</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天自主管理旅館費用，每人補助</a:t>
            </a:r>
            <a:r>
              <a:rPr lang="zh-TW" altLang="en-US" b="1" u="sng" dirty="0">
                <a:solidFill>
                  <a:srgbClr val="C00000"/>
                </a:solidFill>
                <a:latin typeface="微軟正黑體" panose="020B0604030504040204" pitchFamily="34" charset="-120"/>
                <a:ea typeface="微軟正黑體" panose="020B0604030504040204" pitchFamily="34" charset="-120"/>
              </a:rPr>
              <a:t>防疫助學金</a:t>
            </a:r>
            <a:r>
              <a:rPr lang="en-US" altLang="zh-TW" b="1" u="sng" dirty="0">
                <a:solidFill>
                  <a:srgbClr val="C00000"/>
                </a:solidFill>
                <a:latin typeface="微軟正黑體" panose="020B0604030504040204" pitchFamily="34" charset="-120"/>
                <a:ea typeface="微軟正黑體" panose="020B0604030504040204" pitchFamily="34" charset="-120"/>
              </a:rPr>
              <a:t>3,500</a:t>
            </a:r>
            <a:r>
              <a:rPr lang="zh-TW" altLang="en-US" b="1" u="sng" dirty="0">
                <a:solidFill>
                  <a:srgbClr val="C00000"/>
                </a:solidFill>
                <a:latin typeface="微軟正黑體" panose="020B0604030504040204" pitchFamily="34" charset="-120"/>
                <a:ea typeface="微軟正黑體" panose="020B0604030504040204" pitchFamily="34" charset="-120"/>
              </a:rPr>
              <a:t>元</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a:t>
            </a: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a:p>
            <a:pPr marL="342900" indent="-342900">
              <a:lnSpc>
                <a:spcPts val="2500"/>
              </a:lnSpc>
              <a:buFont typeface="+mj-ea"/>
              <a:buAutoNum type="ea1ChtPeriod"/>
            </a:pP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a:p>
            <a:pPr marL="342900" indent="-342900">
              <a:lnSpc>
                <a:spcPts val="2500"/>
              </a:lnSpc>
              <a:buFont typeface="+mj-ea"/>
              <a:buAutoNum type="ea1ChtPeriod"/>
            </a:pPr>
            <a:r>
              <a:rPr lang="zh-TW" altLang="en-US" b="1" dirty="0">
                <a:solidFill>
                  <a:schemeClr val="bg2">
                    <a:lumMod val="10000"/>
                  </a:schemeClr>
                </a:solidFill>
                <a:latin typeface="微軟正黑體" panose="020B0604030504040204" pitchFamily="34" charset="-120"/>
                <a:ea typeface="微軟正黑體" panose="020B0604030504040204" pitchFamily="34" charset="-120"/>
              </a:rPr>
              <a:t>本項補助採申請制，請於</a:t>
            </a:r>
            <a:r>
              <a:rPr lang="en-US" altLang="zh-TW" b="1" u="sng" dirty="0">
                <a:solidFill>
                  <a:srgbClr val="C00000"/>
                </a:solidFill>
                <a:latin typeface="微軟正黑體" panose="020B0604030504040204" pitchFamily="34" charset="-120"/>
                <a:ea typeface="微軟正黑體" panose="020B0604030504040204" pitchFamily="34" charset="-120"/>
              </a:rPr>
              <a:t>110</a:t>
            </a:r>
            <a:r>
              <a:rPr lang="zh-TW" altLang="en-US" b="1" u="sng" dirty="0">
                <a:solidFill>
                  <a:srgbClr val="C00000"/>
                </a:solidFill>
                <a:latin typeface="微軟正黑體" panose="020B0604030504040204" pitchFamily="34" charset="-120"/>
                <a:ea typeface="微軟正黑體" panose="020B0604030504040204" pitchFamily="34" charset="-120"/>
              </a:rPr>
              <a:t>年</a:t>
            </a:r>
            <a:r>
              <a:rPr lang="en-US" altLang="zh-TW" b="1" u="sng" dirty="0">
                <a:solidFill>
                  <a:srgbClr val="C00000"/>
                </a:solidFill>
                <a:latin typeface="微軟正黑體" panose="020B0604030504040204" pitchFamily="34" charset="-120"/>
                <a:ea typeface="微軟正黑體" panose="020B0604030504040204" pitchFamily="34" charset="-120"/>
              </a:rPr>
              <a:t>11</a:t>
            </a:r>
            <a:r>
              <a:rPr lang="zh-TW" altLang="en-US" b="1" u="sng" dirty="0">
                <a:solidFill>
                  <a:srgbClr val="C00000"/>
                </a:solidFill>
                <a:latin typeface="微軟正黑體" panose="020B0604030504040204" pitchFamily="34" charset="-120"/>
                <a:ea typeface="微軟正黑體" panose="020B0604030504040204" pitchFamily="34" charset="-120"/>
              </a:rPr>
              <a:t>月</a:t>
            </a:r>
            <a:r>
              <a:rPr lang="en-US" altLang="zh-TW" b="1" u="sng" dirty="0">
                <a:solidFill>
                  <a:srgbClr val="C00000"/>
                </a:solidFill>
                <a:latin typeface="微軟正黑體" panose="020B0604030504040204" pitchFamily="34" charset="-120"/>
                <a:ea typeface="微軟正黑體" panose="020B0604030504040204" pitchFamily="34" charset="-120"/>
              </a:rPr>
              <a:t>30</a:t>
            </a:r>
            <a:r>
              <a:rPr lang="zh-TW" altLang="en-US" b="1" u="sng" dirty="0">
                <a:solidFill>
                  <a:srgbClr val="C00000"/>
                </a:solidFill>
                <a:latin typeface="微軟正黑體" panose="020B0604030504040204" pitchFamily="34" charset="-120"/>
                <a:ea typeface="微軟正黑體" panose="020B0604030504040204" pitchFamily="34" charset="-120"/>
              </a:rPr>
              <a:t>日</a:t>
            </a:r>
            <a:r>
              <a:rPr lang="en-US" altLang="zh-TW" b="1" u="sng" dirty="0">
                <a:solidFill>
                  <a:srgbClr val="C00000"/>
                </a:solidFill>
                <a:latin typeface="微軟正黑體" panose="020B0604030504040204" pitchFamily="34" charset="-120"/>
                <a:ea typeface="微軟正黑體" panose="020B0604030504040204" pitchFamily="34" charset="-120"/>
              </a:rPr>
              <a:t>(</a:t>
            </a:r>
            <a:r>
              <a:rPr lang="zh-TW" altLang="en-US" b="1" u="sng" dirty="0">
                <a:solidFill>
                  <a:srgbClr val="C00000"/>
                </a:solidFill>
                <a:latin typeface="微軟正黑體" panose="020B0604030504040204" pitchFamily="34" charset="-120"/>
                <a:ea typeface="微軟正黑體" panose="020B0604030504040204" pitchFamily="34" charset="-120"/>
              </a:rPr>
              <a:t>二</a:t>
            </a:r>
            <a:r>
              <a:rPr lang="en-US" altLang="zh-TW" b="1" u="sng" dirty="0">
                <a:solidFill>
                  <a:srgbClr val="C00000"/>
                </a:solidFill>
                <a:latin typeface="微軟正黑體" panose="020B0604030504040204" pitchFamily="34" charset="-120"/>
                <a:ea typeface="微軟正黑體" panose="020B0604030504040204" pitchFamily="34" charset="-120"/>
              </a:rPr>
              <a:t>)</a:t>
            </a:r>
            <a:r>
              <a:rPr lang="zh-TW" altLang="en-US" b="1" u="sng" dirty="0">
                <a:solidFill>
                  <a:srgbClr val="C00000"/>
                </a:solidFill>
                <a:latin typeface="微軟正黑體" panose="020B0604030504040204" pitchFamily="34" charset="-120"/>
                <a:ea typeface="微軟正黑體" panose="020B0604030504040204" pitchFamily="34" charset="-120"/>
              </a:rPr>
              <a:t>前</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備妥相關資料至僑陸組申請</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，逾期不予受理。</a:t>
            </a: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a:p>
            <a:pPr marL="342900" indent="-342900">
              <a:lnSpc>
                <a:spcPts val="2500"/>
              </a:lnSpc>
              <a:buFont typeface="+mj-ea"/>
              <a:buAutoNum type="ea1ChtPeriod"/>
            </a:pP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a:p>
            <a:pPr marL="342900" indent="-342900">
              <a:lnSpc>
                <a:spcPts val="2500"/>
              </a:lnSpc>
              <a:buFont typeface="+mj-ea"/>
              <a:buAutoNum type="ea1ChtPeriod"/>
            </a:pPr>
            <a:r>
              <a:rPr lang="zh-TW" altLang="en-US" b="1" dirty="0">
                <a:solidFill>
                  <a:schemeClr val="bg2">
                    <a:lumMod val="10000"/>
                  </a:schemeClr>
                </a:solidFill>
                <a:latin typeface="微軟正黑體" panose="020B0604030504040204" pitchFamily="34" charset="-120"/>
                <a:ea typeface="微軟正黑體" panose="020B0604030504040204" pitchFamily="34" charset="-120"/>
              </a:rPr>
              <a:t>補助要點及相關申請說明已公告於</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僑陸組網頁→最新訊息</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a:t>
            </a: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a:p>
            <a:pPr marL="342900" indent="-342900">
              <a:lnSpc>
                <a:spcPts val="2500"/>
              </a:lnSpc>
              <a:buFont typeface="+mj-ea"/>
              <a:buAutoNum type="ea1ChtPeriod"/>
            </a:pPr>
            <a:endParaRPr lang="zh-TW" altLang="en-US" dirty="0">
              <a:solidFill>
                <a:schemeClr val="bg2">
                  <a:lumMod val="10000"/>
                </a:schemeClr>
              </a:solidFill>
            </a:endParaRPr>
          </a:p>
        </p:txBody>
      </p:sp>
      <p:sp>
        <p:nvSpPr>
          <p:cNvPr id="13" name="矩形 12"/>
          <p:cNvSpPr/>
          <p:nvPr/>
        </p:nvSpPr>
        <p:spPr>
          <a:xfrm>
            <a:off x="2477344" y="1410316"/>
            <a:ext cx="7256348" cy="1054135"/>
          </a:xfrm>
          <a:prstGeom prst="rect">
            <a:avLst/>
          </a:prstGeom>
        </p:spPr>
        <p:txBody>
          <a:bodyPr wrap="square">
            <a:spAutoFit/>
          </a:bodyPr>
          <a:lstStyle/>
          <a:p>
            <a:pPr>
              <a:lnSpc>
                <a:spcPts val="2500"/>
              </a:lnSpc>
            </a:pP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⭐依教育部臺教高通字第</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1100113799</a:t>
            </a: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號函，境外生專案境外生返台須完成</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14</a:t>
            </a: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天居家檢疫</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+7</a:t>
            </a: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天自主管理。今年特別規定</a:t>
            </a:r>
            <a:r>
              <a:rPr lang="en-US" altLang="zh-TW" b="1" dirty="0">
                <a:solidFill>
                  <a:schemeClr val="accent3">
                    <a:lumMod val="50000"/>
                  </a:schemeClr>
                </a:solidFill>
                <a:latin typeface="微軟正黑體" panose="020B0604030504040204" pitchFamily="34" charset="-120"/>
                <a:ea typeface="微軟正黑體" panose="020B0604030504040204" pitchFamily="34" charset="-120"/>
              </a:rPr>
              <a:t>7</a:t>
            </a: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天自主管理期不能進入校園，故部分學生須另訂自主健康管理旅館入住。</a:t>
            </a:r>
          </a:p>
        </p:txBody>
      </p:sp>
      <p:sp>
        <p:nvSpPr>
          <p:cNvPr id="16" name="標題 1">
            <a:extLst>
              <a:ext uri="{FF2B5EF4-FFF2-40B4-BE49-F238E27FC236}">
                <a16:creationId xmlns:a16="http://schemas.microsoft.com/office/drawing/2014/main" id="{AF6C9DCA-0C4E-4E36-93B6-AF65C10841CD}"/>
              </a:ext>
            </a:extLst>
          </p:cNvPr>
          <p:cNvSpPr txBox="1">
            <a:spLocks/>
          </p:cNvSpPr>
          <p:nvPr/>
        </p:nvSpPr>
        <p:spPr>
          <a:xfrm>
            <a:off x="2297288" y="306751"/>
            <a:ext cx="6488646" cy="1162867"/>
          </a:xfrm>
          <a:prstGeom prst="rect">
            <a:avLst/>
          </a:prstGeom>
        </p:spPr>
        <p:txBody>
          <a:bodyPr vert="horz" lIns="91440" tIns="45720" rIns="91440" bIns="45720" rtlCol="0" anchor="ctr">
            <a:normAutofit fontScale="92500"/>
          </a:bodyPr>
          <a:lstStyle>
            <a:lvl1pPr marL="252000" algn="l" defTabSz="914400" rtl="0" eaLnBrk="1" latinLnBrk="0" hangingPunct="1">
              <a:lnSpc>
                <a:spcPct val="90000"/>
              </a:lnSpc>
              <a:spcBef>
                <a:spcPct val="0"/>
              </a:spcBef>
              <a:buNone/>
              <a:defRPr sz="36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r>
              <a:rPr lang="en-US" altLang="zh-TW" sz="3500" dirty="0">
                <a:solidFill>
                  <a:schemeClr val="accent2">
                    <a:lumMod val="75000"/>
                  </a:schemeClr>
                </a:solidFill>
              </a:rPr>
              <a:t>110</a:t>
            </a:r>
            <a:r>
              <a:rPr lang="zh-TW" altLang="en-US" sz="3500" dirty="0">
                <a:solidFill>
                  <a:schemeClr val="accent2">
                    <a:lumMod val="75000"/>
                  </a:schemeClr>
                </a:solidFill>
              </a:rPr>
              <a:t>學年度第一學期僑生</a:t>
            </a:r>
            <a:endParaRPr lang="en-US" altLang="zh-TW" sz="3500" dirty="0">
              <a:solidFill>
                <a:schemeClr val="accent2">
                  <a:lumMod val="75000"/>
                </a:schemeClr>
              </a:solidFill>
            </a:endParaRPr>
          </a:p>
          <a:p>
            <a:r>
              <a:rPr lang="en-US" altLang="zh-TW" sz="3500" dirty="0">
                <a:solidFill>
                  <a:schemeClr val="accent2">
                    <a:lumMod val="75000"/>
                  </a:schemeClr>
                </a:solidFill>
              </a:rPr>
              <a:t>(</a:t>
            </a:r>
            <a:r>
              <a:rPr lang="zh-TW" altLang="en-US" sz="3500" dirty="0">
                <a:solidFill>
                  <a:schemeClr val="accent2">
                    <a:lumMod val="75000"/>
                  </a:schemeClr>
                </a:solidFill>
              </a:rPr>
              <a:t>含港澳生</a:t>
            </a:r>
            <a:r>
              <a:rPr lang="en-US" altLang="zh-TW" sz="3500" dirty="0">
                <a:solidFill>
                  <a:schemeClr val="accent2">
                    <a:lumMod val="75000"/>
                  </a:schemeClr>
                </a:solidFill>
              </a:rPr>
              <a:t>)</a:t>
            </a:r>
            <a:r>
              <a:rPr lang="zh-TW" altLang="en-US" sz="3500" dirty="0">
                <a:solidFill>
                  <a:schemeClr val="accent2">
                    <a:lumMod val="75000"/>
                  </a:schemeClr>
                </a:solidFill>
              </a:rPr>
              <a:t>及陸生防疫助學金補助</a:t>
            </a:r>
          </a:p>
        </p:txBody>
      </p:sp>
      <p:pic>
        <p:nvPicPr>
          <p:cNvPr id="17" name="圖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 y="5968393"/>
            <a:ext cx="805936" cy="672663"/>
          </a:xfrm>
          <a:prstGeom prst="rect">
            <a:avLst/>
          </a:prstGeom>
        </p:spPr>
      </p:pic>
    </p:spTree>
    <p:extLst>
      <p:ext uri="{BB962C8B-B14F-4D97-AF65-F5344CB8AC3E}">
        <p14:creationId xmlns:p14="http://schemas.microsoft.com/office/powerpoint/2010/main" val="3176999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AF6C9DCA-0C4E-4E36-93B6-AF65C10841CD}"/>
              </a:ext>
            </a:extLst>
          </p:cNvPr>
          <p:cNvSpPr txBox="1">
            <a:spLocks/>
          </p:cNvSpPr>
          <p:nvPr/>
        </p:nvSpPr>
        <p:spPr>
          <a:xfrm>
            <a:off x="2312797" y="898001"/>
            <a:ext cx="7458558" cy="867628"/>
          </a:xfrm>
          <a:prstGeom prst="rect">
            <a:avLst/>
          </a:prstGeom>
        </p:spPr>
        <p:txBody>
          <a:bodyPr vert="horz" lIns="91440" tIns="45720" rIns="91440" bIns="45720" rtlCol="0" anchor="ctr">
            <a:normAutofit/>
          </a:bodyPr>
          <a:lstStyle>
            <a:lvl1pPr marL="252000" algn="l" defTabSz="914400" rtl="0" eaLnBrk="1" latinLnBrk="0" hangingPunct="1">
              <a:lnSpc>
                <a:spcPct val="90000"/>
              </a:lnSpc>
              <a:spcBef>
                <a:spcPct val="0"/>
              </a:spcBef>
              <a:buNone/>
              <a:defRPr sz="36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r>
              <a:rPr lang="zh-TW" altLang="en-US" sz="3500" dirty="0">
                <a:solidFill>
                  <a:schemeClr val="accent2">
                    <a:lumMod val="75000"/>
                  </a:schemeClr>
                </a:solidFill>
              </a:rPr>
              <a:t>輔仁大學大陸研究生獎勵辦法</a:t>
            </a:r>
            <a:r>
              <a:rPr lang="en-US" altLang="zh-TW" sz="2400" dirty="0">
                <a:solidFill>
                  <a:schemeClr val="accent2">
                    <a:lumMod val="75000"/>
                  </a:schemeClr>
                </a:solidFill>
              </a:rPr>
              <a:t>(</a:t>
            </a:r>
            <a:r>
              <a:rPr lang="zh-TW" altLang="en-US" sz="2400" dirty="0">
                <a:solidFill>
                  <a:schemeClr val="accent2">
                    <a:lumMod val="75000"/>
                  </a:schemeClr>
                </a:solidFill>
              </a:rPr>
              <a:t>教務處</a:t>
            </a:r>
            <a:r>
              <a:rPr lang="en-US" altLang="zh-TW" sz="2400" dirty="0">
                <a:solidFill>
                  <a:schemeClr val="accent2">
                    <a:lumMod val="75000"/>
                  </a:schemeClr>
                </a:solidFill>
              </a:rPr>
              <a:t>)</a:t>
            </a:r>
            <a:endParaRPr lang="zh-TW" altLang="en-US" sz="2400" dirty="0">
              <a:solidFill>
                <a:schemeClr val="accent2">
                  <a:lumMod val="75000"/>
                </a:schemeClr>
              </a:solidFill>
            </a:endParaRPr>
          </a:p>
        </p:txBody>
      </p:sp>
      <p:sp>
        <p:nvSpPr>
          <p:cNvPr id="9" name="矩形 8"/>
          <p:cNvSpPr/>
          <p:nvPr/>
        </p:nvSpPr>
        <p:spPr>
          <a:xfrm>
            <a:off x="2562779" y="1754166"/>
            <a:ext cx="7290232" cy="1054135"/>
          </a:xfrm>
          <a:prstGeom prst="rect">
            <a:avLst/>
          </a:prstGeom>
        </p:spPr>
        <p:txBody>
          <a:bodyPr wrap="square">
            <a:spAutoFit/>
          </a:bodyPr>
          <a:lstStyle/>
          <a:p>
            <a:pPr>
              <a:lnSpc>
                <a:spcPts val="2500"/>
              </a:lnSpc>
            </a:pPr>
            <a:r>
              <a:rPr lang="zh-TW" altLang="en-US" b="1" dirty="0">
                <a:solidFill>
                  <a:schemeClr val="accent3">
                    <a:lumMod val="50000"/>
                  </a:schemeClr>
                </a:solidFill>
                <a:latin typeface="微軟正黑體" panose="020B0604030504040204" pitchFamily="34" charset="-120"/>
                <a:ea typeface="微軟正黑體" panose="020B0604030504040204" pitchFamily="34" charset="-120"/>
              </a:rPr>
              <a:t>⭐為使大陸地區來台之研究生（包括碩士班及博士班）於本校就學期間能完整學習；申請之大陸研究生必須參與本校專任教師之研究計畫，並且應以課程學習為限。</a:t>
            </a:r>
            <a:endParaRPr lang="en-US" altLang="zh-TW" b="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10" name="圓角矩形 9"/>
          <p:cNvSpPr/>
          <p:nvPr/>
        </p:nvSpPr>
        <p:spPr>
          <a:xfrm>
            <a:off x="2312796" y="2918971"/>
            <a:ext cx="7616460" cy="2381226"/>
          </a:xfrm>
          <a:prstGeom prst="roundRect">
            <a:avLst/>
          </a:prstGeom>
          <a:solidFill>
            <a:schemeClr val="accent6">
              <a:lumMod val="60000"/>
              <a:lumOff val="40000"/>
              <a:alpha val="59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en-US" altLang="zh-TW" b="1" dirty="0">
                <a:solidFill>
                  <a:schemeClr val="bg2">
                    <a:lumMod val="10000"/>
                  </a:schemeClr>
                </a:solidFill>
                <a:latin typeface="微軟正黑體" panose="020B0604030504040204" pitchFamily="34" charset="-120"/>
                <a:ea typeface="微軟正黑體" panose="020B0604030504040204" pitchFamily="34" charset="-120"/>
              </a:rPr>
              <a:t>※</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注意事項：</a:t>
            </a: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a:p>
            <a:pPr>
              <a:lnSpc>
                <a:spcPts val="2500"/>
              </a:lnSpc>
            </a:pP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a:p>
            <a:pPr marL="342900" indent="-342900">
              <a:lnSpc>
                <a:spcPts val="2500"/>
              </a:lnSpc>
              <a:buFont typeface="+mj-ea"/>
              <a:buAutoNum type="ea1ChtPeriod"/>
            </a:pPr>
            <a:r>
              <a:rPr lang="zh-TW" altLang="en-US" b="1" dirty="0">
                <a:solidFill>
                  <a:schemeClr val="bg2">
                    <a:lumMod val="10000"/>
                  </a:schemeClr>
                </a:solidFill>
                <a:latin typeface="微軟正黑體" panose="020B0604030504040204" pitchFamily="34" charset="-120"/>
                <a:ea typeface="微軟正黑體" panose="020B0604030504040204" pitchFamily="34" charset="-120"/>
              </a:rPr>
              <a:t>本獎勵金之申請</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須由擔任研究計畫之計畫主持人</a:t>
            </a:r>
            <a:r>
              <a:rPr lang="en-US" altLang="zh-TW" b="1" u="sng" dirty="0">
                <a:solidFill>
                  <a:schemeClr val="bg2">
                    <a:lumMod val="10000"/>
                  </a:schemeClr>
                </a:solidFill>
                <a:latin typeface="微軟正黑體" panose="020B0604030504040204" pitchFamily="34" charset="-120"/>
                <a:ea typeface="微軟正黑體" panose="020B0604030504040204" pitchFamily="34" charset="-120"/>
              </a:rPr>
              <a:t>(</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本校專任教師</a:t>
            </a:r>
            <a:r>
              <a:rPr lang="en-US" altLang="zh-TW" b="1" u="sng" dirty="0">
                <a:solidFill>
                  <a:schemeClr val="bg2">
                    <a:lumMod val="10000"/>
                  </a:schemeClr>
                </a:solidFill>
                <a:latin typeface="微軟正黑體" panose="020B0604030504040204" pitchFamily="34" charset="-120"/>
                <a:ea typeface="微軟正黑體" panose="020B0604030504040204" pitchFamily="34" charset="-120"/>
              </a:rPr>
              <a:t>)</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提出</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，並依照辦法檢附符合相關資格之說明。</a:t>
            </a: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a:p>
            <a:pPr marL="342900" indent="-342900">
              <a:lnSpc>
                <a:spcPts val="2500"/>
              </a:lnSpc>
              <a:buFont typeface="+mj-ea"/>
              <a:buAutoNum type="ea1ChtPeriod"/>
            </a:pP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a:p>
            <a:pPr marL="342900" indent="-342900">
              <a:lnSpc>
                <a:spcPts val="2500"/>
              </a:lnSpc>
              <a:buFont typeface="+mj-ea"/>
              <a:buAutoNum type="ea1ChtPeriod"/>
            </a:pPr>
            <a:r>
              <a:rPr lang="zh-TW" altLang="en-US" b="1" dirty="0">
                <a:solidFill>
                  <a:schemeClr val="bg2">
                    <a:lumMod val="10000"/>
                  </a:schemeClr>
                </a:solidFill>
                <a:latin typeface="微軟正黑體" panose="020B0604030504040204" pitchFamily="34" charset="-120"/>
                <a:ea typeface="微軟正黑體" panose="020B0604030504040204" pitchFamily="34" charset="-120"/>
              </a:rPr>
              <a:t>大陸研究生</a:t>
            </a:r>
            <a:r>
              <a:rPr lang="zh-TW" altLang="en-US" b="1" u="sng" dirty="0">
                <a:solidFill>
                  <a:schemeClr val="bg2">
                    <a:lumMod val="10000"/>
                  </a:schemeClr>
                </a:solidFill>
                <a:latin typeface="微軟正黑體" panose="020B0604030504040204" pitchFamily="34" charset="-120"/>
                <a:ea typeface="微軟正黑體" panose="020B0604030504040204" pitchFamily="34" charset="-120"/>
              </a:rPr>
              <a:t>同一期間僅能參與一項研究計畫</a:t>
            </a:r>
            <a:r>
              <a:rPr lang="zh-TW" altLang="en-US" b="1" dirty="0">
                <a:solidFill>
                  <a:schemeClr val="bg2">
                    <a:lumMod val="10000"/>
                  </a:schemeClr>
                </a:solidFill>
                <a:latin typeface="微軟正黑體" panose="020B0604030504040204" pitchFamily="34" charset="-120"/>
                <a:ea typeface="微軟正黑體" panose="020B0604030504040204" pitchFamily="34" charset="-120"/>
              </a:rPr>
              <a:t>，不得多兼。</a:t>
            </a:r>
            <a:endParaRPr lang="en-US" altLang="zh-TW" b="1" dirty="0">
              <a:solidFill>
                <a:schemeClr val="bg2">
                  <a:lumMod val="10000"/>
                </a:schemeClr>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2720051" y="5387439"/>
            <a:ext cx="7051304" cy="400110"/>
          </a:xfrm>
          <a:prstGeom prst="rect">
            <a:avLst/>
          </a:prstGeom>
          <a:solidFill>
            <a:srgbClr val="FCECE8"/>
          </a:solidFill>
          <a:ln w="38100">
            <a:solidFill>
              <a:schemeClr val="accent2">
                <a:lumMod val="60000"/>
                <a:lumOff val="40000"/>
              </a:schemeClr>
            </a:solidFill>
          </a:ln>
        </p:spPr>
        <p:txBody>
          <a:bodyPr wrap="square" rtlCol="0">
            <a:spAutoFit/>
          </a:bodyPr>
          <a:lstStyle/>
          <a:p>
            <a:pPr algn="ct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⭐須由專任教師推薦「優秀」大陸研究生向教務處提出申請⭐</a:t>
            </a:r>
          </a:p>
        </p:txBody>
      </p:sp>
      <p:pic>
        <p:nvPicPr>
          <p:cNvPr id="12" name="圖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812" y="6185337"/>
            <a:ext cx="805936" cy="672663"/>
          </a:xfrm>
          <a:prstGeom prst="rect">
            <a:avLst/>
          </a:prstGeom>
        </p:spPr>
      </p:pic>
    </p:spTree>
    <p:extLst>
      <p:ext uri="{BB962C8B-B14F-4D97-AF65-F5344CB8AC3E}">
        <p14:creationId xmlns:p14="http://schemas.microsoft.com/office/powerpoint/2010/main" val="3565708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31984" y="1360335"/>
            <a:ext cx="5170170" cy="1936750"/>
          </a:xfrm>
          <a:prstGeom prst="rect">
            <a:avLst/>
          </a:prstGeom>
        </p:spPr>
        <p:txBody>
          <a:bodyPr vert="horz" wrap="square" lIns="0" tIns="126364" rIns="0" bIns="0" rtlCol="0">
            <a:spAutoFit/>
          </a:bodyPr>
          <a:lstStyle/>
          <a:p>
            <a:pPr marL="871219" marR="5080" indent="-859155">
              <a:lnSpc>
                <a:spcPts val="7130"/>
              </a:lnSpc>
              <a:spcBef>
                <a:spcPts val="994"/>
              </a:spcBef>
            </a:pPr>
            <a:r>
              <a:rPr sz="6600" b="0" spc="130" dirty="0">
                <a:latin typeface="Noto Sans CJK JP Medium"/>
                <a:cs typeface="Noto Sans CJK JP Medium"/>
              </a:rPr>
              <a:t>校園安全事件 </a:t>
            </a:r>
            <a:r>
              <a:rPr sz="6600" b="0" spc="145" dirty="0">
                <a:latin typeface="Noto Sans CJK JP Medium"/>
                <a:cs typeface="Noto Sans CJK JP Medium"/>
              </a:rPr>
              <a:t>統計分析</a:t>
            </a:r>
            <a:endParaRPr sz="6600" dirty="0">
              <a:latin typeface="Noto Sans CJK JP Medium"/>
              <a:cs typeface="Noto Sans CJK JP Medium"/>
            </a:endParaRPr>
          </a:p>
        </p:txBody>
      </p:sp>
      <p:sp>
        <p:nvSpPr>
          <p:cNvPr id="3" name="object 3"/>
          <p:cNvSpPr txBox="1"/>
          <p:nvPr/>
        </p:nvSpPr>
        <p:spPr>
          <a:xfrm>
            <a:off x="3934345" y="3966375"/>
            <a:ext cx="4318635" cy="695960"/>
          </a:xfrm>
          <a:prstGeom prst="rect">
            <a:avLst/>
          </a:prstGeom>
        </p:spPr>
        <p:txBody>
          <a:bodyPr vert="horz" wrap="square" lIns="0" tIns="12700" rIns="0" bIns="0" rtlCol="0">
            <a:spAutoFit/>
          </a:bodyPr>
          <a:lstStyle/>
          <a:p>
            <a:pPr marL="12700">
              <a:lnSpc>
                <a:spcPct val="100000"/>
              </a:lnSpc>
              <a:spcBef>
                <a:spcPts val="100"/>
              </a:spcBef>
              <a:tabLst>
                <a:tab pos="2015489" algn="l"/>
              </a:tabLst>
            </a:pPr>
            <a:r>
              <a:rPr sz="4400" b="0" spc="105" dirty="0">
                <a:latin typeface="Noto Sans CJK JP Medium"/>
                <a:cs typeface="Noto Sans CJK JP Medium"/>
              </a:rPr>
              <a:t>林自强	</a:t>
            </a:r>
            <a:r>
              <a:rPr sz="4400" b="0" spc="110" dirty="0">
                <a:latin typeface="Noto Sans CJK JP Medium"/>
                <a:cs typeface="Noto Sans CJK JP Medium"/>
              </a:rPr>
              <a:t>副</a:t>
            </a:r>
            <a:r>
              <a:rPr sz="4400" b="0" spc="105" dirty="0">
                <a:latin typeface="Noto Sans CJK JP Medium"/>
                <a:cs typeface="Noto Sans CJK JP Medium"/>
              </a:rPr>
              <a:t>學務長</a:t>
            </a:r>
            <a:endParaRPr sz="4400">
              <a:latin typeface="Noto Sans CJK JP Medium"/>
              <a:cs typeface="Noto Sans CJK JP Medium"/>
            </a:endParaRPr>
          </a:p>
        </p:txBody>
      </p:sp>
    </p:spTree>
    <p:extLst>
      <p:ext uri="{BB962C8B-B14F-4D97-AF65-F5344CB8AC3E}">
        <p14:creationId xmlns:p14="http://schemas.microsoft.com/office/powerpoint/2010/main" val="3199540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650454" y="2164972"/>
          <a:ext cx="10050087" cy="4181301"/>
        </p:xfrm>
        <a:graphic>
          <a:graphicData uri="http://schemas.openxmlformats.org/drawingml/2006/table">
            <a:tbl>
              <a:tblPr firstRow="1" firstCol="1" bandRow="1">
                <a:tableStyleId>{5C22544A-7EE6-4342-B048-85BDC9FD1C3A}</a:tableStyleId>
              </a:tblPr>
              <a:tblGrid>
                <a:gridCol w="1124066">
                  <a:extLst>
                    <a:ext uri="{9D8B030D-6E8A-4147-A177-3AD203B41FA5}">
                      <a16:colId xmlns:a16="http://schemas.microsoft.com/office/drawing/2014/main" val="361027615"/>
                    </a:ext>
                  </a:extLst>
                </a:gridCol>
                <a:gridCol w="702819">
                  <a:extLst>
                    <a:ext uri="{9D8B030D-6E8A-4147-A177-3AD203B41FA5}">
                      <a16:colId xmlns:a16="http://schemas.microsoft.com/office/drawing/2014/main" val="1345836962"/>
                    </a:ext>
                  </a:extLst>
                </a:gridCol>
                <a:gridCol w="697276">
                  <a:extLst>
                    <a:ext uri="{9D8B030D-6E8A-4147-A177-3AD203B41FA5}">
                      <a16:colId xmlns:a16="http://schemas.microsoft.com/office/drawing/2014/main" val="3608458196"/>
                    </a:ext>
                  </a:extLst>
                </a:gridCol>
                <a:gridCol w="748269">
                  <a:extLst>
                    <a:ext uri="{9D8B030D-6E8A-4147-A177-3AD203B41FA5}">
                      <a16:colId xmlns:a16="http://schemas.microsoft.com/office/drawing/2014/main" val="1454432296"/>
                    </a:ext>
                  </a:extLst>
                </a:gridCol>
                <a:gridCol w="924528">
                  <a:extLst>
                    <a:ext uri="{9D8B030D-6E8A-4147-A177-3AD203B41FA5}">
                      <a16:colId xmlns:a16="http://schemas.microsoft.com/office/drawing/2014/main" val="334535541"/>
                    </a:ext>
                  </a:extLst>
                </a:gridCol>
                <a:gridCol w="681756">
                  <a:extLst>
                    <a:ext uri="{9D8B030D-6E8A-4147-A177-3AD203B41FA5}">
                      <a16:colId xmlns:a16="http://schemas.microsoft.com/office/drawing/2014/main" val="2951942343"/>
                    </a:ext>
                  </a:extLst>
                </a:gridCol>
                <a:gridCol w="851364">
                  <a:extLst>
                    <a:ext uri="{9D8B030D-6E8A-4147-A177-3AD203B41FA5}">
                      <a16:colId xmlns:a16="http://schemas.microsoft.com/office/drawing/2014/main" val="1849787794"/>
                    </a:ext>
                  </a:extLst>
                </a:gridCol>
                <a:gridCol w="635197">
                  <a:extLst>
                    <a:ext uri="{9D8B030D-6E8A-4147-A177-3AD203B41FA5}">
                      <a16:colId xmlns:a16="http://schemas.microsoft.com/office/drawing/2014/main" val="3993918851"/>
                    </a:ext>
                  </a:extLst>
                </a:gridCol>
                <a:gridCol w="654043">
                  <a:extLst>
                    <a:ext uri="{9D8B030D-6E8A-4147-A177-3AD203B41FA5}">
                      <a16:colId xmlns:a16="http://schemas.microsoft.com/office/drawing/2014/main" val="3412640427"/>
                    </a:ext>
                  </a:extLst>
                </a:gridCol>
                <a:gridCol w="681756">
                  <a:extLst>
                    <a:ext uri="{9D8B030D-6E8A-4147-A177-3AD203B41FA5}">
                      <a16:colId xmlns:a16="http://schemas.microsoft.com/office/drawing/2014/main" val="2226957363"/>
                    </a:ext>
                  </a:extLst>
                </a:gridCol>
                <a:gridCol w="712796">
                  <a:extLst>
                    <a:ext uri="{9D8B030D-6E8A-4147-A177-3AD203B41FA5}">
                      <a16:colId xmlns:a16="http://schemas.microsoft.com/office/drawing/2014/main" val="3576169616"/>
                    </a:ext>
                  </a:extLst>
                </a:gridCol>
                <a:gridCol w="746053">
                  <a:extLst>
                    <a:ext uri="{9D8B030D-6E8A-4147-A177-3AD203B41FA5}">
                      <a16:colId xmlns:a16="http://schemas.microsoft.com/office/drawing/2014/main" val="1729036327"/>
                    </a:ext>
                  </a:extLst>
                </a:gridCol>
                <a:gridCol w="890164">
                  <a:extLst>
                    <a:ext uri="{9D8B030D-6E8A-4147-A177-3AD203B41FA5}">
                      <a16:colId xmlns:a16="http://schemas.microsoft.com/office/drawing/2014/main" val="1948528757"/>
                    </a:ext>
                  </a:extLst>
                </a:gridCol>
              </a:tblGrid>
              <a:tr h="712875">
                <a:tc>
                  <a:txBody>
                    <a:bodyPr/>
                    <a:lstStyle/>
                    <a:p>
                      <a:pPr algn="ctr">
                        <a:lnSpc>
                          <a:spcPts val="1600"/>
                        </a:lnSpc>
                        <a:spcAft>
                          <a:spcPts val="0"/>
                        </a:spcAft>
                      </a:pPr>
                      <a:r>
                        <a:rPr lang="zh-TW" sz="1200" kern="0" dirty="0">
                          <a:solidFill>
                            <a:srgbClr val="FFFF00"/>
                          </a:solidFill>
                          <a:effectLst/>
                        </a:rPr>
                        <a:t>年</a:t>
                      </a:r>
                      <a:r>
                        <a:rPr lang="en-US" sz="1200" kern="0" dirty="0">
                          <a:solidFill>
                            <a:srgbClr val="FFFF00"/>
                          </a:solidFill>
                          <a:effectLst/>
                        </a:rPr>
                        <a:t>/</a:t>
                      </a:r>
                      <a:r>
                        <a:rPr lang="zh-TW" sz="1200" kern="0" dirty="0">
                          <a:solidFill>
                            <a:srgbClr val="FFFF00"/>
                          </a:solidFill>
                          <a:effectLst/>
                        </a:rPr>
                        <a:t>月份</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1200" kern="0" dirty="0">
                          <a:solidFill>
                            <a:srgbClr val="FFFF00"/>
                          </a:solidFill>
                          <a:effectLst/>
                        </a:rPr>
                        <a:t>車禍</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400"/>
                        </a:lnSpc>
                        <a:spcAft>
                          <a:spcPts val="0"/>
                        </a:spcAft>
                      </a:pPr>
                      <a:r>
                        <a:rPr lang="zh-TW" sz="1200" kern="0" dirty="0">
                          <a:solidFill>
                            <a:srgbClr val="FFFF00"/>
                          </a:solidFill>
                          <a:effectLst/>
                        </a:rPr>
                        <a:t>疾病</a:t>
                      </a:r>
                      <a:endParaRPr lang="zh-TW" sz="1200" kern="100" dirty="0">
                        <a:solidFill>
                          <a:srgbClr val="FFFF00"/>
                        </a:solidFill>
                        <a:effectLst/>
                      </a:endParaRPr>
                    </a:p>
                    <a:p>
                      <a:pPr algn="ctr">
                        <a:lnSpc>
                          <a:spcPts val="1400"/>
                        </a:lnSpc>
                        <a:spcAft>
                          <a:spcPts val="0"/>
                        </a:spcAft>
                      </a:pPr>
                      <a:r>
                        <a:rPr lang="zh-TW" sz="1200" kern="0" dirty="0">
                          <a:solidFill>
                            <a:srgbClr val="FFFF00"/>
                          </a:solidFill>
                          <a:effectLst/>
                        </a:rPr>
                        <a:t>送醫</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400"/>
                        </a:lnSpc>
                        <a:spcAft>
                          <a:spcPts val="0"/>
                        </a:spcAft>
                      </a:pPr>
                      <a:r>
                        <a:rPr lang="zh-TW" sz="1200" kern="0" dirty="0">
                          <a:solidFill>
                            <a:srgbClr val="FFFF00"/>
                          </a:solidFill>
                          <a:effectLst/>
                        </a:rPr>
                        <a:t>自我</a:t>
                      </a:r>
                      <a:endParaRPr lang="zh-TW" sz="1200" kern="100" dirty="0">
                        <a:solidFill>
                          <a:srgbClr val="FFFF00"/>
                        </a:solidFill>
                        <a:effectLst/>
                      </a:endParaRPr>
                    </a:p>
                    <a:p>
                      <a:pPr algn="ctr">
                        <a:lnSpc>
                          <a:spcPts val="1400"/>
                        </a:lnSpc>
                        <a:spcAft>
                          <a:spcPts val="0"/>
                        </a:spcAft>
                      </a:pPr>
                      <a:r>
                        <a:rPr lang="zh-TW" sz="1200" kern="0" dirty="0">
                          <a:solidFill>
                            <a:srgbClr val="FFFF00"/>
                          </a:solidFill>
                          <a:effectLst/>
                        </a:rPr>
                        <a:t>傷害</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400"/>
                        </a:lnSpc>
                        <a:spcAft>
                          <a:spcPts val="0"/>
                        </a:spcAft>
                      </a:pPr>
                      <a:r>
                        <a:rPr lang="zh-TW" sz="1200" kern="0" dirty="0">
                          <a:solidFill>
                            <a:srgbClr val="FFFF00"/>
                          </a:solidFill>
                          <a:effectLst/>
                        </a:rPr>
                        <a:t>遺失</a:t>
                      </a:r>
                      <a:endParaRPr lang="zh-TW" sz="1200" kern="100" dirty="0">
                        <a:solidFill>
                          <a:srgbClr val="FFFF00"/>
                        </a:solidFill>
                        <a:effectLst/>
                      </a:endParaRPr>
                    </a:p>
                    <a:p>
                      <a:pPr algn="ctr">
                        <a:lnSpc>
                          <a:spcPts val="1400"/>
                        </a:lnSpc>
                        <a:spcAft>
                          <a:spcPts val="0"/>
                        </a:spcAft>
                      </a:pPr>
                      <a:r>
                        <a:rPr lang="zh-TW" sz="1100" kern="0" dirty="0">
                          <a:solidFill>
                            <a:srgbClr val="FFFF00"/>
                          </a:solidFill>
                          <a:effectLst/>
                        </a:rPr>
                        <a:t>（失竊）</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400"/>
                        </a:lnSpc>
                        <a:spcAft>
                          <a:spcPts val="0"/>
                        </a:spcAft>
                      </a:pPr>
                      <a:r>
                        <a:rPr lang="zh-TW" sz="1200" kern="0" dirty="0">
                          <a:solidFill>
                            <a:srgbClr val="FFFF00"/>
                          </a:solidFill>
                          <a:effectLst/>
                        </a:rPr>
                        <a:t>騷擾</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400"/>
                        </a:lnSpc>
                        <a:spcAft>
                          <a:spcPts val="0"/>
                        </a:spcAft>
                      </a:pPr>
                      <a:r>
                        <a:rPr lang="zh-TW" sz="1200" kern="0" dirty="0">
                          <a:solidFill>
                            <a:srgbClr val="FFFF00"/>
                          </a:solidFill>
                          <a:effectLst/>
                        </a:rPr>
                        <a:t>詐騙</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1200" kern="0" dirty="0">
                          <a:solidFill>
                            <a:srgbClr val="FFFF00"/>
                          </a:solidFill>
                          <a:effectLst/>
                        </a:rPr>
                        <a:t>情緒困擾</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1200" kern="0" dirty="0">
                          <a:solidFill>
                            <a:srgbClr val="FFFF00"/>
                          </a:solidFill>
                          <a:effectLst/>
                        </a:rPr>
                        <a:t>拒菸</a:t>
                      </a:r>
                      <a:endParaRPr lang="zh-TW" sz="1200" kern="100" dirty="0">
                        <a:solidFill>
                          <a:srgbClr val="FFFF00"/>
                        </a:solidFill>
                        <a:effectLst/>
                      </a:endParaRPr>
                    </a:p>
                    <a:p>
                      <a:pPr algn="ctr">
                        <a:lnSpc>
                          <a:spcPts val="1600"/>
                        </a:lnSpc>
                        <a:spcAft>
                          <a:spcPts val="0"/>
                        </a:spcAft>
                      </a:pPr>
                      <a:r>
                        <a:rPr lang="zh-TW" sz="1200" kern="0" dirty="0">
                          <a:solidFill>
                            <a:srgbClr val="FFFF00"/>
                          </a:solidFill>
                          <a:effectLst/>
                        </a:rPr>
                        <a:t>輔導</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1200" kern="0" dirty="0">
                          <a:solidFill>
                            <a:srgbClr val="FFFF00"/>
                          </a:solidFill>
                          <a:effectLst/>
                        </a:rPr>
                        <a:t>擾鄰</a:t>
                      </a:r>
                      <a:endParaRPr lang="zh-TW" sz="1200" kern="100" dirty="0">
                        <a:solidFill>
                          <a:srgbClr val="FFFF00"/>
                        </a:solidFill>
                        <a:effectLst/>
                      </a:endParaRPr>
                    </a:p>
                    <a:p>
                      <a:pPr algn="ctr">
                        <a:lnSpc>
                          <a:spcPts val="1600"/>
                        </a:lnSpc>
                        <a:spcAft>
                          <a:spcPts val="0"/>
                        </a:spcAft>
                      </a:pPr>
                      <a:r>
                        <a:rPr lang="zh-TW" sz="1200" kern="0" dirty="0">
                          <a:solidFill>
                            <a:srgbClr val="FFFF00"/>
                          </a:solidFill>
                          <a:effectLst/>
                        </a:rPr>
                        <a:t>喧鬧</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1200" kern="0" dirty="0">
                          <a:solidFill>
                            <a:srgbClr val="FFFF00"/>
                          </a:solidFill>
                          <a:effectLst/>
                        </a:rPr>
                        <a:t>網路</a:t>
                      </a:r>
                      <a:endParaRPr lang="zh-TW" sz="1200" kern="100" dirty="0">
                        <a:solidFill>
                          <a:srgbClr val="FFFF00"/>
                        </a:solidFill>
                        <a:effectLst/>
                      </a:endParaRPr>
                    </a:p>
                    <a:p>
                      <a:pPr algn="ctr">
                        <a:lnSpc>
                          <a:spcPts val="1600"/>
                        </a:lnSpc>
                        <a:spcAft>
                          <a:spcPts val="0"/>
                        </a:spcAft>
                      </a:pPr>
                      <a:r>
                        <a:rPr lang="zh-TW" sz="1200" kern="0" dirty="0">
                          <a:solidFill>
                            <a:srgbClr val="FFFF00"/>
                          </a:solidFill>
                          <a:effectLst/>
                        </a:rPr>
                        <a:t>租賃</a:t>
                      </a:r>
                      <a:endParaRPr lang="zh-TW" sz="1200" kern="100" dirty="0">
                        <a:solidFill>
                          <a:srgbClr val="FFFF00"/>
                        </a:solidFill>
                        <a:effectLst/>
                      </a:endParaRPr>
                    </a:p>
                    <a:p>
                      <a:pPr algn="ctr">
                        <a:lnSpc>
                          <a:spcPts val="1600"/>
                        </a:lnSpc>
                        <a:spcAft>
                          <a:spcPts val="0"/>
                        </a:spcAft>
                      </a:pPr>
                      <a:r>
                        <a:rPr lang="zh-TW" sz="1200" kern="0" dirty="0">
                          <a:solidFill>
                            <a:srgbClr val="FFFF00"/>
                          </a:solidFill>
                          <a:effectLst/>
                        </a:rPr>
                        <a:t>糾紛</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1200" kern="0" dirty="0">
                          <a:solidFill>
                            <a:srgbClr val="FFFF00"/>
                          </a:solidFill>
                          <a:effectLst/>
                        </a:rPr>
                        <a:t>其他</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600"/>
                        </a:lnSpc>
                        <a:spcAft>
                          <a:spcPts val="0"/>
                        </a:spcAft>
                      </a:pPr>
                      <a:r>
                        <a:rPr lang="zh-TW" sz="1200" kern="0" dirty="0">
                          <a:solidFill>
                            <a:srgbClr val="FFFF00"/>
                          </a:solidFill>
                          <a:effectLst/>
                        </a:rPr>
                        <a:t>小計</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2552527651"/>
                  </a:ext>
                </a:extLst>
              </a:tr>
              <a:tr h="423744">
                <a:tc>
                  <a:txBody>
                    <a:bodyPr/>
                    <a:lstStyle/>
                    <a:p>
                      <a:pPr algn="ctr">
                        <a:lnSpc>
                          <a:spcPts val="1400"/>
                        </a:lnSpc>
                        <a:spcAft>
                          <a:spcPts val="0"/>
                        </a:spcAft>
                      </a:pPr>
                      <a:r>
                        <a:rPr lang="en-US" sz="1200" kern="0" dirty="0">
                          <a:solidFill>
                            <a:srgbClr val="FFFF00"/>
                          </a:solidFill>
                          <a:effectLst/>
                        </a:rPr>
                        <a:t>109-1</a:t>
                      </a:r>
                      <a:endParaRPr lang="zh-TW" sz="1200" kern="100" dirty="0">
                        <a:solidFill>
                          <a:srgbClr val="FFFF00"/>
                        </a:solidFill>
                        <a:effectLst/>
                      </a:endParaRPr>
                    </a:p>
                    <a:p>
                      <a:pPr algn="ctr">
                        <a:lnSpc>
                          <a:spcPts val="1400"/>
                        </a:lnSpc>
                        <a:spcAft>
                          <a:spcPts val="0"/>
                        </a:spcAft>
                      </a:pPr>
                      <a:r>
                        <a:rPr lang="zh-TW" sz="1200" kern="0" dirty="0">
                          <a:solidFill>
                            <a:srgbClr val="FFFF00"/>
                          </a:solidFill>
                          <a:effectLst/>
                        </a:rPr>
                        <a:t>統</a:t>
                      </a:r>
                      <a:r>
                        <a:rPr lang="en-US" sz="1200" kern="0" dirty="0">
                          <a:solidFill>
                            <a:srgbClr val="FFFF00"/>
                          </a:solidFill>
                          <a:effectLst/>
                        </a:rPr>
                        <a:t>  </a:t>
                      </a:r>
                      <a:r>
                        <a:rPr lang="zh-TW" sz="1200" kern="0" dirty="0">
                          <a:solidFill>
                            <a:srgbClr val="FFFF00"/>
                          </a:solidFill>
                          <a:effectLst/>
                        </a:rPr>
                        <a:t>計</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27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47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56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61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dirty="0">
                          <a:effectLst/>
                        </a:rPr>
                        <a:t>69</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dirty="0">
                          <a:effectLst/>
                        </a:rPr>
                        <a:t>3</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dirty="0">
                          <a:effectLst/>
                        </a:rPr>
                        <a:t>124</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dirty="0">
                          <a:effectLst/>
                        </a:rPr>
                        <a:t>2</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dirty="0">
                          <a:effectLst/>
                        </a:rPr>
                        <a:t>2</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dirty="0">
                          <a:effectLst/>
                        </a:rPr>
                        <a:t>71</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a:effectLst/>
                        </a:rPr>
                        <a:t>465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805403809"/>
                  </a:ext>
                </a:extLst>
              </a:tr>
              <a:tr h="474594">
                <a:tc>
                  <a:txBody>
                    <a:bodyPr/>
                    <a:lstStyle/>
                    <a:p>
                      <a:pPr algn="ctr">
                        <a:lnSpc>
                          <a:spcPts val="1600"/>
                        </a:lnSpc>
                        <a:spcAft>
                          <a:spcPts val="0"/>
                        </a:spcAft>
                      </a:pPr>
                      <a:r>
                        <a:rPr lang="en-US" sz="1300" kern="100" dirty="0">
                          <a:solidFill>
                            <a:srgbClr val="FFFF00"/>
                          </a:solidFill>
                          <a:effectLst/>
                        </a:rPr>
                        <a:t>110 /2</a:t>
                      </a:r>
                      <a:r>
                        <a:rPr lang="zh-TW" sz="1300" kern="100" dirty="0">
                          <a:solidFill>
                            <a:srgbClr val="FFFF00"/>
                          </a:solidFill>
                          <a:effectLst/>
                        </a:rPr>
                        <a:t>月</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56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434710889"/>
                  </a:ext>
                </a:extLst>
              </a:tr>
              <a:tr h="339677">
                <a:tc>
                  <a:txBody>
                    <a:bodyPr/>
                    <a:lstStyle/>
                    <a:p>
                      <a:pPr algn="ctr">
                        <a:lnSpc>
                          <a:spcPts val="1600"/>
                        </a:lnSpc>
                        <a:spcAft>
                          <a:spcPts val="0"/>
                        </a:spcAft>
                      </a:pPr>
                      <a:r>
                        <a:rPr lang="en-US" sz="1300" kern="100" dirty="0">
                          <a:solidFill>
                            <a:srgbClr val="FFFF00"/>
                          </a:solidFill>
                          <a:effectLst/>
                        </a:rPr>
                        <a:t>3</a:t>
                      </a:r>
                      <a:r>
                        <a:rPr lang="zh-TW" sz="1300" kern="100" dirty="0">
                          <a:solidFill>
                            <a:srgbClr val="FFFF00"/>
                          </a:solidFill>
                          <a:effectLst/>
                        </a:rPr>
                        <a:t>月</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9</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32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dirty="0">
                          <a:effectLst/>
                        </a:rPr>
                        <a:t>12</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60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167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3542095611"/>
                  </a:ext>
                </a:extLst>
              </a:tr>
              <a:tr h="339677">
                <a:tc>
                  <a:txBody>
                    <a:bodyPr/>
                    <a:lstStyle/>
                    <a:p>
                      <a:pPr algn="ctr">
                        <a:lnSpc>
                          <a:spcPts val="1600"/>
                        </a:lnSpc>
                        <a:spcAft>
                          <a:spcPts val="0"/>
                        </a:spcAft>
                      </a:pPr>
                      <a:r>
                        <a:rPr lang="en-US" sz="1300" kern="100" dirty="0">
                          <a:solidFill>
                            <a:srgbClr val="FFFF00"/>
                          </a:solidFill>
                          <a:effectLst/>
                        </a:rPr>
                        <a:t>4</a:t>
                      </a:r>
                      <a:r>
                        <a:rPr lang="zh-TW" sz="1300" kern="100" dirty="0">
                          <a:solidFill>
                            <a:srgbClr val="FFFF00"/>
                          </a:solidFill>
                          <a:effectLst/>
                        </a:rPr>
                        <a:t>月</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18</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dirty="0">
                          <a:effectLst/>
                        </a:rPr>
                        <a:t>19</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9</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18</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60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153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2850207313"/>
                  </a:ext>
                </a:extLst>
              </a:tr>
              <a:tr h="339677">
                <a:tc>
                  <a:txBody>
                    <a:bodyPr/>
                    <a:lstStyle/>
                    <a:p>
                      <a:pPr algn="ctr">
                        <a:lnSpc>
                          <a:spcPts val="1600"/>
                        </a:lnSpc>
                        <a:spcAft>
                          <a:spcPts val="0"/>
                        </a:spcAft>
                      </a:pPr>
                      <a:r>
                        <a:rPr lang="en-US" sz="1300" kern="100" dirty="0">
                          <a:solidFill>
                            <a:srgbClr val="FFFF00"/>
                          </a:solidFill>
                          <a:effectLst/>
                        </a:rPr>
                        <a:t>5</a:t>
                      </a:r>
                      <a:r>
                        <a:rPr lang="zh-TW" sz="1300" kern="100" dirty="0">
                          <a:solidFill>
                            <a:srgbClr val="FFFF00"/>
                          </a:solidFill>
                          <a:effectLst/>
                        </a:rPr>
                        <a:t>月</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30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103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3362334564"/>
                  </a:ext>
                </a:extLst>
              </a:tr>
              <a:tr h="339677">
                <a:tc>
                  <a:txBody>
                    <a:bodyPr/>
                    <a:lstStyle/>
                    <a:p>
                      <a:pPr algn="ctr">
                        <a:lnSpc>
                          <a:spcPts val="1600"/>
                        </a:lnSpc>
                        <a:spcAft>
                          <a:spcPts val="0"/>
                        </a:spcAft>
                      </a:pPr>
                      <a:r>
                        <a:rPr lang="en-US" sz="1300" kern="100" dirty="0">
                          <a:solidFill>
                            <a:srgbClr val="FFFF00"/>
                          </a:solidFill>
                          <a:effectLst/>
                        </a:rPr>
                        <a:t>6</a:t>
                      </a:r>
                      <a:r>
                        <a:rPr lang="zh-TW" sz="1300" kern="100" dirty="0">
                          <a:solidFill>
                            <a:srgbClr val="FFFF00"/>
                          </a:solidFill>
                          <a:effectLst/>
                        </a:rPr>
                        <a:t>月</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8</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32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686385716"/>
                  </a:ext>
                </a:extLst>
              </a:tr>
              <a:tr h="339677">
                <a:tc>
                  <a:txBody>
                    <a:bodyPr/>
                    <a:lstStyle/>
                    <a:p>
                      <a:pPr algn="ctr">
                        <a:lnSpc>
                          <a:spcPts val="1600"/>
                        </a:lnSpc>
                        <a:spcAft>
                          <a:spcPts val="0"/>
                        </a:spcAft>
                      </a:pPr>
                      <a:r>
                        <a:rPr lang="en-US" sz="1300" kern="100" dirty="0">
                          <a:solidFill>
                            <a:srgbClr val="FFFF00"/>
                          </a:solidFill>
                          <a:effectLst/>
                        </a:rPr>
                        <a:t>7</a:t>
                      </a:r>
                      <a:r>
                        <a:rPr lang="zh-TW" sz="1300" kern="100" dirty="0">
                          <a:solidFill>
                            <a:srgbClr val="FFFF00"/>
                          </a:solidFill>
                          <a:effectLst/>
                        </a:rPr>
                        <a:t>月</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13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kern="100">
                          <a:effectLst/>
                        </a:rPr>
                        <a:t>36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3635461884"/>
                  </a:ext>
                </a:extLst>
              </a:tr>
              <a:tr h="423744">
                <a:tc>
                  <a:txBody>
                    <a:bodyPr/>
                    <a:lstStyle/>
                    <a:p>
                      <a:pPr algn="ctr">
                        <a:lnSpc>
                          <a:spcPts val="1400"/>
                        </a:lnSpc>
                        <a:spcAft>
                          <a:spcPts val="0"/>
                        </a:spcAft>
                      </a:pPr>
                      <a:r>
                        <a:rPr lang="en-US" sz="1200" kern="0" dirty="0">
                          <a:solidFill>
                            <a:srgbClr val="FFFF00"/>
                          </a:solidFill>
                          <a:effectLst/>
                        </a:rPr>
                        <a:t>109-2</a:t>
                      </a:r>
                      <a:endParaRPr lang="zh-TW" sz="1200" kern="100" dirty="0">
                        <a:solidFill>
                          <a:srgbClr val="FFFF00"/>
                        </a:solidFill>
                        <a:effectLst/>
                      </a:endParaRPr>
                    </a:p>
                    <a:p>
                      <a:pPr algn="ctr">
                        <a:lnSpc>
                          <a:spcPts val="1400"/>
                        </a:lnSpc>
                        <a:spcAft>
                          <a:spcPts val="0"/>
                        </a:spcAft>
                      </a:pPr>
                      <a:r>
                        <a:rPr lang="zh-TW" sz="1200" kern="0" dirty="0">
                          <a:solidFill>
                            <a:srgbClr val="FFFF00"/>
                          </a:solidFill>
                          <a:effectLst/>
                        </a:rPr>
                        <a:t>小</a:t>
                      </a:r>
                      <a:r>
                        <a:rPr lang="en-US" sz="1200" kern="0" dirty="0">
                          <a:solidFill>
                            <a:srgbClr val="FFFF00"/>
                          </a:solidFill>
                          <a:effectLst/>
                        </a:rPr>
                        <a:t>  </a:t>
                      </a:r>
                      <a:r>
                        <a:rPr lang="zh-TW" sz="1200" kern="0" dirty="0">
                          <a:solidFill>
                            <a:srgbClr val="FFFF00"/>
                          </a:solidFill>
                          <a:effectLst/>
                        </a:rPr>
                        <a:t>計</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a:effectLst/>
                        </a:rPr>
                        <a:t>44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a:effectLst/>
                        </a:rPr>
                        <a:t>52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b="1" kern="0" dirty="0">
                          <a:solidFill>
                            <a:srgbClr val="FF0000"/>
                          </a:solidFill>
                          <a:effectLst/>
                        </a:rPr>
                        <a:t>70</a:t>
                      </a:r>
                      <a:endParaRPr lang="zh-TW" sz="12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a:effectLst/>
                        </a:rPr>
                        <a:t>33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b="1" kern="0" dirty="0">
                          <a:solidFill>
                            <a:srgbClr val="FF0000"/>
                          </a:solidFill>
                          <a:effectLst/>
                        </a:rPr>
                        <a:t>60</a:t>
                      </a:r>
                      <a:endParaRPr lang="zh-TW" sz="12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a:effectLst/>
                        </a:rPr>
                        <a:t>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a:effectLst/>
                        </a:rPr>
                        <a:t>35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b="1" kern="0" dirty="0">
                          <a:solidFill>
                            <a:srgbClr val="FF0000"/>
                          </a:solidFill>
                          <a:effectLst/>
                        </a:rPr>
                        <a:t>172</a:t>
                      </a:r>
                      <a:endParaRPr lang="zh-TW" sz="12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a:effectLst/>
                        </a:rPr>
                        <a:t>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a:effectLst/>
                        </a:rPr>
                        <a:t>73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fontAlgn="ctr">
                        <a:spcAft>
                          <a:spcPts val="0"/>
                        </a:spcAft>
                      </a:pPr>
                      <a:r>
                        <a:rPr lang="en-US" sz="1200" kern="0">
                          <a:effectLst/>
                        </a:rPr>
                        <a:t>547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989924416"/>
                  </a:ext>
                </a:extLst>
              </a:tr>
              <a:tr h="447959">
                <a:tc>
                  <a:txBody>
                    <a:bodyPr/>
                    <a:lstStyle/>
                    <a:p>
                      <a:pPr algn="ctr">
                        <a:lnSpc>
                          <a:spcPts val="1600"/>
                        </a:lnSpc>
                        <a:spcAft>
                          <a:spcPts val="0"/>
                        </a:spcAft>
                      </a:pPr>
                      <a:r>
                        <a:rPr lang="zh-TW" sz="1400" kern="0" dirty="0">
                          <a:solidFill>
                            <a:srgbClr val="FFFF00"/>
                          </a:solidFill>
                          <a:effectLst/>
                        </a:rPr>
                        <a:t>比 較</a:t>
                      </a:r>
                      <a:endParaRPr lang="zh-TW" sz="1200" kern="100" dirty="0">
                        <a:solidFill>
                          <a:srgbClr val="FFFF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+17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+14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-28</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-9</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+32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+48</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+1</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spcAft>
                          <a:spcPts val="0"/>
                        </a:spcAft>
                      </a:pPr>
                      <a:r>
                        <a:rPr lang="en-US" sz="1200" kern="100" dirty="0">
                          <a:effectLst/>
                        </a:rPr>
                        <a:t>+82</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3468531931"/>
                  </a:ext>
                </a:extLst>
              </a:tr>
            </a:tbl>
          </a:graphicData>
        </a:graphic>
      </p:graphicFrame>
      <p:sp>
        <p:nvSpPr>
          <p:cNvPr id="3" name="矩形 2"/>
          <p:cNvSpPr/>
          <p:nvPr/>
        </p:nvSpPr>
        <p:spPr>
          <a:xfrm>
            <a:off x="2457160" y="511727"/>
            <a:ext cx="7277679" cy="523220"/>
          </a:xfrm>
          <a:prstGeom prst="rect">
            <a:avLst/>
          </a:prstGeom>
        </p:spPr>
        <p:txBody>
          <a:bodyPr wrap="square">
            <a:spAutoFit/>
          </a:bodyPr>
          <a:lstStyle/>
          <a:p>
            <a:r>
              <a:rPr lang="zh-TW"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輔仁大學</a:t>
            </a:r>
            <a:r>
              <a:rPr lang="de-DE" altLang="zh-TW" sz="2800" b="1" dirty="0">
                <a:solidFill>
                  <a:srgbClr val="FF0000"/>
                </a:solidFill>
                <a:latin typeface="Times New Roman" panose="02020603050405020304" pitchFamily="18" charset="0"/>
                <a:ea typeface="標楷體" panose="03000509000000000000" pitchFamily="65" charset="-120"/>
              </a:rPr>
              <a:t>109</a:t>
            </a:r>
            <a:r>
              <a:rPr lang="zh-TW"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學年度第</a:t>
            </a:r>
            <a:r>
              <a:rPr lang="de-DE" altLang="zh-TW" sz="2800" b="1" dirty="0">
                <a:solidFill>
                  <a:srgbClr val="FF0000"/>
                </a:solidFill>
                <a:latin typeface="Times New Roman" panose="02020603050405020304" pitchFamily="18" charset="0"/>
                <a:ea typeface="標楷體" panose="03000509000000000000" pitchFamily="65" charset="-120"/>
              </a:rPr>
              <a:t>2</a:t>
            </a:r>
            <a:r>
              <a:rPr lang="zh-TW"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學期校安事件統計表</a:t>
            </a:r>
            <a:endParaRPr lang="zh-TW" altLang="en-US" sz="2800" b="1" dirty="0">
              <a:solidFill>
                <a:srgbClr val="FF0000"/>
              </a:solidFill>
            </a:endParaRPr>
          </a:p>
        </p:txBody>
      </p:sp>
      <p:sp>
        <p:nvSpPr>
          <p:cNvPr id="4" name="矩形 3"/>
          <p:cNvSpPr/>
          <p:nvPr/>
        </p:nvSpPr>
        <p:spPr>
          <a:xfrm>
            <a:off x="516915" y="1122362"/>
            <a:ext cx="10050088" cy="923330"/>
          </a:xfrm>
          <a:prstGeom prst="rect">
            <a:avLst/>
          </a:prstGeom>
        </p:spPr>
        <p:txBody>
          <a:bodyPr wrap="square">
            <a:spAutoFit/>
          </a:bodyPr>
          <a:lstStyle/>
          <a:p>
            <a:r>
              <a:rPr lang="en-US" altLang="zh-TW" b="1" dirty="0">
                <a:latin typeface="Calibri" panose="020F0502020204030204" pitchFamily="34" charset="0"/>
                <a:ea typeface="新細明體" panose="02020500000000000000" pitchFamily="18" charset="-120"/>
                <a:cs typeface="Times New Roman" panose="02020603050405020304" pitchFamily="18" charset="0"/>
              </a:rPr>
              <a:t>1</a:t>
            </a:r>
            <a:r>
              <a:rPr lang="de-DE" altLang="zh-TW" b="1" dirty="0">
                <a:latin typeface="Times New Roman" panose="02020603050405020304" pitchFamily="18" charset="0"/>
                <a:ea typeface="標楷體" panose="03000509000000000000" pitchFamily="65" charset="-120"/>
              </a:rPr>
              <a:t>09</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學年度第</a:t>
            </a:r>
            <a:r>
              <a:rPr lang="de-DE" altLang="zh-TW" b="1" dirty="0">
                <a:latin typeface="Times New Roman" panose="02020603050405020304" pitchFamily="18" charset="0"/>
                <a:ea typeface="標楷體" panose="03000509000000000000" pitchFamily="65" charset="-120"/>
              </a:rPr>
              <a:t>2</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學期校安事件總件數達</a:t>
            </a:r>
            <a:r>
              <a:rPr lang="de-DE" altLang="zh-TW" b="1" dirty="0">
                <a:latin typeface="Times New Roman" panose="02020603050405020304" pitchFamily="18" charset="0"/>
                <a:ea typeface="標楷體" panose="03000509000000000000" pitchFamily="65" charset="-120"/>
              </a:rPr>
              <a:t>547</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件，較上學期增加</a:t>
            </a:r>
            <a:r>
              <a:rPr lang="de-DE" altLang="zh-TW" b="1" dirty="0">
                <a:latin typeface="Times New Roman" panose="02020603050405020304" pitchFamily="18" charset="0"/>
                <a:ea typeface="標楷體" panose="03000509000000000000" pitchFamily="65" charset="-120"/>
              </a:rPr>
              <a:t>82</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件，除難以歸因之其他類事件外，以拒菸輔導</a:t>
            </a:r>
            <a:r>
              <a:rPr lang="de-DE" altLang="zh-TW" b="1" dirty="0">
                <a:latin typeface="Times New Roman" panose="02020603050405020304" pitchFamily="18" charset="0"/>
                <a:ea typeface="標楷體" panose="03000509000000000000" pitchFamily="65" charset="-120"/>
              </a:rPr>
              <a:t>172</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件居冠，自我傷害</a:t>
            </a:r>
            <a:r>
              <a:rPr lang="de-DE" altLang="zh-TW" b="1" dirty="0">
                <a:latin typeface="Times New Roman" panose="02020603050405020304" pitchFamily="18" charset="0"/>
                <a:ea typeface="標楷體" panose="03000509000000000000" pitchFamily="65" charset="-120"/>
              </a:rPr>
              <a:t>70</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件次之，騷擾</a:t>
            </a:r>
            <a:r>
              <a:rPr lang="de-DE" altLang="zh-TW" b="1" dirty="0">
                <a:latin typeface="Times New Roman" panose="02020603050405020304" pitchFamily="18" charset="0"/>
                <a:ea typeface="標楷體" panose="03000509000000000000" pitchFamily="65" charset="-120"/>
              </a:rPr>
              <a:t>60</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件再次之。此外，詐騙案件雖為</a:t>
            </a:r>
            <a:r>
              <a:rPr lang="de-DE" altLang="zh-TW" b="1" dirty="0">
                <a:latin typeface="Times New Roman" panose="02020603050405020304" pitchFamily="18" charset="0"/>
                <a:ea typeface="標楷體" panose="03000509000000000000" pitchFamily="65" charset="-120"/>
              </a:rPr>
              <a:t>5</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件，遭詐騙方式仍類似，應再加強宣導。</a:t>
            </a:r>
            <a:endParaRPr lang="zh-TW" altLang="en-US" b="1" dirty="0"/>
          </a:p>
        </p:txBody>
      </p:sp>
    </p:spTree>
    <p:extLst>
      <p:ext uri="{BB962C8B-B14F-4D97-AF65-F5344CB8AC3E}">
        <p14:creationId xmlns:p14="http://schemas.microsoft.com/office/powerpoint/2010/main" val="2628603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71146" y="5562600"/>
            <a:ext cx="2875915" cy="299720"/>
          </a:xfrm>
          <a:prstGeom prst="rect">
            <a:avLst/>
          </a:prstGeom>
        </p:spPr>
        <p:txBody>
          <a:bodyPr vert="horz" wrap="square" lIns="0" tIns="12700" rIns="0" bIns="0" rtlCol="0">
            <a:spAutoFit/>
          </a:bodyPr>
          <a:lstStyle/>
          <a:p>
            <a:pPr marL="12700">
              <a:lnSpc>
                <a:spcPct val="100000"/>
              </a:lnSpc>
              <a:spcBef>
                <a:spcPts val="100"/>
              </a:spcBef>
            </a:pPr>
            <a:r>
              <a:rPr sz="1800" u="sng" spc="45" dirty="0">
                <a:uFill>
                  <a:solidFill>
                    <a:srgbClr val="000000"/>
                  </a:solidFill>
                </a:uFill>
                <a:latin typeface="WenQuanYi Micro Hei"/>
                <a:cs typeface="WenQuanYi Micro Hei"/>
              </a:rPr>
              <a:t>資料</a:t>
            </a:r>
            <a:r>
              <a:rPr sz="1800" u="sng" spc="35" dirty="0">
                <a:uFill>
                  <a:solidFill>
                    <a:srgbClr val="000000"/>
                  </a:solidFill>
                </a:uFill>
                <a:latin typeface="WenQuanYi Micro Hei"/>
                <a:cs typeface="WenQuanYi Micro Hei"/>
              </a:rPr>
              <a:t>統</a:t>
            </a:r>
            <a:r>
              <a:rPr sz="1800" u="sng" spc="45" dirty="0">
                <a:uFill>
                  <a:solidFill>
                    <a:srgbClr val="000000"/>
                  </a:solidFill>
                </a:uFill>
                <a:latin typeface="WenQuanYi Micro Hei"/>
                <a:cs typeface="WenQuanYi Micro Hei"/>
              </a:rPr>
              <a:t>計截止日</a:t>
            </a:r>
            <a:r>
              <a:rPr sz="1800" u="sng" spc="40" dirty="0">
                <a:uFill>
                  <a:solidFill>
                    <a:srgbClr val="000000"/>
                  </a:solidFill>
                </a:uFill>
                <a:latin typeface="WenQuanYi Micro Hei"/>
                <a:cs typeface="WenQuanYi Micro Hei"/>
              </a:rPr>
              <a:t>：</a:t>
            </a:r>
            <a:r>
              <a:rPr sz="1800" spc="-65" dirty="0">
                <a:latin typeface="WenQuanYi Micro Hei"/>
                <a:cs typeface="WenQuanYi Micro Hei"/>
              </a:rPr>
              <a:t> </a:t>
            </a:r>
            <a:r>
              <a:rPr sz="1800" i="1" u="sng" spc="-15" dirty="0">
                <a:uFill>
                  <a:solidFill>
                    <a:srgbClr val="000000"/>
                  </a:solidFill>
                </a:uFill>
                <a:latin typeface="Liberation Serif"/>
                <a:cs typeface="Liberation Serif"/>
              </a:rPr>
              <a:t>110/1</a:t>
            </a:r>
            <a:r>
              <a:rPr lang="en-US" altLang="zh-TW" sz="1800" i="1" u="sng" spc="-15" dirty="0">
                <a:uFill>
                  <a:solidFill>
                    <a:srgbClr val="000000"/>
                  </a:solidFill>
                </a:uFill>
                <a:latin typeface="Liberation Serif"/>
                <a:cs typeface="Liberation Serif"/>
              </a:rPr>
              <a:t>1</a:t>
            </a:r>
            <a:r>
              <a:rPr sz="1800" i="1" u="sng" spc="-15" dirty="0">
                <a:uFill>
                  <a:solidFill>
                    <a:srgbClr val="000000"/>
                  </a:solidFill>
                </a:uFill>
                <a:latin typeface="Liberation Serif"/>
                <a:cs typeface="Liberation Serif"/>
              </a:rPr>
              <a:t>/</a:t>
            </a:r>
            <a:r>
              <a:rPr lang="en-US" altLang="zh-TW" sz="1800" i="1" u="sng" spc="-15" dirty="0">
                <a:uFill>
                  <a:solidFill>
                    <a:srgbClr val="000000"/>
                  </a:solidFill>
                </a:uFill>
                <a:latin typeface="Liberation Serif"/>
                <a:cs typeface="Liberation Serif"/>
              </a:rPr>
              <a:t>16</a:t>
            </a:r>
            <a:endParaRPr sz="1800" dirty="0">
              <a:latin typeface="Liberation Serif"/>
              <a:cs typeface="Liberation Serif"/>
            </a:endParaRPr>
          </a:p>
        </p:txBody>
      </p:sp>
      <p:sp>
        <p:nvSpPr>
          <p:cNvPr id="4" name="object 4"/>
          <p:cNvSpPr txBox="1">
            <a:spLocks noGrp="1"/>
          </p:cNvSpPr>
          <p:nvPr>
            <p:ph type="title"/>
          </p:nvPr>
        </p:nvSpPr>
        <p:spPr>
          <a:xfrm>
            <a:off x="1034897" y="445935"/>
            <a:ext cx="9099703" cy="848360"/>
          </a:xfrm>
          <a:prstGeom prst="rect">
            <a:avLst/>
          </a:prstGeom>
        </p:spPr>
        <p:txBody>
          <a:bodyPr vert="horz" wrap="square" lIns="0" tIns="12700" rIns="0" bIns="0" rtlCol="0">
            <a:spAutoFit/>
          </a:bodyPr>
          <a:lstStyle/>
          <a:p>
            <a:pPr marR="5080" algn="l" rtl="0">
              <a:lnSpc>
                <a:spcPct val="100000"/>
              </a:lnSpc>
              <a:spcBef>
                <a:spcPts val="100"/>
              </a:spcBef>
            </a:pPr>
            <a:r>
              <a:rPr sz="1800" b="1" kern="1200" dirty="0">
                <a:latin typeface="Calibri" panose="020F0502020204030204" pitchFamily="34" charset="0"/>
                <a:ea typeface="新細明體" panose="02020500000000000000" pitchFamily="18" charset="-120"/>
                <a:cs typeface="Times New Roman" panose="02020603050405020304" pitchFamily="18" charset="0"/>
              </a:rPr>
              <a:t>本學期（ 110-1 ）</a:t>
            </a:r>
            <a:r>
              <a:rPr sz="1800" b="1" kern="1200" dirty="0" err="1">
                <a:latin typeface="Calibri" panose="020F0502020204030204" pitchFamily="34" charset="0"/>
                <a:ea typeface="新細明體" panose="02020500000000000000" pitchFamily="18" charset="-120"/>
                <a:cs typeface="Times New Roman" panose="02020603050405020304" pitchFamily="18" charset="0"/>
              </a:rPr>
              <a:t>開學迄</a:t>
            </a:r>
            <a:r>
              <a:rPr sz="1800" b="1" kern="1200" dirty="0">
                <a:latin typeface="Calibri" panose="020F0502020204030204" pitchFamily="34" charset="0"/>
                <a:ea typeface="新細明體" panose="02020500000000000000" pitchFamily="18" charset="-120"/>
                <a:cs typeface="Times New Roman" panose="02020603050405020304" pitchFamily="18" charset="0"/>
              </a:rPr>
              <a:t> 1</a:t>
            </a:r>
            <a:r>
              <a:rPr lang="en-US" altLang="zh-TW" sz="1800" b="1" kern="1200" dirty="0">
                <a:latin typeface="Calibri" panose="020F0502020204030204" pitchFamily="34" charset="0"/>
                <a:ea typeface="新細明體" panose="02020500000000000000" pitchFamily="18" charset="-120"/>
                <a:cs typeface="Times New Roman" panose="02020603050405020304" pitchFamily="18" charset="0"/>
              </a:rPr>
              <a:t>1</a:t>
            </a:r>
            <a:r>
              <a:rPr sz="1800" b="1" kern="1200" dirty="0">
                <a:latin typeface="Calibri" panose="020F0502020204030204" pitchFamily="34" charset="0"/>
                <a:ea typeface="新細明體" panose="02020500000000000000" pitchFamily="18" charset="-120"/>
                <a:cs typeface="Times New Roman" panose="02020603050405020304" pitchFamily="18" charset="0"/>
              </a:rPr>
              <a:t> 月 </a:t>
            </a:r>
            <a:r>
              <a:rPr lang="en-US" altLang="zh-TW" sz="1800" b="1" kern="1200" dirty="0">
                <a:latin typeface="Calibri" panose="020F0502020204030204" pitchFamily="34" charset="0"/>
                <a:ea typeface="新細明體" panose="02020500000000000000" pitchFamily="18" charset="-120"/>
                <a:cs typeface="Times New Roman" panose="02020603050405020304" pitchFamily="18" charset="0"/>
              </a:rPr>
              <a:t>16</a:t>
            </a:r>
            <a:r>
              <a:rPr sz="1800" b="1" kern="1200" dirty="0">
                <a:latin typeface="Calibri" panose="020F0502020204030204" pitchFamily="34" charset="0"/>
                <a:ea typeface="新細明體" panose="02020500000000000000" pitchFamily="18" charset="-120"/>
                <a:cs typeface="Times New Roman" panose="02020603050405020304" pitchFamily="18" charset="0"/>
              </a:rPr>
              <a:t> 日，各類校安事件計</a:t>
            </a:r>
            <a:r>
              <a:rPr lang="en-US" altLang="zh-TW" sz="1800" b="1" kern="1200" dirty="0">
                <a:latin typeface="Calibri" panose="020F0502020204030204" pitchFamily="34" charset="0"/>
                <a:ea typeface="新細明體" panose="02020500000000000000" pitchFamily="18" charset="-120"/>
                <a:cs typeface="Times New Roman" panose="02020603050405020304" pitchFamily="18" charset="0"/>
              </a:rPr>
              <a:t>258</a:t>
            </a:r>
            <a:r>
              <a:rPr lang="zh-TW" altLang="en-US" sz="1800" b="1" kern="1200" dirty="0">
                <a:latin typeface="Calibri" panose="020F0502020204030204" pitchFamily="34" charset="0"/>
                <a:ea typeface="新細明體" panose="02020500000000000000" pitchFamily="18" charset="-120"/>
                <a:cs typeface="Times New Roman" panose="02020603050405020304" pitchFamily="18" charset="0"/>
              </a:rPr>
              <a:t> </a:t>
            </a:r>
            <a:r>
              <a:rPr sz="1800" b="1" kern="1200" dirty="0">
                <a:latin typeface="Calibri" panose="020F0502020204030204" pitchFamily="34" charset="0"/>
                <a:ea typeface="新細明體" panose="02020500000000000000" pitchFamily="18" charset="-120"/>
                <a:cs typeface="Times New Roman" panose="02020603050405020304" pitchFamily="18" charset="0"/>
              </a:rPr>
              <a:t>人 / 件，除拒菸輔導及其他 </a:t>
            </a:r>
            <a:r>
              <a:rPr sz="1800" b="1" kern="1200" dirty="0" err="1">
                <a:latin typeface="Calibri" panose="020F0502020204030204" pitchFamily="34" charset="0"/>
                <a:ea typeface="新細明體" panose="02020500000000000000" pitchFamily="18" charset="-120"/>
                <a:cs typeface="Times New Roman" panose="02020603050405020304" pitchFamily="18" charset="0"/>
              </a:rPr>
              <a:t>類別外，仍以</a:t>
            </a:r>
            <a:r>
              <a:rPr sz="1800" b="1" kern="1200" dirty="0" err="1">
                <a:solidFill>
                  <a:srgbClr val="FF0000"/>
                </a:solidFill>
                <a:latin typeface="Calibri" panose="020F0502020204030204" pitchFamily="34" charset="0"/>
                <a:ea typeface="新細明體" panose="02020500000000000000" pitchFamily="18" charset="-120"/>
                <a:cs typeface="Times New Roman" panose="02020603050405020304" pitchFamily="18" charset="0"/>
              </a:rPr>
              <a:t>自我傷害</a:t>
            </a:r>
            <a:r>
              <a:rPr sz="1800" b="1" kern="1200" dirty="0">
                <a:latin typeface="Calibri" panose="020F0502020204030204" pitchFamily="34" charset="0"/>
                <a:ea typeface="新細明體" panose="02020500000000000000" pitchFamily="18" charset="-120"/>
                <a:cs typeface="Times New Roman" panose="02020603050405020304" pitchFamily="18" charset="0"/>
              </a:rPr>
              <a:t> </a:t>
            </a:r>
            <a:r>
              <a:rPr lang="en-US" altLang="zh-TW" sz="1800" b="1" kern="1200" dirty="0">
                <a:solidFill>
                  <a:srgbClr val="FF0000"/>
                </a:solidFill>
                <a:latin typeface="Calibri" panose="020F0502020204030204" pitchFamily="34" charset="0"/>
                <a:ea typeface="新細明體" panose="02020500000000000000" pitchFamily="18" charset="-120"/>
                <a:cs typeface="Times New Roman" panose="02020603050405020304" pitchFamily="18" charset="0"/>
              </a:rPr>
              <a:t>68</a:t>
            </a:r>
            <a:r>
              <a:rPr sz="1800" b="1" kern="1200" dirty="0">
                <a:solidFill>
                  <a:srgbClr val="FF0000"/>
                </a:solidFill>
                <a:latin typeface="Calibri" panose="020F0502020204030204" pitchFamily="34" charset="0"/>
                <a:ea typeface="新細明體" panose="02020500000000000000" pitchFamily="18" charset="-120"/>
                <a:cs typeface="Times New Roman" panose="02020603050405020304" pitchFamily="18" charset="0"/>
              </a:rPr>
              <a:t> </a:t>
            </a:r>
            <a:r>
              <a:rPr sz="1800" b="1" kern="1200" dirty="0">
                <a:latin typeface="Calibri" panose="020F0502020204030204" pitchFamily="34" charset="0"/>
                <a:ea typeface="新細明體" panose="02020500000000000000" pitchFamily="18" charset="-120"/>
                <a:cs typeface="Times New Roman" panose="02020603050405020304" pitchFamily="18" charset="0"/>
              </a:rPr>
              <a:t>人 / </a:t>
            </a:r>
            <a:r>
              <a:rPr sz="1800" b="1" kern="1200" dirty="0" err="1">
                <a:latin typeface="Calibri" panose="020F0502020204030204" pitchFamily="34" charset="0"/>
                <a:ea typeface="新細明體" panose="02020500000000000000" pitchFamily="18" charset="-120"/>
                <a:cs typeface="Times New Roman" panose="02020603050405020304" pitchFamily="18" charset="0"/>
              </a:rPr>
              <a:t>件較高，</a:t>
            </a:r>
            <a:r>
              <a:rPr sz="1800" b="1" kern="1200" dirty="0" err="1">
                <a:solidFill>
                  <a:srgbClr val="FF0000"/>
                </a:solidFill>
                <a:latin typeface="Calibri" panose="020F0502020204030204" pitchFamily="34" charset="0"/>
                <a:ea typeface="新細明體" panose="02020500000000000000" pitchFamily="18" charset="-120"/>
                <a:cs typeface="Times New Roman" panose="02020603050405020304" pitchFamily="18" charset="0"/>
              </a:rPr>
              <a:t>車禍</a:t>
            </a:r>
            <a:r>
              <a:rPr sz="1800" b="1" kern="1200" dirty="0">
                <a:solidFill>
                  <a:srgbClr val="FF0000"/>
                </a:solidFill>
                <a:latin typeface="Calibri" panose="020F0502020204030204" pitchFamily="34" charset="0"/>
                <a:ea typeface="新細明體" panose="02020500000000000000" pitchFamily="18" charset="-120"/>
                <a:cs typeface="Times New Roman" panose="02020603050405020304" pitchFamily="18" charset="0"/>
              </a:rPr>
              <a:t> </a:t>
            </a:r>
            <a:r>
              <a:rPr lang="en-US" altLang="zh-TW" sz="1800" b="1" kern="1200" dirty="0">
                <a:solidFill>
                  <a:srgbClr val="FF0000"/>
                </a:solidFill>
                <a:latin typeface="Calibri" panose="020F0502020204030204" pitchFamily="34" charset="0"/>
                <a:ea typeface="新細明體" panose="02020500000000000000" pitchFamily="18" charset="-120"/>
                <a:cs typeface="Times New Roman" panose="02020603050405020304" pitchFamily="18" charset="0"/>
              </a:rPr>
              <a:t>33</a:t>
            </a:r>
            <a:r>
              <a:rPr sz="1800" b="1" kern="1200" dirty="0">
                <a:latin typeface="Calibri" panose="020F0502020204030204" pitchFamily="34" charset="0"/>
                <a:ea typeface="新細明體" panose="02020500000000000000" pitchFamily="18" charset="-120"/>
                <a:cs typeface="Times New Roman" panose="02020603050405020304" pitchFamily="18" charset="0"/>
              </a:rPr>
              <a:t>人 / </a:t>
            </a:r>
            <a:r>
              <a:rPr sz="1800" b="1" kern="1200" dirty="0" err="1">
                <a:latin typeface="Calibri" panose="020F0502020204030204" pitchFamily="34" charset="0"/>
                <a:ea typeface="新細明體" panose="02020500000000000000" pitchFamily="18" charset="-120"/>
                <a:cs typeface="Times New Roman" panose="02020603050405020304" pitchFamily="18" charset="0"/>
              </a:rPr>
              <a:t>件次之、協助送醫及性騷擾各</a:t>
            </a:r>
            <a:r>
              <a:rPr sz="1800" b="1" kern="1200" dirty="0">
                <a:latin typeface="Calibri" panose="020F0502020204030204" pitchFamily="34" charset="0"/>
                <a:ea typeface="新細明體" panose="02020500000000000000" pitchFamily="18" charset="-120"/>
                <a:cs typeface="Times New Roman" panose="02020603050405020304" pitchFamily="18" charset="0"/>
              </a:rPr>
              <a:t> 1</a:t>
            </a:r>
            <a:r>
              <a:rPr lang="en-US" altLang="zh-TW" sz="1800" b="1" kern="1200" dirty="0">
                <a:latin typeface="Calibri" panose="020F0502020204030204" pitchFamily="34" charset="0"/>
                <a:ea typeface="新細明體" panose="02020500000000000000" pitchFamily="18" charset="-120"/>
                <a:cs typeface="Times New Roman" panose="02020603050405020304" pitchFamily="18" charset="0"/>
              </a:rPr>
              <a:t>9</a:t>
            </a:r>
            <a:r>
              <a:rPr sz="1800" b="1" kern="1200" dirty="0">
                <a:latin typeface="Calibri" panose="020F0502020204030204" pitchFamily="34" charset="0"/>
                <a:ea typeface="新細明體" panose="02020500000000000000" pitchFamily="18" charset="-120"/>
                <a:cs typeface="Times New Roman" panose="02020603050405020304" pitchFamily="18" charset="0"/>
              </a:rPr>
              <a:t>  人 / 件再次之。</a:t>
            </a:r>
          </a:p>
        </p:txBody>
      </p:sp>
      <p:graphicFrame>
        <p:nvGraphicFramePr>
          <p:cNvPr id="5" name="表格 4">
            <a:extLst>
              <a:ext uri="{FF2B5EF4-FFF2-40B4-BE49-F238E27FC236}">
                <a16:creationId xmlns:a16="http://schemas.microsoft.com/office/drawing/2014/main" id="{4511F57F-43DA-499E-9BB6-5A0679DFE4E9}"/>
              </a:ext>
            </a:extLst>
          </p:cNvPr>
          <p:cNvGraphicFramePr>
            <a:graphicFrameLocks noGrp="1"/>
          </p:cNvGraphicFramePr>
          <p:nvPr>
            <p:extLst/>
          </p:nvPr>
        </p:nvGraphicFramePr>
        <p:xfrm>
          <a:off x="685800" y="1447800"/>
          <a:ext cx="9677398" cy="3886202"/>
        </p:xfrm>
        <a:graphic>
          <a:graphicData uri="http://schemas.openxmlformats.org/drawingml/2006/table">
            <a:tbl>
              <a:tblPr firstRow="1" firstCol="1" bandRow="1">
                <a:tableStyleId>{5C22544A-7EE6-4342-B048-85BDC9FD1C3A}</a:tableStyleId>
              </a:tblPr>
              <a:tblGrid>
                <a:gridCol w="685800">
                  <a:extLst>
                    <a:ext uri="{9D8B030D-6E8A-4147-A177-3AD203B41FA5}">
                      <a16:colId xmlns:a16="http://schemas.microsoft.com/office/drawing/2014/main" val="3761742437"/>
                    </a:ext>
                  </a:extLst>
                </a:gridCol>
                <a:gridCol w="609600">
                  <a:extLst>
                    <a:ext uri="{9D8B030D-6E8A-4147-A177-3AD203B41FA5}">
                      <a16:colId xmlns:a16="http://schemas.microsoft.com/office/drawing/2014/main" val="831600198"/>
                    </a:ext>
                  </a:extLst>
                </a:gridCol>
                <a:gridCol w="666325">
                  <a:extLst>
                    <a:ext uri="{9D8B030D-6E8A-4147-A177-3AD203B41FA5}">
                      <a16:colId xmlns:a16="http://schemas.microsoft.com/office/drawing/2014/main" val="2627638932"/>
                    </a:ext>
                  </a:extLst>
                </a:gridCol>
                <a:gridCol w="694391">
                  <a:extLst>
                    <a:ext uri="{9D8B030D-6E8A-4147-A177-3AD203B41FA5}">
                      <a16:colId xmlns:a16="http://schemas.microsoft.com/office/drawing/2014/main" val="995745299"/>
                    </a:ext>
                  </a:extLst>
                </a:gridCol>
                <a:gridCol w="772884">
                  <a:extLst>
                    <a:ext uri="{9D8B030D-6E8A-4147-A177-3AD203B41FA5}">
                      <a16:colId xmlns:a16="http://schemas.microsoft.com/office/drawing/2014/main" val="873704405"/>
                    </a:ext>
                  </a:extLst>
                </a:gridCol>
                <a:gridCol w="718734">
                  <a:extLst>
                    <a:ext uri="{9D8B030D-6E8A-4147-A177-3AD203B41FA5}">
                      <a16:colId xmlns:a16="http://schemas.microsoft.com/office/drawing/2014/main" val="3880531846"/>
                    </a:ext>
                  </a:extLst>
                </a:gridCol>
                <a:gridCol w="629752">
                  <a:extLst>
                    <a:ext uri="{9D8B030D-6E8A-4147-A177-3AD203B41FA5}">
                      <a16:colId xmlns:a16="http://schemas.microsoft.com/office/drawing/2014/main" val="3072776341"/>
                    </a:ext>
                  </a:extLst>
                </a:gridCol>
                <a:gridCol w="739443">
                  <a:extLst>
                    <a:ext uri="{9D8B030D-6E8A-4147-A177-3AD203B41FA5}">
                      <a16:colId xmlns:a16="http://schemas.microsoft.com/office/drawing/2014/main" val="4290145781"/>
                    </a:ext>
                  </a:extLst>
                </a:gridCol>
                <a:gridCol w="694391">
                  <a:extLst>
                    <a:ext uri="{9D8B030D-6E8A-4147-A177-3AD203B41FA5}">
                      <a16:colId xmlns:a16="http://schemas.microsoft.com/office/drawing/2014/main" val="467998195"/>
                    </a:ext>
                  </a:extLst>
                </a:gridCol>
                <a:gridCol w="875280">
                  <a:extLst>
                    <a:ext uri="{9D8B030D-6E8A-4147-A177-3AD203B41FA5}">
                      <a16:colId xmlns:a16="http://schemas.microsoft.com/office/drawing/2014/main" val="3114162488"/>
                    </a:ext>
                  </a:extLst>
                </a:gridCol>
                <a:gridCol w="838200">
                  <a:extLst>
                    <a:ext uri="{9D8B030D-6E8A-4147-A177-3AD203B41FA5}">
                      <a16:colId xmlns:a16="http://schemas.microsoft.com/office/drawing/2014/main" val="3929810484"/>
                    </a:ext>
                  </a:extLst>
                </a:gridCol>
                <a:gridCol w="838200">
                  <a:extLst>
                    <a:ext uri="{9D8B030D-6E8A-4147-A177-3AD203B41FA5}">
                      <a16:colId xmlns:a16="http://schemas.microsoft.com/office/drawing/2014/main" val="2121555573"/>
                    </a:ext>
                  </a:extLst>
                </a:gridCol>
                <a:gridCol w="914398">
                  <a:extLst>
                    <a:ext uri="{9D8B030D-6E8A-4147-A177-3AD203B41FA5}">
                      <a16:colId xmlns:a16="http://schemas.microsoft.com/office/drawing/2014/main" val="2510448451"/>
                    </a:ext>
                  </a:extLst>
                </a:gridCol>
              </a:tblGrid>
              <a:tr h="1066129">
                <a:tc>
                  <a:txBody>
                    <a:bodyPr/>
                    <a:lstStyle/>
                    <a:p>
                      <a:pPr marL="0" algn="ctr">
                        <a:lnSpc>
                          <a:spcPts val="1600"/>
                        </a:lnSpc>
                        <a:spcAft>
                          <a:spcPts val="0"/>
                        </a:spcAft>
                      </a:pPr>
                      <a:r>
                        <a:rPr lang="zh-TW" altLang="en-US" sz="1200" b="1" kern="0" dirty="0">
                          <a:solidFill>
                            <a:srgbClr val="FFFF00"/>
                          </a:solidFill>
                          <a:effectLst/>
                          <a:latin typeface="+mn-lt"/>
                          <a:ea typeface="+mn-ea"/>
                          <a:cs typeface="+mn-cs"/>
                        </a:rPr>
                        <a:t>月份</a:t>
                      </a:r>
                    </a:p>
                  </a:txBody>
                  <a:tcPr marL="17780" marR="17780" marT="0" marB="0" anchor="ctr"/>
                </a:tc>
                <a:tc>
                  <a:txBody>
                    <a:bodyPr/>
                    <a:lstStyle/>
                    <a:p>
                      <a:pPr marL="0" algn="ctr">
                        <a:lnSpc>
                          <a:spcPts val="1600"/>
                        </a:lnSpc>
                        <a:spcAft>
                          <a:spcPts val="0"/>
                        </a:spcAft>
                      </a:pPr>
                      <a:r>
                        <a:rPr lang="zh-TW" altLang="en-US" sz="1200" b="1" kern="0" dirty="0">
                          <a:solidFill>
                            <a:srgbClr val="FFFF00"/>
                          </a:solidFill>
                          <a:effectLst/>
                          <a:latin typeface="+mn-lt"/>
                          <a:ea typeface="+mn-ea"/>
                          <a:cs typeface="+mn-cs"/>
                        </a:rPr>
                        <a:t>車禍</a:t>
                      </a:r>
                    </a:p>
                  </a:txBody>
                  <a:tcPr marL="17780" marR="17780" marT="0" marB="0" anchor="ctr"/>
                </a:tc>
                <a:tc>
                  <a:txBody>
                    <a:bodyPr/>
                    <a:lstStyle/>
                    <a:p>
                      <a:pPr marL="0" algn="ctr">
                        <a:lnSpc>
                          <a:spcPts val="1600"/>
                        </a:lnSpc>
                        <a:spcAft>
                          <a:spcPts val="0"/>
                        </a:spcAft>
                      </a:pPr>
                      <a:r>
                        <a:rPr lang="zh-TW" altLang="en-US" sz="1200" b="1" kern="0" dirty="0">
                          <a:solidFill>
                            <a:srgbClr val="FFFF00"/>
                          </a:solidFill>
                          <a:effectLst/>
                          <a:latin typeface="+mn-lt"/>
                          <a:ea typeface="+mn-ea"/>
                          <a:cs typeface="+mn-cs"/>
                        </a:rPr>
                        <a:t>疾病</a:t>
                      </a:r>
                    </a:p>
                    <a:p>
                      <a:pPr marL="0" algn="ctr">
                        <a:lnSpc>
                          <a:spcPts val="1600"/>
                        </a:lnSpc>
                        <a:spcAft>
                          <a:spcPts val="0"/>
                        </a:spcAft>
                      </a:pPr>
                      <a:r>
                        <a:rPr lang="zh-TW" altLang="en-US" sz="1200" b="1" kern="0" dirty="0">
                          <a:solidFill>
                            <a:srgbClr val="FFFF00"/>
                          </a:solidFill>
                          <a:effectLst/>
                          <a:latin typeface="+mn-lt"/>
                          <a:ea typeface="+mn-ea"/>
                          <a:cs typeface="+mn-cs"/>
                        </a:rPr>
                        <a:t>送醫</a:t>
                      </a:r>
                    </a:p>
                  </a:txBody>
                  <a:tcPr marL="17780" marR="17780" marT="0" marB="0" anchor="ctr"/>
                </a:tc>
                <a:tc>
                  <a:txBody>
                    <a:bodyPr/>
                    <a:lstStyle/>
                    <a:p>
                      <a:pPr marL="0" algn="ctr">
                        <a:lnSpc>
                          <a:spcPts val="1600"/>
                        </a:lnSpc>
                        <a:spcAft>
                          <a:spcPts val="0"/>
                        </a:spcAft>
                      </a:pPr>
                      <a:r>
                        <a:rPr lang="zh-TW" altLang="en-US" sz="1200" b="1" kern="0" dirty="0">
                          <a:solidFill>
                            <a:srgbClr val="FFFF00"/>
                          </a:solidFill>
                          <a:effectLst/>
                          <a:latin typeface="+mn-lt"/>
                          <a:ea typeface="+mn-ea"/>
                          <a:cs typeface="+mn-cs"/>
                        </a:rPr>
                        <a:t>自我</a:t>
                      </a:r>
                    </a:p>
                    <a:p>
                      <a:pPr marL="0" algn="ctr">
                        <a:lnSpc>
                          <a:spcPts val="1600"/>
                        </a:lnSpc>
                        <a:spcAft>
                          <a:spcPts val="0"/>
                        </a:spcAft>
                      </a:pPr>
                      <a:r>
                        <a:rPr lang="zh-TW" altLang="en-US" sz="1200" b="1" kern="0" dirty="0">
                          <a:solidFill>
                            <a:srgbClr val="FFFF00"/>
                          </a:solidFill>
                          <a:effectLst/>
                          <a:latin typeface="+mn-lt"/>
                          <a:ea typeface="+mn-ea"/>
                          <a:cs typeface="+mn-cs"/>
                        </a:rPr>
                        <a:t>傷害</a:t>
                      </a:r>
                    </a:p>
                  </a:txBody>
                  <a:tcPr marL="17780" marR="17780" marT="0" marB="0" anchor="ctr"/>
                </a:tc>
                <a:tc>
                  <a:txBody>
                    <a:bodyPr/>
                    <a:lstStyle/>
                    <a:p>
                      <a:pPr marL="0" algn="ctr">
                        <a:lnSpc>
                          <a:spcPts val="1600"/>
                        </a:lnSpc>
                        <a:spcAft>
                          <a:spcPts val="0"/>
                        </a:spcAft>
                      </a:pPr>
                      <a:r>
                        <a:rPr lang="zh-TW" altLang="en-US" sz="1200" b="1" kern="0" dirty="0">
                          <a:solidFill>
                            <a:srgbClr val="FFFF00"/>
                          </a:solidFill>
                          <a:effectLst/>
                          <a:latin typeface="+mn-lt"/>
                          <a:ea typeface="+mn-ea"/>
                          <a:cs typeface="+mn-cs"/>
                        </a:rPr>
                        <a:t>遺失</a:t>
                      </a:r>
                      <a:r>
                        <a:rPr lang="en-US" sz="1200" b="1" kern="0" dirty="0">
                          <a:solidFill>
                            <a:srgbClr val="FFFF00"/>
                          </a:solidFill>
                          <a:effectLst/>
                          <a:latin typeface="+mn-lt"/>
                          <a:ea typeface="+mn-ea"/>
                          <a:cs typeface="+mn-cs"/>
                        </a:rPr>
                        <a:t>(</a:t>
                      </a:r>
                      <a:r>
                        <a:rPr lang="zh-TW" altLang="en-US" sz="1200" b="1" kern="0" dirty="0">
                          <a:solidFill>
                            <a:srgbClr val="FFFF00"/>
                          </a:solidFill>
                          <a:effectLst/>
                          <a:latin typeface="+mn-lt"/>
                          <a:ea typeface="+mn-ea"/>
                          <a:cs typeface="+mn-cs"/>
                        </a:rPr>
                        <a:t>失竊</a:t>
                      </a:r>
                      <a:r>
                        <a:rPr lang="en-US" sz="1200" b="1" kern="0" dirty="0">
                          <a:solidFill>
                            <a:srgbClr val="FFFF00"/>
                          </a:solidFill>
                          <a:effectLst/>
                          <a:latin typeface="+mn-lt"/>
                          <a:ea typeface="+mn-ea"/>
                          <a:cs typeface="+mn-cs"/>
                        </a:rPr>
                        <a:t>)</a:t>
                      </a:r>
                      <a:endParaRPr lang="zh-TW" altLang="en-US" sz="1200" b="1" kern="0" dirty="0">
                        <a:solidFill>
                          <a:srgbClr val="FFFF00"/>
                        </a:solidFill>
                        <a:effectLst/>
                        <a:latin typeface="+mn-lt"/>
                        <a:ea typeface="+mn-ea"/>
                        <a:cs typeface="+mn-cs"/>
                      </a:endParaRPr>
                    </a:p>
                  </a:txBody>
                  <a:tcPr marL="17780" marR="17780" marT="0" marB="0" anchor="ctr"/>
                </a:tc>
                <a:tc>
                  <a:txBody>
                    <a:bodyPr/>
                    <a:lstStyle/>
                    <a:p>
                      <a:pPr marL="0" algn="ctr">
                        <a:lnSpc>
                          <a:spcPts val="1600"/>
                        </a:lnSpc>
                        <a:spcAft>
                          <a:spcPts val="0"/>
                        </a:spcAft>
                      </a:pPr>
                      <a:r>
                        <a:rPr lang="zh-TW" altLang="en-US" sz="1200" b="1" kern="0" dirty="0">
                          <a:solidFill>
                            <a:srgbClr val="FFFF00"/>
                          </a:solidFill>
                          <a:effectLst/>
                          <a:latin typeface="+mn-lt"/>
                          <a:ea typeface="+mn-ea"/>
                          <a:cs typeface="+mn-cs"/>
                        </a:rPr>
                        <a:t>騷擾</a:t>
                      </a:r>
                      <a:r>
                        <a:rPr lang="en-US" sz="1200" b="1" kern="0" dirty="0">
                          <a:solidFill>
                            <a:srgbClr val="FFFF00"/>
                          </a:solidFill>
                          <a:effectLst/>
                          <a:latin typeface="+mn-lt"/>
                          <a:ea typeface="+mn-ea"/>
                          <a:cs typeface="+mn-cs"/>
                        </a:rPr>
                        <a:t>(</a:t>
                      </a:r>
                      <a:r>
                        <a:rPr lang="zh-TW" altLang="en-US" sz="1200" b="1" kern="0" dirty="0">
                          <a:solidFill>
                            <a:srgbClr val="FFFF00"/>
                          </a:solidFill>
                          <a:effectLst/>
                          <a:latin typeface="+mn-lt"/>
                          <a:ea typeface="+mn-ea"/>
                          <a:cs typeface="+mn-cs"/>
                        </a:rPr>
                        <a:t>性平</a:t>
                      </a:r>
                      <a:r>
                        <a:rPr lang="en-US" sz="1200" b="1" kern="0" dirty="0">
                          <a:solidFill>
                            <a:srgbClr val="FFFF00"/>
                          </a:solidFill>
                          <a:effectLst/>
                          <a:latin typeface="+mn-lt"/>
                          <a:ea typeface="+mn-ea"/>
                          <a:cs typeface="+mn-cs"/>
                        </a:rPr>
                        <a:t>)</a:t>
                      </a:r>
                      <a:endParaRPr lang="zh-TW" altLang="en-US" sz="1200" b="1" kern="0" dirty="0">
                        <a:solidFill>
                          <a:srgbClr val="FFFF00"/>
                        </a:solidFill>
                        <a:effectLst/>
                        <a:latin typeface="+mn-lt"/>
                        <a:ea typeface="+mn-ea"/>
                        <a:cs typeface="+mn-cs"/>
                      </a:endParaRPr>
                    </a:p>
                  </a:txBody>
                  <a:tcPr marL="17780" marR="17780" marT="0" marB="0" anchor="ctr"/>
                </a:tc>
                <a:tc>
                  <a:txBody>
                    <a:bodyPr/>
                    <a:lstStyle/>
                    <a:p>
                      <a:pPr marL="0" algn="ctr">
                        <a:lnSpc>
                          <a:spcPts val="1600"/>
                        </a:lnSpc>
                        <a:spcAft>
                          <a:spcPts val="0"/>
                        </a:spcAft>
                      </a:pPr>
                      <a:r>
                        <a:rPr lang="zh-TW" altLang="en-US" sz="1200" b="1" kern="0" dirty="0">
                          <a:solidFill>
                            <a:srgbClr val="FFFF00"/>
                          </a:solidFill>
                          <a:effectLst/>
                          <a:latin typeface="+mn-lt"/>
                          <a:ea typeface="+mn-ea"/>
                          <a:cs typeface="+mn-cs"/>
                        </a:rPr>
                        <a:t>詐騙</a:t>
                      </a:r>
                    </a:p>
                  </a:txBody>
                  <a:tcPr marL="17780" marR="17780" marT="0" marB="0" anchor="ctr"/>
                </a:tc>
                <a:tc>
                  <a:txBody>
                    <a:bodyPr/>
                    <a:lstStyle/>
                    <a:p>
                      <a:pPr marL="0" algn="ctr">
                        <a:lnSpc>
                          <a:spcPts val="1600"/>
                        </a:lnSpc>
                        <a:spcAft>
                          <a:spcPts val="0"/>
                        </a:spcAft>
                      </a:pPr>
                      <a:r>
                        <a:rPr lang="zh-TW" altLang="en-US" sz="1200" b="1" kern="0" dirty="0">
                          <a:solidFill>
                            <a:srgbClr val="FFFF00"/>
                          </a:solidFill>
                          <a:effectLst/>
                          <a:latin typeface="+mn-lt"/>
                          <a:ea typeface="+mn-ea"/>
                          <a:cs typeface="+mn-cs"/>
                        </a:rPr>
                        <a:t>情緒</a:t>
                      </a:r>
                    </a:p>
                    <a:p>
                      <a:pPr marL="0" algn="ctr">
                        <a:lnSpc>
                          <a:spcPts val="1600"/>
                        </a:lnSpc>
                        <a:spcAft>
                          <a:spcPts val="0"/>
                        </a:spcAft>
                      </a:pPr>
                      <a:r>
                        <a:rPr lang="zh-TW" altLang="en-US" sz="1200" b="1" kern="0" dirty="0">
                          <a:solidFill>
                            <a:srgbClr val="FFFF00"/>
                          </a:solidFill>
                          <a:effectLst/>
                          <a:latin typeface="+mn-lt"/>
                          <a:ea typeface="+mn-ea"/>
                          <a:cs typeface="+mn-cs"/>
                        </a:rPr>
                        <a:t>困擾</a:t>
                      </a:r>
                    </a:p>
                  </a:txBody>
                  <a:tcPr marL="17780" marR="17780" marT="0" marB="0" anchor="ctr"/>
                </a:tc>
                <a:tc>
                  <a:txBody>
                    <a:bodyPr/>
                    <a:lstStyle/>
                    <a:p>
                      <a:pPr marL="0" algn="ctr">
                        <a:lnSpc>
                          <a:spcPts val="1600"/>
                        </a:lnSpc>
                        <a:spcAft>
                          <a:spcPts val="0"/>
                        </a:spcAft>
                      </a:pPr>
                      <a:r>
                        <a:rPr lang="zh-TW" altLang="en-US" sz="1200" b="1" kern="0" dirty="0">
                          <a:solidFill>
                            <a:srgbClr val="FFFF00"/>
                          </a:solidFill>
                          <a:effectLst/>
                          <a:latin typeface="+mn-lt"/>
                          <a:ea typeface="+mn-ea"/>
                          <a:cs typeface="+mn-cs"/>
                        </a:rPr>
                        <a:t>拒菸</a:t>
                      </a:r>
                    </a:p>
                    <a:p>
                      <a:pPr marL="0" algn="ctr">
                        <a:lnSpc>
                          <a:spcPts val="1600"/>
                        </a:lnSpc>
                        <a:spcAft>
                          <a:spcPts val="0"/>
                        </a:spcAft>
                      </a:pPr>
                      <a:r>
                        <a:rPr lang="zh-TW" altLang="en-US" sz="1200" b="1" kern="0" dirty="0">
                          <a:solidFill>
                            <a:srgbClr val="FFFF00"/>
                          </a:solidFill>
                          <a:effectLst/>
                          <a:latin typeface="+mn-lt"/>
                          <a:ea typeface="+mn-ea"/>
                          <a:cs typeface="+mn-cs"/>
                        </a:rPr>
                        <a:t>輔導</a:t>
                      </a:r>
                    </a:p>
                  </a:txBody>
                  <a:tcPr marL="17780" marR="17780" marT="0" marB="0" anchor="ctr"/>
                </a:tc>
                <a:tc>
                  <a:txBody>
                    <a:bodyPr/>
                    <a:lstStyle/>
                    <a:p>
                      <a:pPr marL="0" algn="ctr">
                        <a:lnSpc>
                          <a:spcPts val="1600"/>
                        </a:lnSpc>
                        <a:spcAft>
                          <a:spcPts val="0"/>
                        </a:spcAft>
                      </a:pPr>
                      <a:r>
                        <a:rPr lang="zh-TW" altLang="en-US" sz="1200" b="1" kern="0" dirty="0">
                          <a:solidFill>
                            <a:srgbClr val="FFFF00"/>
                          </a:solidFill>
                          <a:effectLst/>
                          <a:latin typeface="+mn-lt"/>
                          <a:ea typeface="+mn-ea"/>
                          <a:cs typeface="+mn-cs"/>
                        </a:rPr>
                        <a:t>擾鄰喧鬧</a:t>
                      </a:r>
                    </a:p>
                  </a:txBody>
                  <a:tcPr marL="17780" marR="17780" marT="0" marB="0" anchor="ctr"/>
                </a:tc>
                <a:tc>
                  <a:txBody>
                    <a:bodyPr/>
                    <a:lstStyle/>
                    <a:p>
                      <a:pPr marL="0" algn="ctr">
                        <a:lnSpc>
                          <a:spcPts val="1600"/>
                        </a:lnSpc>
                        <a:spcAft>
                          <a:spcPts val="0"/>
                        </a:spcAft>
                      </a:pPr>
                      <a:r>
                        <a:rPr lang="zh-TW" altLang="en-US" sz="1200" b="1" kern="0" dirty="0">
                          <a:solidFill>
                            <a:srgbClr val="FFFF00"/>
                          </a:solidFill>
                          <a:effectLst/>
                          <a:latin typeface="+mn-lt"/>
                          <a:ea typeface="+mn-ea"/>
                          <a:cs typeface="+mn-cs"/>
                        </a:rPr>
                        <a:t>網路或租賃糾紛</a:t>
                      </a:r>
                    </a:p>
                  </a:txBody>
                  <a:tcPr marL="17780" marR="17780" marT="0" marB="0" anchor="ctr"/>
                </a:tc>
                <a:tc>
                  <a:txBody>
                    <a:bodyPr/>
                    <a:lstStyle/>
                    <a:p>
                      <a:pPr marL="0" algn="ctr">
                        <a:lnSpc>
                          <a:spcPts val="1600"/>
                        </a:lnSpc>
                        <a:spcAft>
                          <a:spcPts val="0"/>
                        </a:spcAft>
                      </a:pPr>
                      <a:r>
                        <a:rPr lang="zh-TW" altLang="en-US" sz="1200" b="1" kern="0" dirty="0">
                          <a:solidFill>
                            <a:srgbClr val="FFFF00"/>
                          </a:solidFill>
                          <a:effectLst/>
                          <a:latin typeface="+mn-lt"/>
                          <a:ea typeface="+mn-ea"/>
                          <a:cs typeface="+mn-cs"/>
                        </a:rPr>
                        <a:t>其他</a:t>
                      </a:r>
                    </a:p>
                  </a:txBody>
                  <a:tcPr marL="17780" marR="17780" marT="0" marB="0" anchor="ctr"/>
                </a:tc>
                <a:tc>
                  <a:txBody>
                    <a:bodyPr/>
                    <a:lstStyle/>
                    <a:p>
                      <a:pPr marL="0" algn="ctr">
                        <a:lnSpc>
                          <a:spcPts val="1600"/>
                        </a:lnSpc>
                        <a:spcAft>
                          <a:spcPts val="0"/>
                        </a:spcAft>
                      </a:pPr>
                      <a:r>
                        <a:rPr lang="zh-TW" altLang="en-US" sz="1200" b="1" kern="0" dirty="0">
                          <a:solidFill>
                            <a:srgbClr val="FFFF00"/>
                          </a:solidFill>
                          <a:effectLst/>
                          <a:latin typeface="+mn-lt"/>
                          <a:ea typeface="+mn-ea"/>
                          <a:cs typeface="+mn-cs"/>
                        </a:rPr>
                        <a:t>小計</a:t>
                      </a:r>
                    </a:p>
                  </a:txBody>
                  <a:tcPr marL="17780" marR="17780" marT="0" marB="0" anchor="ctr"/>
                </a:tc>
                <a:extLst>
                  <a:ext uri="{0D108BD9-81ED-4DB2-BD59-A6C34878D82A}">
                    <a16:rowId xmlns:a16="http://schemas.microsoft.com/office/drawing/2014/main" val="2941252415"/>
                  </a:ext>
                </a:extLst>
              </a:tr>
              <a:tr h="592765">
                <a:tc>
                  <a:txBody>
                    <a:bodyPr/>
                    <a:lstStyle/>
                    <a:p>
                      <a:pPr marL="0" algn="ctr">
                        <a:lnSpc>
                          <a:spcPts val="1600"/>
                        </a:lnSpc>
                        <a:spcAft>
                          <a:spcPts val="0"/>
                        </a:spcAft>
                      </a:pPr>
                      <a:r>
                        <a:rPr lang="en-US" sz="1300" b="1" kern="100" dirty="0">
                          <a:solidFill>
                            <a:srgbClr val="FFFF00"/>
                          </a:solidFill>
                          <a:effectLst/>
                          <a:latin typeface="+mn-lt"/>
                          <a:ea typeface="+mn-ea"/>
                          <a:cs typeface="+mn-cs"/>
                        </a:rPr>
                        <a:t>8</a:t>
                      </a:r>
                      <a:r>
                        <a:rPr lang="zh-TW" altLang="en-US" sz="1300" b="1" kern="100" dirty="0">
                          <a:solidFill>
                            <a:srgbClr val="FFFF00"/>
                          </a:solidFill>
                          <a:effectLst/>
                          <a:latin typeface="+mn-lt"/>
                          <a:ea typeface="+mn-ea"/>
                          <a:cs typeface="+mn-cs"/>
                        </a:rPr>
                        <a:t>月</a:t>
                      </a:r>
                    </a:p>
                  </a:txBody>
                  <a:tcPr marL="17780" marR="17780" marT="0" marB="0" anchor="ctr"/>
                </a:tc>
                <a:tc>
                  <a:txBody>
                    <a:bodyPr/>
                    <a:lstStyle/>
                    <a:p>
                      <a:pPr algn="ctr"/>
                      <a:r>
                        <a:rPr lang="en-US" sz="1400" b="1" kern="100" dirty="0">
                          <a:effectLst/>
                        </a:rPr>
                        <a:t>3</a:t>
                      </a:r>
                      <a:endParaRPr lang="zh-TW" altLang="en-US" b="1" dirty="0"/>
                    </a:p>
                  </a:txBody>
                  <a:tcPr marL="17780" marR="17780" marT="0" marB="0" anchor="ctr"/>
                </a:tc>
                <a:tc>
                  <a:txBody>
                    <a:bodyPr/>
                    <a:lstStyle/>
                    <a:p>
                      <a:pPr algn="ctr">
                        <a:lnSpc>
                          <a:spcPts val="2500"/>
                        </a:lnSpc>
                        <a:spcAft>
                          <a:spcPts val="0"/>
                        </a:spcAft>
                      </a:pPr>
                      <a:r>
                        <a:rPr lang="en-US" sz="1400" b="1" kern="100" dirty="0">
                          <a:effectLst/>
                        </a:rPr>
                        <a:t>3</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3</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4</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2</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10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4</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29</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2525069480"/>
                  </a:ext>
                </a:extLst>
              </a:tr>
              <a:tr h="592765">
                <a:tc>
                  <a:txBody>
                    <a:bodyPr/>
                    <a:lstStyle/>
                    <a:p>
                      <a:pPr marL="0" algn="ctr">
                        <a:lnSpc>
                          <a:spcPts val="1600"/>
                        </a:lnSpc>
                        <a:spcAft>
                          <a:spcPts val="0"/>
                        </a:spcAft>
                      </a:pPr>
                      <a:r>
                        <a:rPr lang="en-US" sz="1300" b="1" kern="100" dirty="0">
                          <a:solidFill>
                            <a:srgbClr val="FFFF00"/>
                          </a:solidFill>
                          <a:effectLst/>
                          <a:latin typeface="+mn-lt"/>
                          <a:ea typeface="+mn-ea"/>
                          <a:cs typeface="+mn-cs"/>
                        </a:rPr>
                        <a:t>9</a:t>
                      </a:r>
                      <a:r>
                        <a:rPr lang="zh-TW" altLang="en-US" sz="1300" b="1" kern="100" dirty="0">
                          <a:solidFill>
                            <a:srgbClr val="FFFF00"/>
                          </a:solidFill>
                          <a:effectLst/>
                          <a:latin typeface="+mn-lt"/>
                          <a:ea typeface="+mn-ea"/>
                          <a:cs typeface="+mn-cs"/>
                        </a:rPr>
                        <a:t>月</a:t>
                      </a:r>
                    </a:p>
                  </a:txBody>
                  <a:tcPr marL="17780" marR="17780" marT="0" marB="0" anchor="ctr"/>
                </a:tc>
                <a:tc>
                  <a:txBody>
                    <a:bodyPr/>
                    <a:lstStyle/>
                    <a:p>
                      <a:pPr algn="ctr"/>
                      <a:r>
                        <a:rPr lang="en-US" sz="1400" b="1" kern="100" dirty="0">
                          <a:effectLst/>
                        </a:rPr>
                        <a:t>2</a:t>
                      </a:r>
                      <a:endParaRPr lang="zh-TW" altLang="en-US" b="1" dirty="0"/>
                    </a:p>
                  </a:txBody>
                  <a:tcPr marL="17780" marR="17780" marT="0" marB="0" anchor="ctr"/>
                </a:tc>
                <a:tc>
                  <a:txBody>
                    <a:bodyPr/>
                    <a:lstStyle/>
                    <a:p>
                      <a:pPr algn="ctr">
                        <a:lnSpc>
                          <a:spcPts val="2500"/>
                        </a:lnSpc>
                        <a:spcAft>
                          <a:spcPts val="0"/>
                        </a:spcAft>
                      </a:pPr>
                      <a:r>
                        <a:rPr lang="en-US" sz="1400" b="1" kern="100" dirty="0">
                          <a:effectLst/>
                        </a:rPr>
                        <a:t>4</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13</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1</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6</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4</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12</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1</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7</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50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2781631089"/>
                  </a:ext>
                </a:extLst>
              </a:tr>
              <a:tr h="592765">
                <a:tc>
                  <a:txBody>
                    <a:bodyPr/>
                    <a:lstStyle/>
                    <a:p>
                      <a:pPr marL="0" algn="ctr">
                        <a:lnSpc>
                          <a:spcPts val="1600"/>
                        </a:lnSpc>
                        <a:spcAft>
                          <a:spcPts val="0"/>
                        </a:spcAft>
                      </a:pPr>
                      <a:r>
                        <a:rPr lang="en-US" sz="1300" b="1" kern="100" dirty="0">
                          <a:solidFill>
                            <a:srgbClr val="FFFF00"/>
                          </a:solidFill>
                          <a:effectLst/>
                          <a:latin typeface="+mn-lt"/>
                          <a:ea typeface="+mn-ea"/>
                          <a:cs typeface="+mn-cs"/>
                        </a:rPr>
                        <a:t>10</a:t>
                      </a:r>
                      <a:r>
                        <a:rPr lang="zh-TW" altLang="en-US" sz="1300" b="1" kern="100" dirty="0">
                          <a:solidFill>
                            <a:srgbClr val="FFFF00"/>
                          </a:solidFill>
                          <a:effectLst/>
                          <a:latin typeface="+mn-lt"/>
                          <a:ea typeface="+mn-ea"/>
                          <a:cs typeface="+mn-cs"/>
                        </a:rPr>
                        <a:t>月</a:t>
                      </a:r>
                    </a:p>
                  </a:txBody>
                  <a:tcPr marL="17780" marR="17780" marT="0" marB="0" anchor="ctr"/>
                </a:tc>
                <a:tc>
                  <a:txBody>
                    <a:bodyPr/>
                    <a:lstStyle/>
                    <a:p>
                      <a:pPr algn="ctr"/>
                      <a:r>
                        <a:rPr lang="en-US" sz="1400" b="1" kern="100" dirty="0">
                          <a:effectLst/>
                        </a:rPr>
                        <a:t>15</a:t>
                      </a:r>
                      <a:endParaRPr lang="zh-TW" altLang="en-US" b="1" dirty="0"/>
                    </a:p>
                  </a:txBody>
                  <a:tcPr marL="17780" marR="17780" marT="0" marB="0" anchor="ctr"/>
                </a:tc>
                <a:tc>
                  <a:txBody>
                    <a:bodyPr/>
                    <a:lstStyle/>
                    <a:p>
                      <a:pPr algn="ctr">
                        <a:lnSpc>
                          <a:spcPts val="2500"/>
                        </a:lnSpc>
                        <a:spcAft>
                          <a:spcPts val="0"/>
                        </a:spcAft>
                      </a:pPr>
                      <a:r>
                        <a:rPr lang="en-US" sz="1400" b="1" kern="100">
                          <a:effectLst/>
                        </a:rPr>
                        <a:t>6</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38</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2</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7</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2</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6</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24</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19</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119</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2515861351"/>
                  </a:ext>
                </a:extLst>
              </a:tr>
              <a:tr h="592765">
                <a:tc>
                  <a:txBody>
                    <a:bodyPr/>
                    <a:lstStyle/>
                    <a:p>
                      <a:pPr marL="0" algn="ctr">
                        <a:lnSpc>
                          <a:spcPts val="1600"/>
                        </a:lnSpc>
                        <a:spcAft>
                          <a:spcPts val="0"/>
                        </a:spcAft>
                      </a:pPr>
                      <a:r>
                        <a:rPr lang="en-US" sz="1300" b="1" kern="100" dirty="0">
                          <a:solidFill>
                            <a:srgbClr val="FFFF00"/>
                          </a:solidFill>
                          <a:effectLst/>
                          <a:latin typeface="+mn-lt"/>
                          <a:ea typeface="+mn-ea"/>
                          <a:cs typeface="+mn-cs"/>
                        </a:rPr>
                        <a:t>11</a:t>
                      </a:r>
                      <a:r>
                        <a:rPr lang="zh-TW" altLang="en-US" sz="1300" b="1" kern="100" dirty="0">
                          <a:solidFill>
                            <a:srgbClr val="FFFF00"/>
                          </a:solidFill>
                          <a:effectLst/>
                          <a:latin typeface="+mn-lt"/>
                          <a:ea typeface="+mn-ea"/>
                          <a:cs typeface="+mn-cs"/>
                        </a:rPr>
                        <a:t>月</a:t>
                      </a:r>
                    </a:p>
                  </a:txBody>
                  <a:tcPr marL="17780" marR="17780" marT="0" marB="0" anchor="ctr"/>
                </a:tc>
                <a:tc>
                  <a:txBody>
                    <a:bodyPr/>
                    <a:lstStyle/>
                    <a:p>
                      <a:pPr algn="ctr"/>
                      <a:r>
                        <a:rPr lang="en-US" sz="1400" b="1" kern="100" dirty="0">
                          <a:effectLst/>
                        </a:rPr>
                        <a:t>13</a:t>
                      </a:r>
                      <a:endParaRPr lang="zh-TW" altLang="en-US" b="1" dirty="0"/>
                    </a:p>
                  </a:txBody>
                  <a:tcPr marL="17780" marR="17780" marT="0" marB="0" anchor="ctr"/>
                </a:tc>
                <a:tc>
                  <a:txBody>
                    <a:bodyPr/>
                    <a:lstStyle/>
                    <a:p>
                      <a:pPr algn="ctr">
                        <a:lnSpc>
                          <a:spcPts val="2500"/>
                        </a:lnSpc>
                        <a:spcAft>
                          <a:spcPts val="0"/>
                        </a:spcAft>
                      </a:pPr>
                      <a:r>
                        <a:rPr lang="en-US" sz="1400" b="1" kern="100">
                          <a:effectLst/>
                        </a:rPr>
                        <a:t>6</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14</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6</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a:effectLst/>
                        </a:rPr>
                        <a:t>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12</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0</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2</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7</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2500"/>
                        </a:lnSpc>
                        <a:spcAft>
                          <a:spcPts val="0"/>
                        </a:spcAft>
                      </a:pPr>
                      <a:r>
                        <a:rPr lang="en-US" sz="1400" b="1" kern="100" dirty="0">
                          <a:effectLst/>
                        </a:rPr>
                        <a:t>60</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715769333"/>
                  </a:ext>
                </a:extLst>
              </a:tr>
              <a:tr h="449013">
                <a:tc>
                  <a:txBody>
                    <a:bodyPr/>
                    <a:lstStyle/>
                    <a:p>
                      <a:pPr marL="0" algn="ctr">
                        <a:lnSpc>
                          <a:spcPts val="1600"/>
                        </a:lnSpc>
                        <a:spcAft>
                          <a:spcPts val="0"/>
                        </a:spcAft>
                      </a:pPr>
                      <a:r>
                        <a:rPr lang="zh-TW" altLang="en-US" sz="1300" b="1" kern="100" dirty="0">
                          <a:solidFill>
                            <a:srgbClr val="FFFF00"/>
                          </a:solidFill>
                          <a:effectLst/>
                          <a:latin typeface="+mn-lt"/>
                          <a:ea typeface="+mn-ea"/>
                          <a:cs typeface="+mn-cs"/>
                        </a:rPr>
                        <a:t>小計</a:t>
                      </a:r>
                    </a:p>
                  </a:txBody>
                  <a:tcPr marL="17780" marR="17780" marT="0" marB="0" anchor="ctr"/>
                </a:tc>
                <a:tc>
                  <a:txBody>
                    <a:bodyPr/>
                    <a:lstStyle/>
                    <a:p>
                      <a:pPr algn="ctr"/>
                      <a:r>
                        <a:rPr lang="en-US" sz="1400" b="1" kern="0" dirty="0">
                          <a:solidFill>
                            <a:srgbClr val="FF0000"/>
                          </a:solidFill>
                          <a:effectLst/>
                        </a:rPr>
                        <a:t>33</a:t>
                      </a:r>
                      <a:endParaRPr lang="zh-TW" altLang="en-US" b="1" dirty="0">
                        <a:solidFill>
                          <a:srgbClr val="FF0000"/>
                        </a:solidFill>
                      </a:endParaRPr>
                    </a:p>
                  </a:txBody>
                  <a:tcPr marL="17780" marR="17780" marT="0" marB="0" anchor="ctr"/>
                </a:tc>
                <a:tc>
                  <a:txBody>
                    <a:bodyPr/>
                    <a:lstStyle/>
                    <a:p>
                      <a:pPr algn="ctr">
                        <a:lnSpc>
                          <a:spcPts val="1800"/>
                        </a:lnSpc>
                        <a:spcAft>
                          <a:spcPts val="0"/>
                        </a:spcAft>
                      </a:pPr>
                      <a:r>
                        <a:rPr lang="en-US" sz="1400" b="1" kern="0" dirty="0">
                          <a:solidFill>
                            <a:srgbClr val="FF0000"/>
                          </a:solidFill>
                          <a:effectLst/>
                        </a:rPr>
                        <a:t>19</a:t>
                      </a:r>
                      <a:endParaRPr lang="zh-TW" sz="12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800"/>
                        </a:lnSpc>
                        <a:spcAft>
                          <a:spcPts val="0"/>
                        </a:spcAft>
                      </a:pPr>
                      <a:r>
                        <a:rPr lang="en-US" sz="1400" b="1" kern="0" dirty="0">
                          <a:solidFill>
                            <a:srgbClr val="FF0000"/>
                          </a:solidFill>
                          <a:effectLst/>
                        </a:rPr>
                        <a:t>68</a:t>
                      </a:r>
                      <a:endParaRPr lang="zh-TW" sz="12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800"/>
                        </a:lnSpc>
                        <a:spcAft>
                          <a:spcPts val="0"/>
                        </a:spcAft>
                      </a:pPr>
                      <a:r>
                        <a:rPr lang="en-US" sz="1400" b="1" kern="0">
                          <a:effectLst/>
                        </a:rPr>
                        <a:t>7</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800"/>
                        </a:lnSpc>
                        <a:spcAft>
                          <a:spcPts val="0"/>
                        </a:spcAft>
                      </a:pPr>
                      <a:r>
                        <a:rPr lang="en-US" sz="1400" b="1" kern="0" dirty="0">
                          <a:solidFill>
                            <a:srgbClr val="FF0000"/>
                          </a:solidFill>
                          <a:effectLst/>
                        </a:rPr>
                        <a:t>19</a:t>
                      </a:r>
                      <a:endParaRPr lang="zh-TW" sz="12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800"/>
                        </a:lnSpc>
                        <a:spcAft>
                          <a:spcPts val="0"/>
                        </a:spcAft>
                      </a:pPr>
                      <a:r>
                        <a:rPr lang="en-US" sz="1400" b="1" kern="0">
                          <a:effectLst/>
                        </a:rPr>
                        <a:t>2</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800"/>
                        </a:lnSpc>
                        <a:spcAft>
                          <a:spcPts val="0"/>
                        </a:spcAft>
                      </a:pPr>
                      <a:r>
                        <a:rPr lang="en-US" sz="1400" b="1" kern="0">
                          <a:effectLst/>
                        </a:rPr>
                        <a:t>12</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800"/>
                        </a:lnSpc>
                        <a:spcAft>
                          <a:spcPts val="0"/>
                        </a:spcAft>
                      </a:pPr>
                      <a:r>
                        <a:rPr lang="en-US" sz="1400" b="1" kern="0" dirty="0">
                          <a:solidFill>
                            <a:srgbClr val="FF0000"/>
                          </a:solidFill>
                          <a:effectLst/>
                        </a:rPr>
                        <a:t>58</a:t>
                      </a:r>
                      <a:endParaRPr lang="zh-TW" sz="12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800"/>
                        </a:lnSpc>
                        <a:spcAft>
                          <a:spcPts val="0"/>
                        </a:spcAft>
                      </a:pPr>
                      <a:r>
                        <a:rPr lang="en-US" sz="1400" b="1" kern="0">
                          <a:effectLst/>
                        </a:rPr>
                        <a:t>0</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800"/>
                        </a:lnSpc>
                        <a:spcAft>
                          <a:spcPts val="0"/>
                        </a:spcAft>
                      </a:pPr>
                      <a:r>
                        <a:rPr lang="en-US" sz="1400" b="1" kern="0">
                          <a:effectLst/>
                        </a:rPr>
                        <a:t>3</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800"/>
                        </a:lnSpc>
                        <a:spcAft>
                          <a:spcPts val="0"/>
                        </a:spcAft>
                      </a:pPr>
                      <a:r>
                        <a:rPr lang="en-US" sz="1400" b="1" kern="0">
                          <a:effectLst/>
                        </a:rPr>
                        <a:t>37</a:t>
                      </a:r>
                      <a:endParaRPr lang="zh-TW" sz="12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tc>
                  <a:txBody>
                    <a:bodyPr/>
                    <a:lstStyle/>
                    <a:p>
                      <a:pPr algn="ctr">
                        <a:lnSpc>
                          <a:spcPts val="1800"/>
                        </a:lnSpc>
                        <a:spcAft>
                          <a:spcPts val="0"/>
                        </a:spcAft>
                      </a:pPr>
                      <a:r>
                        <a:rPr lang="en-US" sz="1400" b="1" kern="0" dirty="0">
                          <a:effectLst/>
                        </a:rPr>
                        <a:t>258</a:t>
                      </a:r>
                      <a:endParaRPr lang="zh-TW" sz="12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7780" marR="17780" marT="0" marB="0" anchor="ctr"/>
                </a:tc>
                <a:extLst>
                  <a:ext uri="{0D108BD9-81ED-4DB2-BD59-A6C34878D82A}">
                    <a16:rowId xmlns:a16="http://schemas.microsoft.com/office/drawing/2014/main" val="3625615325"/>
                  </a:ext>
                </a:extLst>
              </a:tr>
            </a:tbl>
          </a:graphicData>
        </a:graphic>
      </p:graphicFrame>
    </p:spTree>
    <p:extLst>
      <p:ext uri="{BB962C8B-B14F-4D97-AF65-F5344CB8AC3E}">
        <p14:creationId xmlns:p14="http://schemas.microsoft.com/office/powerpoint/2010/main" val="1877320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png"/>
          <p:cNvPicPr/>
          <p:nvPr/>
        </p:nvPicPr>
        <p:blipFill>
          <a:blip r:embed="rId2" cstate="print"/>
          <a:stretch>
            <a:fillRect/>
          </a:stretch>
        </p:blipFill>
        <p:spPr>
          <a:xfrm>
            <a:off x="1081548" y="1278194"/>
            <a:ext cx="9330813" cy="4041058"/>
          </a:xfrm>
          <a:prstGeom prst="rect">
            <a:avLst/>
          </a:prstGeom>
        </p:spPr>
      </p:pic>
      <p:sp>
        <p:nvSpPr>
          <p:cNvPr id="3" name="矩形 2"/>
          <p:cNvSpPr/>
          <p:nvPr/>
        </p:nvSpPr>
        <p:spPr>
          <a:xfrm>
            <a:off x="2435416" y="501134"/>
            <a:ext cx="6842258" cy="523220"/>
          </a:xfrm>
          <a:prstGeom prst="rect">
            <a:avLst/>
          </a:prstGeom>
        </p:spPr>
        <p:txBody>
          <a:bodyPr wrap="none">
            <a:spAutoFit/>
          </a:bodyPr>
          <a:lstStyle/>
          <a:p>
            <a:r>
              <a:rPr lang="en-US" altLang="zh-TW" sz="2800" b="1" dirty="0">
                <a:solidFill>
                  <a:srgbClr val="FF0000"/>
                </a:solidFill>
                <a:latin typeface="Carlito"/>
                <a:ea typeface="Carlito"/>
                <a:cs typeface="WenQuanYi Micro Hei"/>
              </a:rPr>
              <a:t>10</a:t>
            </a:r>
            <a:r>
              <a:rPr lang="en-US" altLang="zh-TW" sz="2800" b="1" spc="90" dirty="0">
                <a:solidFill>
                  <a:srgbClr val="FF0000"/>
                </a:solidFill>
                <a:latin typeface="Carlito"/>
                <a:ea typeface="Carlito"/>
                <a:cs typeface="WenQuanYi Micro Hei"/>
              </a:rPr>
              <a:t> </a:t>
            </a:r>
            <a:r>
              <a:rPr lang="zh-TW" altLang="zh-TW" sz="2800" b="1" dirty="0">
                <a:solidFill>
                  <a:srgbClr val="FF0000"/>
                </a:solidFill>
                <a:ea typeface="WenQuanYi Micro Hei"/>
                <a:cs typeface="WenQuanYi Micro Hei"/>
              </a:rPr>
              <a:t>月份菸害防制校園巡查</a:t>
            </a:r>
            <a:r>
              <a:rPr lang="en-US" altLang="zh-TW" sz="2800" b="1" dirty="0">
                <a:solidFill>
                  <a:srgbClr val="FF0000"/>
                </a:solidFill>
                <a:latin typeface="Carlito"/>
                <a:ea typeface="Carlito"/>
                <a:cs typeface="WenQuanYi Micro Hei"/>
              </a:rPr>
              <a:t>-</a:t>
            </a:r>
            <a:r>
              <a:rPr lang="zh-TW" altLang="zh-TW" sz="2800" b="1" dirty="0">
                <a:solidFill>
                  <a:srgbClr val="FF0000"/>
                </a:solidFill>
                <a:ea typeface="WenQuanYi Micro Hei"/>
                <a:cs typeface="WenQuanYi Micro Hei"/>
              </a:rPr>
              <a:t>違規時段統計表</a:t>
            </a:r>
            <a:endParaRPr lang="zh-TW" altLang="en-US" sz="2800" b="1" dirty="0">
              <a:solidFill>
                <a:srgbClr val="FF0000"/>
              </a:solidFill>
            </a:endParaRPr>
          </a:p>
        </p:txBody>
      </p:sp>
    </p:spTree>
    <p:extLst>
      <p:ext uri="{BB962C8B-B14F-4D97-AF65-F5344CB8AC3E}">
        <p14:creationId xmlns:p14="http://schemas.microsoft.com/office/powerpoint/2010/main" val="4003187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jpeg"/>
          <p:cNvPicPr/>
          <p:nvPr/>
        </p:nvPicPr>
        <p:blipFill>
          <a:blip r:embed="rId2" cstate="print"/>
          <a:stretch>
            <a:fillRect/>
          </a:stretch>
        </p:blipFill>
        <p:spPr>
          <a:xfrm>
            <a:off x="1081548" y="1288026"/>
            <a:ext cx="9320981" cy="4109885"/>
          </a:xfrm>
          <a:prstGeom prst="rect">
            <a:avLst/>
          </a:prstGeom>
        </p:spPr>
      </p:pic>
      <p:sp>
        <p:nvSpPr>
          <p:cNvPr id="3" name="矩形 2"/>
          <p:cNvSpPr/>
          <p:nvPr/>
        </p:nvSpPr>
        <p:spPr>
          <a:xfrm>
            <a:off x="2135116" y="638786"/>
            <a:ext cx="7561685" cy="523220"/>
          </a:xfrm>
          <a:prstGeom prst="rect">
            <a:avLst/>
          </a:prstGeom>
        </p:spPr>
        <p:txBody>
          <a:bodyPr wrap="none">
            <a:spAutoFit/>
          </a:bodyPr>
          <a:lstStyle/>
          <a:p>
            <a:r>
              <a:rPr lang="en-US" altLang="zh-TW" sz="2800" b="1" dirty="0">
                <a:solidFill>
                  <a:srgbClr val="FF0000"/>
                </a:solidFill>
                <a:latin typeface="Carlito"/>
              </a:rPr>
              <a:t>10 </a:t>
            </a:r>
            <a:r>
              <a:rPr lang="zh-TW" altLang="zh-TW" sz="2800" b="1" dirty="0">
                <a:solidFill>
                  <a:srgbClr val="FF0000"/>
                </a:solidFill>
                <a:latin typeface="Carlito"/>
              </a:rPr>
              <a:t>月份菸害防制校園巡查</a:t>
            </a:r>
            <a:r>
              <a:rPr lang="en-US" altLang="zh-TW" sz="2800" b="1" dirty="0">
                <a:solidFill>
                  <a:srgbClr val="FF0000"/>
                </a:solidFill>
                <a:latin typeface="Carlito"/>
              </a:rPr>
              <a:t>-</a:t>
            </a:r>
            <a:r>
              <a:rPr lang="zh-TW" altLang="zh-TW" sz="2800" b="1" dirty="0">
                <a:solidFill>
                  <a:srgbClr val="FF0000"/>
                </a:solidFill>
                <a:latin typeface="Carlito"/>
              </a:rPr>
              <a:t>違規區域次數統計表</a:t>
            </a:r>
            <a:endParaRPr lang="zh-TW" altLang="en-US" sz="2800" b="1" dirty="0">
              <a:solidFill>
                <a:srgbClr val="FF0000"/>
              </a:solidFill>
              <a:latin typeface="Carlito"/>
            </a:endParaRPr>
          </a:p>
        </p:txBody>
      </p:sp>
    </p:spTree>
    <p:extLst>
      <p:ext uri="{BB962C8B-B14F-4D97-AF65-F5344CB8AC3E}">
        <p14:creationId xmlns:p14="http://schemas.microsoft.com/office/powerpoint/2010/main" val="710285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5527" y="90482"/>
            <a:ext cx="1519911" cy="1676748"/>
          </a:xfrm>
          <a:prstGeom prst="rect">
            <a:avLst/>
          </a:prstGeom>
        </p:spPr>
      </p:pic>
      <p:sp>
        <p:nvSpPr>
          <p:cNvPr id="3" name="文字版面配置區 2">
            <a:extLst>
              <a:ext uri="{FF2B5EF4-FFF2-40B4-BE49-F238E27FC236}">
                <a16:creationId xmlns:a16="http://schemas.microsoft.com/office/drawing/2014/main" id="{EFAEA7D6-0D9F-4D0C-BA31-27FC276E8DFD}"/>
              </a:ext>
            </a:extLst>
          </p:cNvPr>
          <p:cNvSpPr>
            <a:spLocks noGrp="1"/>
          </p:cNvSpPr>
          <p:nvPr>
            <p:ph idx="4294967295"/>
          </p:nvPr>
        </p:nvSpPr>
        <p:spPr>
          <a:xfrm>
            <a:off x="0" y="3916392"/>
            <a:ext cx="12192000" cy="612476"/>
          </a:xfrm>
          <a:prstGeom prst="rect">
            <a:avLst/>
          </a:prstGeom>
        </p:spPr>
        <p:txBody>
          <a:bodyPr/>
          <a:lstStyle/>
          <a:p>
            <a:pPr marL="0" indent="0" algn="ctr">
              <a:buNone/>
            </a:pPr>
            <a:r>
              <a:rPr lang="zh-TW" altLang="en-US" sz="4400" b="1" dirty="0">
                <a:solidFill>
                  <a:schemeClr val="tx1"/>
                </a:solidFill>
              </a:rPr>
              <a:t>江漢聲 校長</a:t>
            </a:r>
          </a:p>
        </p:txBody>
      </p:sp>
      <p:sp>
        <p:nvSpPr>
          <p:cNvPr id="5" name="文字版面配置區 2">
            <a:extLst>
              <a:ext uri="{FF2B5EF4-FFF2-40B4-BE49-F238E27FC236}">
                <a16:creationId xmlns:a16="http://schemas.microsoft.com/office/drawing/2014/main" id="{EFAEA7D6-0D9F-4D0C-BA31-27FC276E8DFD}"/>
              </a:ext>
            </a:extLst>
          </p:cNvPr>
          <p:cNvSpPr txBox="1">
            <a:spLocks/>
          </p:cNvSpPr>
          <p:nvPr/>
        </p:nvSpPr>
        <p:spPr>
          <a:xfrm>
            <a:off x="14384" y="2395275"/>
            <a:ext cx="12192000" cy="1219193"/>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kumimoji="0" lang="zh-TW" altLang="en-US" sz="8800" b="1" dirty="0"/>
              <a:t>校 長 致 詞</a:t>
            </a:r>
          </a:p>
        </p:txBody>
      </p:sp>
    </p:spTree>
    <p:extLst>
      <p:ext uri="{BB962C8B-B14F-4D97-AF65-F5344CB8AC3E}">
        <p14:creationId xmlns:p14="http://schemas.microsoft.com/office/powerpoint/2010/main" val="76544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0698" y="158874"/>
            <a:ext cx="10229764" cy="6257354"/>
          </a:xfrm>
          <a:prstGeom prst="rect">
            <a:avLst/>
          </a:prstGeom>
        </p:spPr>
        <p:txBody>
          <a:bodyPr wrap="square">
            <a:spAutoFit/>
          </a:bodyPr>
          <a:lstStyle/>
          <a:p>
            <a:pPr marL="640080" indent="-327660" algn="just">
              <a:lnSpc>
                <a:spcPts val="3360"/>
              </a:lnSpc>
              <a:spcBef>
                <a:spcPts val="600"/>
              </a:spcBef>
              <a:spcAft>
                <a:spcPts val="0"/>
              </a:spcAft>
              <a:tabLst>
                <a:tab pos="-8890" algn="l"/>
                <a:tab pos="90170" algn="l"/>
                <a:tab pos="337820" algn="l"/>
                <a:tab pos="657860" algn="l"/>
              </a:tabLst>
            </a:pPr>
            <a:r>
              <a:rPr lang="en-US" altLang="zh-TW" kern="100" dirty="0">
                <a:latin typeface="Calibri" panose="020F0502020204030204" pitchFamily="34" charset="0"/>
                <a:ea typeface="新細明體" panose="02020500000000000000" pitchFamily="18" charset="-120"/>
                <a:cs typeface="Times New Roman" panose="02020603050405020304" pitchFamily="18" charset="0"/>
              </a:rPr>
              <a:t> </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針對上學期校園安全事件中，各類安全事件檢討與分析肇因，</a:t>
            </a:r>
            <a:endParaRPr lang="en-US" altLang="zh-TW" sz="2800" kern="100" dirty="0">
              <a:latin typeface="Calibri" panose="020F0502020204030204" pitchFamily="34" charset="0"/>
              <a:ea typeface="標楷體" panose="03000509000000000000" pitchFamily="65" charset="-120"/>
              <a:cs typeface="Times New Roman" panose="02020603050405020304" pitchFamily="18" charset="0"/>
            </a:endParaRPr>
          </a:p>
          <a:p>
            <a:pPr marL="640080" indent="-327660" algn="just">
              <a:lnSpc>
                <a:spcPts val="3360"/>
              </a:lnSpc>
              <a:spcBef>
                <a:spcPts val="600"/>
              </a:spcBef>
              <a:spcAft>
                <a:spcPts val="0"/>
              </a:spcAft>
              <a:tabLst>
                <a:tab pos="-8890" algn="l"/>
                <a:tab pos="90170" algn="l"/>
                <a:tab pos="337820" algn="l"/>
                <a:tab pos="657860" algn="l"/>
              </a:tabLst>
            </a:pP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提醒相關事項如下：</a:t>
            </a:r>
          </a:p>
          <a:p>
            <a:pPr marL="586740" indent="-274320" algn="just">
              <a:lnSpc>
                <a:spcPts val="3360"/>
              </a:lnSpc>
              <a:spcAft>
                <a:spcPts val="0"/>
              </a:spcAft>
              <a:tabLst>
                <a:tab pos="-8890" algn="l"/>
                <a:tab pos="337820" algn="l"/>
                <a:tab pos="746760" algn="l"/>
              </a:tabLst>
            </a:pPr>
            <a:r>
              <a:rPr lang="zh-TW" altLang="en-US" sz="2800" kern="100" dirty="0">
                <a:latin typeface="Calibri" panose="020F0502020204030204" pitchFamily="34" charset="0"/>
                <a:ea typeface="標楷體" panose="03000509000000000000" pitchFamily="65" charset="-120"/>
                <a:cs typeface="Times New Roman" panose="02020603050405020304" pitchFamily="18" charset="0"/>
              </a:rPr>
              <a:t>一、</a:t>
            </a:r>
            <a:r>
              <a:rPr lang="zh-TW" altLang="zh-TW" sz="2800" kern="100" dirty="0">
                <a:solidFill>
                  <a:srgbClr val="FF0000"/>
                </a:solidFill>
                <a:latin typeface="Calibri" panose="020F0502020204030204" pitchFamily="34" charset="0"/>
                <a:ea typeface="標楷體" panose="03000509000000000000" pitchFamily="65" charset="-120"/>
                <a:cs typeface="Times New Roman" panose="02020603050405020304" pitchFamily="18" charset="0"/>
              </a:rPr>
              <a:t>自我傷害防範</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a:t>
            </a:r>
            <a:endParaRPr lang="en-US" altLang="zh-TW" sz="2800" kern="100" dirty="0">
              <a:latin typeface="Calibri" panose="020F0502020204030204" pitchFamily="34" charset="0"/>
              <a:ea typeface="標楷體" panose="03000509000000000000" pitchFamily="65" charset="-120"/>
              <a:cs typeface="Times New Roman" panose="02020603050405020304" pitchFamily="18" charset="0"/>
            </a:endParaRPr>
          </a:p>
          <a:p>
            <a:pPr marL="586740" indent="-274320" algn="just">
              <a:lnSpc>
                <a:spcPts val="3360"/>
              </a:lnSpc>
              <a:spcAft>
                <a:spcPts val="0"/>
              </a:spcAft>
              <a:tabLst>
                <a:tab pos="-8890" algn="l"/>
                <a:tab pos="337820" algn="l"/>
                <a:tab pos="746760" algn="l"/>
              </a:tabLst>
            </a:pPr>
            <a:r>
              <a:rPr lang="zh-TW" altLang="en-US" sz="2800" kern="100" dirty="0">
                <a:latin typeface="Calibri" panose="020F0502020204030204" pitchFamily="34" charset="0"/>
                <a:ea typeface="標楷體" panose="03000509000000000000" pitchFamily="65" charset="-120"/>
                <a:cs typeface="Times New Roman" panose="02020603050405020304" pitchFamily="18" charset="0"/>
              </a:rPr>
              <a:t>    </a:t>
            </a:r>
            <a:r>
              <a:rPr lang="en-US" altLang="zh-TW" sz="2800" kern="100" dirty="0">
                <a:latin typeface="Calibri" panose="020F0502020204030204" pitchFamily="34" charset="0"/>
                <a:ea typeface="標楷體" panose="03000509000000000000" pitchFamily="65" charset="-120"/>
                <a:cs typeface="Times New Roman" panose="02020603050405020304" pitchFamily="18" charset="0"/>
              </a:rPr>
              <a:t>109</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學年第</a:t>
            </a:r>
            <a:r>
              <a:rPr lang="en-US" altLang="zh-TW" sz="2800" kern="100" dirty="0">
                <a:latin typeface="Calibri" panose="020F0502020204030204" pitchFamily="34" charset="0"/>
                <a:ea typeface="標楷體" panose="03000509000000000000" pitchFamily="65" charset="-120"/>
                <a:cs typeface="Times New Roman" panose="02020603050405020304" pitchFamily="18" charset="0"/>
              </a:rPr>
              <a:t>2</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學期發生同學自我傷害案件</a:t>
            </a:r>
            <a:r>
              <a:rPr lang="en-US" altLang="zh-TW" sz="2800" kern="100" dirty="0">
                <a:latin typeface="Calibri" panose="020F0502020204030204" pitchFamily="34" charset="0"/>
                <a:ea typeface="標楷體" panose="03000509000000000000" pitchFamily="65" charset="-120"/>
                <a:cs typeface="Times New Roman" panose="02020603050405020304" pitchFamily="18" charset="0"/>
              </a:rPr>
              <a:t>70</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件，主要為情緒障礙及感情因素所致；另近期適逢季節逐步交替，易誘發情緒障礙同學更為負面的思想與行為，若僅賴學校行政體系是無法全面防範類似事件發生，故協請師生應發揮自動、互助的精神，共同防範。</a:t>
            </a:r>
          </a:p>
          <a:p>
            <a:pPr marL="586740" indent="-274320" algn="just">
              <a:lnSpc>
                <a:spcPts val="3360"/>
              </a:lnSpc>
              <a:spcAft>
                <a:spcPts val="0"/>
              </a:spcAft>
              <a:tabLst>
                <a:tab pos="-8890" algn="l"/>
                <a:tab pos="337820" algn="l"/>
                <a:tab pos="746760" algn="l"/>
              </a:tabLst>
            </a:pPr>
            <a:r>
              <a:rPr lang="zh-TW" altLang="en-US" sz="2800" kern="100" dirty="0">
                <a:latin typeface="Calibri" panose="020F0502020204030204" pitchFamily="34" charset="0"/>
                <a:ea typeface="標楷體" panose="03000509000000000000" pitchFamily="65" charset="-120"/>
                <a:cs typeface="Times New Roman" panose="02020603050405020304" pitchFamily="18" charset="0"/>
              </a:rPr>
              <a:t>二、</a:t>
            </a:r>
            <a:r>
              <a:rPr lang="zh-TW" altLang="zh-TW" sz="2800" kern="100" dirty="0">
                <a:solidFill>
                  <a:srgbClr val="FF0000"/>
                </a:solidFill>
                <a:latin typeface="Calibri" panose="020F0502020204030204" pitchFamily="34" charset="0"/>
                <a:ea typeface="標楷體" panose="03000509000000000000" pitchFamily="65" charset="-120"/>
                <a:cs typeface="Times New Roman" panose="02020603050405020304" pitchFamily="18" charset="0"/>
              </a:rPr>
              <a:t>防範騷擾事件</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a:t>
            </a:r>
          </a:p>
          <a:p>
            <a:pPr marL="754380" indent="-449580" algn="just">
              <a:lnSpc>
                <a:spcPts val="3360"/>
              </a:lnSpc>
              <a:spcAft>
                <a:spcPts val="0"/>
              </a:spcAft>
            </a:pPr>
            <a:r>
              <a:rPr lang="en-US" altLang="zh-TW" sz="2800" kern="100" dirty="0">
                <a:latin typeface="Calibri" panose="020F0502020204030204" pitchFamily="34" charset="0"/>
                <a:ea typeface="標楷體" panose="03000509000000000000" pitchFamily="65" charset="-120"/>
                <a:cs typeface="Times New Roman" panose="02020603050405020304" pitchFamily="18" charset="0"/>
              </a:rPr>
              <a:t>   (</a:t>
            </a:r>
            <a:r>
              <a:rPr lang="zh-TW" altLang="en-US" sz="2800" kern="100" dirty="0">
                <a:latin typeface="Calibri" panose="020F0502020204030204" pitchFamily="34" charset="0"/>
                <a:ea typeface="標楷體" panose="03000509000000000000" pitchFamily="65" charset="-120"/>
                <a:cs typeface="Times New Roman" panose="02020603050405020304" pitchFamily="18" charset="0"/>
              </a:rPr>
              <a:t>一</a:t>
            </a:r>
            <a:r>
              <a:rPr lang="en-US" altLang="zh-TW" sz="2800" kern="100" dirty="0">
                <a:latin typeface="Calibri" panose="020F0502020204030204" pitchFamily="34" charset="0"/>
                <a:ea typeface="標楷體" panose="03000509000000000000" pitchFamily="65" charset="-120"/>
                <a:cs typeface="Times New Roman" panose="02020603050405020304" pitchFamily="18" charset="0"/>
              </a:rPr>
              <a:t>)</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儘量避免行經幽暗、偏僻處所及人員稀少道路。</a:t>
            </a:r>
          </a:p>
          <a:p>
            <a:pPr marL="754380" indent="-449580" algn="just">
              <a:lnSpc>
                <a:spcPts val="3360"/>
              </a:lnSpc>
              <a:spcAft>
                <a:spcPts val="0"/>
              </a:spcAft>
            </a:pPr>
            <a:r>
              <a:rPr lang="en-US" altLang="zh-TW" sz="2800" kern="100" dirty="0">
                <a:latin typeface="Calibri" panose="020F0502020204030204" pitchFamily="34" charset="0"/>
                <a:ea typeface="標楷體" panose="03000509000000000000" pitchFamily="65" charset="-120"/>
                <a:cs typeface="Times New Roman" panose="02020603050405020304" pitchFamily="18" charset="0"/>
              </a:rPr>
              <a:t>   (</a:t>
            </a:r>
            <a:r>
              <a:rPr lang="zh-TW" altLang="en-US" sz="2800" kern="100" dirty="0">
                <a:latin typeface="Calibri" panose="020F0502020204030204" pitchFamily="34" charset="0"/>
                <a:ea typeface="標楷體" panose="03000509000000000000" pitchFamily="65" charset="-120"/>
                <a:cs typeface="Times New Roman" panose="02020603050405020304" pitchFamily="18" charset="0"/>
              </a:rPr>
              <a:t>二</a:t>
            </a:r>
            <a:r>
              <a:rPr lang="en-US" altLang="zh-TW" sz="2800" kern="100" dirty="0">
                <a:latin typeface="Calibri" panose="020F0502020204030204" pitchFamily="34" charset="0"/>
                <a:ea typeface="標楷體" panose="03000509000000000000" pitchFamily="65" charset="-120"/>
                <a:cs typeface="Times New Roman" panose="02020603050405020304" pitchFamily="18" charset="0"/>
              </a:rPr>
              <a:t>)</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減少夜出、夜歸，若必要，儘量結伴同行。</a:t>
            </a:r>
          </a:p>
          <a:p>
            <a:pPr marL="754380" indent="-449580" algn="just">
              <a:lnSpc>
                <a:spcPts val="3360"/>
              </a:lnSpc>
              <a:spcAft>
                <a:spcPts val="0"/>
              </a:spcAft>
            </a:pPr>
            <a:r>
              <a:rPr lang="en-US" altLang="zh-TW" sz="2800" kern="100" dirty="0">
                <a:latin typeface="Calibri" panose="020F0502020204030204" pitchFamily="34" charset="0"/>
                <a:ea typeface="標楷體" panose="03000509000000000000" pitchFamily="65" charset="-120"/>
                <a:cs typeface="Times New Roman" panose="02020603050405020304" pitchFamily="18" charset="0"/>
              </a:rPr>
              <a:t>   (</a:t>
            </a:r>
            <a:r>
              <a:rPr lang="zh-TW" altLang="en-US" sz="2800" kern="100" dirty="0">
                <a:latin typeface="Calibri" panose="020F0502020204030204" pitchFamily="34" charset="0"/>
                <a:ea typeface="標楷體" panose="03000509000000000000" pitchFamily="65" charset="-120"/>
                <a:cs typeface="Times New Roman" panose="02020603050405020304" pitchFamily="18" charset="0"/>
              </a:rPr>
              <a:t>三</a:t>
            </a:r>
            <a:r>
              <a:rPr lang="en-US" altLang="zh-TW" sz="2800" kern="100" dirty="0">
                <a:latin typeface="Calibri" panose="020F0502020204030204" pitchFamily="34" charset="0"/>
                <a:ea typeface="標楷體" panose="03000509000000000000" pitchFamily="65" charset="-120"/>
                <a:cs typeface="Times New Roman" panose="02020603050405020304" pitchFamily="18" charset="0"/>
              </a:rPr>
              <a:t>)</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發現可疑人物逗留校園，應立即通報警衛室（</a:t>
            </a:r>
            <a:r>
              <a:rPr lang="en-US" altLang="zh-TW" sz="2800" kern="100" dirty="0">
                <a:latin typeface="Calibri" panose="020F0502020204030204" pitchFamily="34" charset="0"/>
                <a:ea typeface="標楷體" panose="03000509000000000000" pitchFamily="65" charset="-120"/>
                <a:cs typeface="Times New Roman" panose="02020603050405020304" pitchFamily="18" charset="0"/>
              </a:rPr>
              <a:t>29052119</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a:t>
            </a:r>
            <a:endParaRPr lang="en-US" altLang="zh-TW" sz="2800" kern="100" dirty="0">
              <a:latin typeface="Calibri" panose="020F0502020204030204" pitchFamily="34" charset="0"/>
              <a:ea typeface="標楷體" panose="03000509000000000000" pitchFamily="65" charset="-120"/>
              <a:cs typeface="Times New Roman" panose="02020603050405020304" pitchFamily="18" charset="0"/>
            </a:endParaRPr>
          </a:p>
          <a:p>
            <a:pPr marL="754380" indent="-449580" algn="just">
              <a:lnSpc>
                <a:spcPts val="3360"/>
              </a:lnSpc>
              <a:spcAft>
                <a:spcPts val="0"/>
              </a:spcAft>
            </a:pPr>
            <a:r>
              <a:rPr lang="zh-TW" altLang="en-US" sz="2800" kern="100" dirty="0">
                <a:latin typeface="Calibri" panose="020F0502020204030204" pitchFamily="34" charset="0"/>
                <a:ea typeface="標楷體" panose="03000509000000000000" pitchFamily="65" charset="-120"/>
                <a:cs typeface="Times New Roman" panose="02020603050405020304" pitchFamily="18" charset="0"/>
              </a:rPr>
              <a:t>          </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或軍訓室（</a:t>
            </a:r>
            <a:r>
              <a:rPr lang="en-US" altLang="zh-TW" sz="2800" kern="100" dirty="0">
                <a:latin typeface="Calibri" panose="020F0502020204030204" pitchFamily="34" charset="0"/>
                <a:ea typeface="標楷體" panose="03000509000000000000" pitchFamily="65" charset="-120"/>
                <a:cs typeface="Times New Roman" panose="02020603050405020304" pitchFamily="18" charset="0"/>
              </a:rPr>
              <a:t>0905298885</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a:t>
            </a:r>
            <a:r>
              <a:rPr lang="en-US" altLang="zh-TW" sz="2800" kern="100" dirty="0">
                <a:latin typeface="Calibri" panose="020F0502020204030204" pitchFamily="34" charset="0"/>
                <a:ea typeface="標楷體" panose="03000509000000000000" pitchFamily="65" charset="-120"/>
                <a:cs typeface="Times New Roman" panose="02020603050405020304" pitchFamily="18" charset="0"/>
              </a:rPr>
              <a:t>29052885</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）處理；校外可立即</a:t>
            </a:r>
            <a:endParaRPr lang="en-US" altLang="zh-TW" sz="2800" kern="100" dirty="0">
              <a:latin typeface="Calibri" panose="020F0502020204030204" pitchFamily="34" charset="0"/>
              <a:ea typeface="標楷體" panose="03000509000000000000" pitchFamily="65" charset="-120"/>
              <a:cs typeface="Times New Roman" panose="02020603050405020304" pitchFamily="18" charset="0"/>
            </a:endParaRPr>
          </a:p>
          <a:p>
            <a:pPr marL="754380" indent="-449580" algn="just">
              <a:lnSpc>
                <a:spcPts val="3360"/>
              </a:lnSpc>
              <a:spcAft>
                <a:spcPts val="0"/>
              </a:spcAft>
            </a:pPr>
            <a:r>
              <a:rPr lang="zh-TW" altLang="en-US" sz="2800" kern="100" dirty="0">
                <a:latin typeface="Calibri" panose="020F0502020204030204" pitchFamily="34" charset="0"/>
                <a:ea typeface="標楷體" panose="03000509000000000000" pitchFamily="65" charset="-120"/>
                <a:cs typeface="Times New Roman" panose="02020603050405020304" pitchFamily="18" charset="0"/>
              </a:rPr>
              <a:t>          </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報警處理（</a:t>
            </a:r>
            <a:r>
              <a:rPr lang="en-US" altLang="zh-TW" sz="2800" kern="100" dirty="0">
                <a:latin typeface="Calibri" panose="020F0502020204030204" pitchFamily="34" charset="0"/>
                <a:ea typeface="標楷體" panose="03000509000000000000" pitchFamily="65" charset="-120"/>
                <a:cs typeface="Times New Roman" panose="02020603050405020304" pitchFamily="18" charset="0"/>
              </a:rPr>
              <a:t>110</a:t>
            </a:r>
            <a:r>
              <a:rPr lang="zh-TW" altLang="zh-TW" sz="2800" kern="100" dirty="0">
                <a:latin typeface="Calibri" panose="020F0502020204030204" pitchFamily="34" charset="0"/>
                <a:ea typeface="標楷體" panose="03000509000000000000" pitchFamily="65" charset="-120"/>
                <a:cs typeface="Times New Roman" panose="02020603050405020304" pitchFamily="18" charset="0"/>
              </a:rPr>
              <a:t>）。</a:t>
            </a:r>
            <a:endParaRPr lang="zh-TW" altLang="en-US" sz="2800" kern="100" dirty="0">
              <a:latin typeface="Calibri" panose="020F0502020204030204" pitchFamily="34"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0520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826996" y="603363"/>
          <a:ext cx="7102474" cy="5056554"/>
        </p:xfrm>
        <a:graphic>
          <a:graphicData uri="http://schemas.openxmlformats.org/drawingml/2006/table">
            <a:tbl>
              <a:tblPr firstRow="1" bandRow="1">
                <a:tableStyleId>{2D5ABB26-0587-4C30-8999-92F81FD0307C}</a:tableStyleId>
              </a:tblPr>
              <a:tblGrid>
                <a:gridCol w="1775460">
                  <a:extLst>
                    <a:ext uri="{9D8B030D-6E8A-4147-A177-3AD203B41FA5}">
                      <a16:colId xmlns:a16="http://schemas.microsoft.com/office/drawing/2014/main" val="20000"/>
                    </a:ext>
                  </a:extLst>
                </a:gridCol>
                <a:gridCol w="1775460">
                  <a:extLst>
                    <a:ext uri="{9D8B030D-6E8A-4147-A177-3AD203B41FA5}">
                      <a16:colId xmlns:a16="http://schemas.microsoft.com/office/drawing/2014/main" val="20001"/>
                    </a:ext>
                  </a:extLst>
                </a:gridCol>
                <a:gridCol w="1775460">
                  <a:extLst>
                    <a:ext uri="{9D8B030D-6E8A-4147-A177-3AD203B41FA5}">
                      <a16:colId xmlns:a16="http://schemas.microsoft.com/office/drawing/2014/main" val="20002"/>
                    </a:ext>
                  </a:extLst>
                </a:gridCol>
                <a:gridCol w="1776094">
                  <a:extLst>
                    <a:ext uri="{9D8B030D-6E8A-4147-A177-3AD203B41FA5}">
                      <a16:colId xmlns:a16="http://schemas.microsoft.com/office/drawing/2014/main" val="20003"/>
                    </a:ext>
                  </a:extLst>
                </a:gridCol>
              </a:tblGrid>
              <a:tr h="1247762">
                <a:tc gridSpan="4">
                  <a:txBody>
                    <a:bodyPr/>
                    <a:lstStyle/>
                    <a:p>
                      <a:pPr>
                        <a:lnSpc>
                          <a:spcPct val="100000"/>
                        </a:lnSpc>
                        <a:spcBef>
                          <a:spcPts val="35"/>
                        </a:spcBef>
                      </a:pPr>
                      <a:endParaRPr sz="2950">
                        <a:latin typeface="Times New Roman"/>
                        <a:cs typeface="Times New Roman"/>
                      </a:endParaRPr>
                    </a:p>
                    <a:p>
                      <a:pPr marL="454025" algn="ctr">
                        <a:lnSpc>
                          <a:spcPct val="100000"/>
                        </a:lnSpc>
                      </a:pPr>
                      <a:r>
                        <a:rPr sz="2400" b="0" spc="55" dirty="0">
                          <a:latin typeface="Noto Sans CJK JP Medium"/>
                          <a:cs typeface="Noto Sans CJK JP Medium"/>
                        </a:rPr>
                        <a:t>輔仁大學各院系迎新活動一覽表</a:t>
                      </a:r>
                      <a:endParaRPr sz="2400">
                        <a:latin typeface="Noto Sans CJK JP Medium"/>
                        <a:cs typeface="Noto Sans CJK JP Medium"/>
                      </a:endParaRPr>
                    </a:p>
                  </a:txBody>
                  <a:tcPr marL="0" marR="0" marT="4445" marB="0">
                    <a:lnL w="12700">
                      <a:solidFill>
                        <a:srgbClr val="FFFFFF"/>
                      </a:solidFill>
                      <a:prstDash val="solid"/>
                    </a:lnL>
                    <a:lnT w="12700">
                      <a:solidFill>
                        <a:srgbClr val="FFFFFF"/>
                      </a:solidFill>
                      <a:prstDash val="solid"/>
                    </a:lnT>
                    <a:lnB w="38100">
                      <a:solidFill>
                        <a:srgbClr val="FFFFFF"/>
                      </a:solidFill>
                      <a:prstDash val="solid"/>
                    </a:lnB>
                    <a:solidFill>
                      <a:srgbClr val="5A9AD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980274">
                <a:tc>
                  <a:txBody>
                    <a:bodyPr/>
                    <a:lstStyle/>
                    <a:p>
                      <a:pPr>
                        <a:lnSpc>
                          <a:spcPct val="100000"/>
                        </a:lnSpc>
                      </a:pPr>
                      <a:endParaRPr sz="20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DEE"/>
                    </a:solidFill>
                  </a:tcPr>
                </a:tc>
                <a:tc>
                  <a:txBody>
                    <a:bodyPr/>
                    <a:lstStyle/>
                    <a:p>
                      <a:pPr>
                        <a:lnSpc>
                          <a:spcPct val="100000"/>
                        </a:lnSpc>
                        <a:spcBef>
                          <a:spcPts val="30"/>
                        </a:spcBef>
                      </a:pPr>
                      <a:endParaRPr sz="2200">
                        <a:latin typeface="Times New Roman"/>
                        <a:cs typeface="Times New Roman"/>
                      </a:endParaRPr>
                    </a:p>
                    <a:p>
                      <a:pPr algn="ctr">
                        <a:lnSpc>
                          <a:spcPct val="100000"/>
                        </a:lnSpc>
                      </a:pPr>
                      <a:r>
                        <a:rPr sz="2100" b="0" spc="45" dirty="0">
                          <a:latin typeface="Noto Sans CJK JP Medium"/>
                          <a:cs typeface="Noto Sans CJK JP Medium"/>
                        </a:rPr>
                        <a:t>校外</a:t>
                      </a:r>
                      <a:endParaRPr sz="2100">
                        <a:latin typeface="Noto Sans CJK JP Medium"/>
                        <a:cs typeface="Noto Sans CJK JP Medium"/>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DEE"/>
                    </a:solidFill>
                  </a:tcPr>
                </a:tc>
                <a:tc>
                  <a:txBody>
                    <a:bodyPr/>
                    <a:lstStyle/>
                    <a:p>
                      <a:pPr>
                        <a:lnSpc>
                          <a:spcPct val="100000"/>
                        </a:lnSpc>
                        <a:spcBef>
                          <a:spcPts val="30"/>
                        </a:spcBef>
                      </a:pPr>
                      <a:endParaRPr sz="2200">
                        <a:latin typeface="Times New Roman"/>
                        <a:cs typeface="Times New Roman"/>
                      </a:endParaRPr>
                    </a:p>
                    <a:p>
                      <a:pPr algn="ctr">
                        <a:lnSpc>
                          <a:spcPct val="100000"/>
                        </a:lnSpc>
                      </a:pPr>
                      <a:r>
                        <a:rPr sz="2100" b="0" spc="45" dirty="0">
                          <a:latin typeface="Noto Sans CJK JP Medium"/>
                          <a:cs typeface="Noto Sans CJK JP Medium"/>
                        </a:rPr>
                        <a:t>校內</a:t>
                      </a:r>
                      <a:endParaRPr sz="2100">
                        <a:latin typeface="Noto Sans CJK JP Medium"/>
                        <a:cs typeface="Noto Sans CJK JP Medium"/>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DEE"/>
                    </a:solidFill>
                  </a:tcPr>
                </a:tc>
                <a:tc>
                  <a:txBody>
                    <a:bodyPr/>
                    <a:lstStyle/>
                    <a:p>
                      <a:pPr>
                        <a:lnSpc>
                          <a:spcPct val="100000"/>
                        </a:lnSpc>
                        <a:spcBef>
                          <a:spcPts val="30"/>
                        </a:spcBef>
                      </a:pPr>
                      <a:endParaRPr sz="2200">
                        <a:latin typeface="Times New Roman"/>
                        <a:cs typeface="Times New Roman"/>
                      </a:endParaRPr>
                    </a:p>
                    <a:p>
                      <a:pPr algn="ctr">
                        <a:lnSpc>
                          <a:spcPct val="100000"/>
                        </a:lnSpc>
                      </a:pPr>
                      <a:r>
                        <a:rPr sz="2100" b="0" spc="45" dirty="0">
                          <a:latin typeface="Noto Sans CJK JP Medium"/>
                          <a:cs typeface="Noto Sans CJK JP Medium"/>
                        </a:rPr>
                        <a:t>備考</a:t>
                      </a:r>
                      <a:endParaRPr sz="2100">
                        <a:latin typeface="Noto Sans CJK JP Medium"/>
                        <a:cs typeface="Noto Sans CJK JP Medium"/>
                      </a:endParaRPr>
                    </a:p>
                  </a:txBody>
                  <a:tcPr marL="0" marR="0" marT="38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DEE"/>
                    </a:solidFill>
                  </a:tcPr>
                </a:tc>
                <a:extLst>
                  <a:ext uri="{0D108BD9-81ED-4DB2-BD59-A6C34878D82A}">
                    <a16:rowId xmlns:a16="http://schemas.microsoft.com/office/drawing/2014/main" val="10001"/>
                  </a:ext>
                </a:extLst>
              </a:tr>
              <a:tr h="918362">
                <a:tc>
                  <a:txBody>
                    <a:bodyPr/>
                    <a:lstStyle/>
                    <a:p>
                      <a:pPr>
                        <a:lnSpc>
                          <a:spcPct val="100000"/>
                        </a:lnSpc>
                        <a:spcBef>
                          <a:spcPts val="40"/>
                        </a:spcBef>
                      </a:pPr>
                      <a:endParaRPr sz="1950">
                        <a:latin typeface="Times New Roman"/>
                        <a:cs typeface="Times New Roman"/>
                      </a:endParaRPr>
                    </a:p>
                    <a:p>
                      <a:pPr algn="ctr">
                        <a:lnSpc>
                          <a:spcPct val="100000"/>
                        </a:lnSpc>
                      </a:pPr>
                      <a:r>
                        <a:rPr sz="2100" b="1" spc="-5" dirty="0">
                          <a:latin typeface="DejaVu Sans Mono"/>
                          <a:cs typeface="DejaVu Sans Mono"/>
                        </a:rPr>
                        <a:t>109</a:t>
                      </a:r>
                      <a:r>
                        <a:rPr sz="2100" b="1" spc="-805" dirty="0">
                          <a:latin typeface="DejaVu Sans Mono"/>
                          <a:cs typeface="DejaVu Sans Mono"/>
                        </a:rPr>
                        <a:t> </a:t>
                      </a:r>
                      <a:r>
                        <a:rPr sz="2100" b="0" spc="45" dirty="0">
                          <a:latin typeface="Noto Sans CJK JP Medium"/>
                          <a:cs typeface="Noto Sans CJK JP Medium"/>
                        </a:rPr>
                        <a:t>學年度</a:t>
                      </a:r>
                      <a:endParaRPr sz="2100">
                        <a:latin typeface="Noto Sans CJK JP Medium"/>
                        <a:cs typeface="Noto Sans CJK JP Medium"/>
                      </a:endParaRPr>
                    </a:p>
                  </a:txBody>
                  <a:tcPr marL="0" marR="0" marT="50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EF6"/>
                    </a:solidFill>
                  </a:tcPr>
                </a:tc>
                <a:tc>
                  <a:txBody>
                    <a:bodyPr/>
                    <a:lstStyle/>
                    <a:p>
                      <a:pPr>
                        <a:lnSpc>
                          <a:spcPct val="100000"/>
                        </a:lnSpc>
                      </a:pPr>
                      <a:endParaRPr sz="1950">
                        <a:latin typeface="Times New Roman"/>
                        <a:cs typeface="Times New Roman"/>
                      </a:endParaRPr>
                    </a:p>
                    <a:p>
                      <a:pPr marL="635" algn="ctr">
                        <a:lnSpc>
                          <a:spcPct val="100000"/>
                        </a:lnSpc>
                      </a:pPr>
                      <a:r>
                        <a:rPr sz="2100" b="1" spc="-5" dirty="0">
                          <a:latin typeface="DejaVu Sans Mono"/>
                          <a:cs typeface="DejaVu Sans Mono"/>
                        </a:rPr>
                        <a:t>59</a:t>
                      </a:r>
                      <a:endParaRPr sz="2100">
                        <a:latin typeface="DejaVu Sans Mono"/>
                        <a:cs typeface="DejaVu Sans Mon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EF6"/>
                    </a:solidFill>
                  </a:tcPr>
                </a:tc>
                <a:tc>
                  <a:txBody>
                    <a:bodyPr/>
                    <a:lstStyle/>
                    <a:p>
                      <a:pPr>
                        <a:lnSpc>
                          <a:spcPct val="100000"/>
                        </a:lnSpc>
                      </a:pPr>
                      <a:endParaRPr sz="1950">
                        <a:latin typeface="Times New Roman"/>
                        <a:cs typeface="Times New Roman"/>
                      </a:endParaRPr>
                    </a:p>
                    <a:p>
                      <a:pPr marL="635" algn="ctr">
                        <a:lnSpc>
                          <a:spcPct val="100000"/>
                        </a:lnSpc>
                      </a:pPr>
                      <a:r>
                        <a:rPr sz="2100" b="1" spc="-5" dirty="0">
                          <a:latin typeface="DejaVu Sans Mono"/>
                          <a:cs typeface="DejaVu Sans Mono"/>
                        </a:rPr>
                        <a:t>13</a:t>
                      </a:r>
                      <a:endParaRPr sz="2100">
                        <a:latin typeface="DejaVu Sans Mono"/>
                        <a:cs typeface="DejaVu Sans Mono"/>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EF6"/>
                    </a:solidFill>
                  </a:tcPr>
                </a:tc>
                <a:tc>
                  <a:txBody>
                    <a:bodyPr/>
                    <a:lstStyle/>
                    <a:p>
                      <a:pPr>
                        <a:lnSpc>
                          <a:spcPct val="100000"/>
                        </a:lnSpc>
                      </a:pPr>
                      <a:endParaRPr sz="20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EF6"/>
                    </a:solidFill>
                  </a:tcPr>
                </a:tc>
                <a:extLst>
                  <a:ext uri="{0D108BD9-81ED-4DB2-BD59-A6C34878D82A}">
                    <a16:rowId xmlns:a16="http://schemas.microsoft.com/office/drawing/2014/main" val="10002"/>
                  </a:ext>
                </a:extLst>
              </a:tr>
              <a:tr h="1076401">
                <a:tc>
                  <a:txBody>
                    <a:bodyPr/>
                    <a:lstStyle/>
                    <a:p>
                      <a:pPr>
                        <a:lnSpc>
                          <a:spcPct val="100000"/>
                        </a:lnSpc>
                        <a:spcBef>
                          <a:spcPts val="25"/>
                        </a:spcBef>
                      </a:pPr>
                      <a:endParaRPr sz="2500">
                        <a:latin typeface="Times New Roman"/>
                        <a:cs typeface="Times New Roman"/>
                      </a:endParaRPr>
                    </a:p>
                    <a:p>
                      <a:pPr algn="ctr">
                        <a:lnSpc>
                          <a:spcPct val="100000"/>
                        </a:lnSpc>
                      </a:pPr>
                      <a:r>
                        <a:rPr sz="2100" b="1" spc="-5" dirty="0">
                          <a:latin typeface="DejaVu Sans Mono"/>
                          <a:cs typeface="DejaVu Sans Mono"/>
                        </a:rPr>
                        <a:t>110</a:t>
                      </a:r>
                      <a:r>
                        <a:rPr sz="2100" b="1" spc="-805" dirty="0">
                          <a:latin typeface="DejaVu Sans Mono"/>
                          <a:cs typeface="DejaVu Sans Mono"/>
                        </a:rPr>
                        <a:t> </a:t>
                      </a:r>
                      <a:r>
                        <a:rPr sz="2100" b="0" spc="45" dirty="0">
                          <a:latin typeface="Noto Sans CJK JP Medium"/>
                          <a:cs typeface="Noto Sans CJK JP Medium"/>
                        </a:rPr>
                        <a:t>學年度</a:t>
                      </a:r>
                      <a:endParaRPr sz="2100">
                        <a:latin typeface="Noto Sans CJK JP Medium"/>
                        <a:cs typeface="Noto Sans CJK JP Medium"/>
                      </a:endParaRPr>
                    </a:p>
                  </a:txBody>
                  <a:tcPr marL="0" marR="0" marT="31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DEE"/>
                    </a:solidFill>
                  </a:tcPr>
                </a:tc>
                <a:tc>
                  <a:txBody>
                    <a:bodyPr/>
                    <a:lstStyle/>
                    <a:p>
                      <a:pPr>
                        <a:lnSpc>
                          <a:spcPct val="100000"/>
                        </a:lnSpc>
                        <a:spcBef>
                          <a:spcPts val="40"/>
                        </a:spcBef>
                      </a:pPr>
                      <a:endParaRPr sz="2450">
                        <a:latin typeface="Times New Roman"/>
                        <a:cs typeface="Times New Roman"/>
                      </a:endParaRPr>
                    </a:p>
                    <a:p>
                      <a:pPr marL="635" algn="ctr">
                        <a:lnSpc>
                          <a:spcPct val="100000"/>
                        </a:lnSpc>
                      </a:pPr>
                      <a:r>
                        <a:rPr sz="2100" b="1" dirty="0">
                          <a:latin typeface="DejaVu Sans Mono"/>
                          <a:cs typeface="DejaVu Sans Mono"/>
                        </a:rPr>
                        <a:t>4</a:t>
                      </a:r>
                      <a:endParaRPr sz="2100">
                        <a:latin typeface="DejaVu Sans Mono"/>
                        <a:cs typeface="DejaVu Sans Mono"/>
                      </a:endParaRPr>
                    </a:p>
                  </a:txBody>
                  <a:tcPr marL="0" marR="0" marT="50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DEE"/>
                    </a:solidFill>
                  </a:tcPr>
                </a:tc>
                <a:tc>
                  <a:txBody>
                    <a:bodyPr/>
                    <a:lstStyle/>
                    <a:p>
                      <a:pPr>
                        <a:lnSpc>
                          <a:spcPct val="100000"/>
                        </a:lnSpc>
                        <a:spcBef>
                          <a:spcPts val="40"/>
                        </a:spcBef>
                      </a:pPr>
                      <a:endParaRPr sz="2450">
                        <a:latin typeface="Times New Roman"/>
                        <a:cs typeface="Times New Roman"/>
                      </a:endParaRPr>
                    </a:p>
                    <a:p>
                      <a:pPr marL="635" algn="ctr">
                        <a:lnSpc>
                          <a:spcPct val="100000"/>
                        </a:lnSpc>
                      </a:pPr>
                      <a:r>
                        <a:rPr sz="2100" b="1" spc="-5" dirty="0">
                          <a:latin typeface="DejaVu Sans Mono"/>
                          <a:cs typeface="DejaVu Sans Mono"/>
                        </a:rPr>
                        <a:t>19</a:t>
                      </a:r>
                      <a:endParaRPr sz="2100">
                        <a:latin typeface="DejaVu Sans Mono"/>
                        <a:cs typeface="DejaVu Sans Mono"/>
                      </a:endParaRPr>
                    </a:p>
                  </a:txBody>
                  <a:tcPr marL="0" marR="0" marT="50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DEE"/>
                    </a:solidFill>
                  </a:tcPr>
                </a:tc>
                <a:tc>
                  <a:txBody>
                    <a:bodyPr/>
                    <a:lstStyle/>
                    <a:p>
                      <a:pPr>
                        <a:lnSpc>
                          <a:spcPct val="100000"/>
                        </a:lnSpc>
                      </a:pPr>
                      <a:endParaRPr sz="1700">
                        <a:latin typeface="Times New Roman"/>
                        <a:cs typeface="Times New Roman"/>
                      </a:endParaRPr>
                    </a:p>
                    <a:p>
                      <a:pPr algn="ctr">
                        <a:lnSpc>
                          <a:spcPct val="100000"/>
                        </a:lnSpc>
                        <a:spcBef>
                          <a:spcPts val="1395"/>
                        </a:spcBef>
                      </a:pPr>
                      <a:r>
                        <a:rPr sz="1400" b="1" dirty="0">
                          <a:latin typeface="DejaVu Sans Mono"/>
                          <a:cs typeface="DejaVu Sans Mono"/>
                        </a:rPr>
                        <a:t>3</a:t>
                      </a:r>
                      <a:r>
                        <a:rPr sz="1400" b="1" spc="-535" dirty="0">
                          <a:latin typeface="DejaVu Sans Mono"/>
                          <a:cs typeface="DejaVu Sans Mono"/>
                        </a:rPr>
                        <a:t> </a:t>
                      </a:r>
                      <a:r>
                        <a:rPr sz="1400" b="0" spc="35" dirty="0">
                          <a:latin typeface="Noto Sans CJK JP Medium"/>
                          <a:cs typeface="Noto Sans CJK JP Medium"/>
                        </a:rPr>
                        <a:t>系所下學期辦</a:t>
                      </a:r>
                      <a:r>
                        <a:rPr sz="1400" b="0" spc="30" dirty="0">
                          <a:latin typeface="Noto Sans CJK JP Medium"/>
                          <a:cs typeface="Noto Sans CJK JP Medium"/>
                        </a:rPr>
                        <a:t>理</a:t>
                      </a:r>
                      <a:endParaRPr sz="1400">
                        <a:latin typeface="Noto Sans CJK JP Medium"/>
                        <a:cs typeface="Noto Sans CJK JP Medium"/>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DEE"/>
                    </a:solidFill>
                  </a:tcPr>
                </a:tc>
                <a:extLst>
                  <a:ext uri="{0D108BD9-81ED-4DB2-BD59-A6C34878D82A}">
                    <a16:rowId xmlns:a16="http://schemas.microsoft.com/office/drawing/2014/main" val="10003"/>
                  </a:ext>
                </a:extLst>
              </a:tr>
              <a:tr h="833755">
                <a:tc>
                  <a:txBody>
                    <a:bodyPr/>
                    <a:lstStyle/>
                    <a:p>
                      <a:pPr algn="ctr">
                        <a:lnSpc>
                          <a:spcPct val="100000"/>
                        </a:lnSpc>
                        <a:spcBef>
                          <a:spcPts val="1985"/>
                        </a:spcBef>
                      </a:pPr>
                      <a:r>
                        <a:rPr sz="2100" b="0" spc="45" dirty="0">
                          <a:latin typeface="Noto Sans CJK JP Medium"/>
                          <a:cs typeface="Noto Sans CJK JP Medium"/>
                        </a:rPr>
                        <a:t>比較</a:t>
                      </a:r>
                      <a:endParaRPr sz="2100">
                        <a:latin typeface="Noto Sans CJK JP Medium"/>
                        <a:cs typeface="Noto Sans CJK JP Medium"/>
                      </a:endParaRPr>
                    </a:p>
                  </a:txBody>
                  <a:tcPr marL="0" marR="0" marT="2520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EF6"/>
                    </a:solidFill>
                  </a:tcPr>
                </a:tc>
                <a:tc>
                  <a:txBody>
                    <a:bodyPr/>
                    <a:lstStyle/>
                    <a:p>
                      <a:pPr marL="635" algn="ctr">
                        <a:lnSpc>
                          <a:spcPct val="100000"/>
                        </a:lnSpc>
                        <a:spcBef>
                          <a:spcPts val="1905"/>
                        </a:spcBef>
                      </a:pPr>
                      <a:r>
                        <a:rPr sz="2100" b="1" spc="-5" dirty="0">
                          <a:latin typeface="DejaVu Sans Mono"/>
                          <a:cs typeface="DejaVu Sans Mono"/>
                        </a:rPr>
                        <a:t>-55</a:t>
                      </a:r>
                      <a:endParaRPr sz="2100">
                        <a:latin typeface="DejaVu Sans Mono"/>
                        <a:cs typeface="DejaVu Sans Mono"/>
                      </a:endParaRPr>
                    </a:p>
                  </a:txBody>
                  <a:tcPr marL="0" marR="0" marT="2419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EF6"/>
                    </a:solidFill>
                  </a:tcPr>
                </a:tc>
                <a:tc>
                  <a:txBody>
                    <a:bodyPr/>
                    <a:lstStyle/>
                    <a:p>
                      <a:pPr>
                        <a:lnSpc>
                          <a:spcPct val="100000"/>
                        </a:lnSpc>
                      </a:pPr>
                      <a:endParaRPr sz="20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EF6"/>
                    </a:solidFill>
                  </a:tcPr>
                </a:tc>
                <a:tc>
                  <a:txBody>
                    <a:bodyPr/>
                    <a:lstStyle/>
                    <a:p>
                      <a:pPr>
                        <a:lnSpc>
                          <a:spcPct val="100000"/>
                        </a:lnSpc>
                      </a:pPr>
                      <a:endParaRPr sz="20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EF6"/>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96248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075" y="17640"/>
            <a:ext cx="12159716" cy="683963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74733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3185" t="2209" r="6411" b="66653"/>
          <a:stretch/>
        </p:blipFill>
        <p:spPr>
          <a:xfrm>
            <a:off x="87097" y="895024"/>
            <a:ext cx="10437129" cy="5091706"/>
          </a:xfrm>
          <a:prstGeom prst="rect">
            <a:avLst/>
          </a:prstGeom>
        </p:spPr>
      </p:pic>
    </p:spTree>
    <p:extLst>
      <p:ext uri="{BB962C8B-B14F-4D97-AF65-F5344CB8AC3E}">
        <p14:creationId xmlns:p14="http://schemas.microsoft.com/office/powerpoint/2010/main" val="3331546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19321F-9A96-408F-8F2D-FAA01BFB52F2}"/>
              </a:ext>
            </a:extLst>
          </p:cNvPr>
          <p:cNvSpPr txBox="1">
            <a:spLocks/>
          </p:cNvSpPr>
          <p:nvPr/>
        </p:nvSpPr>
        <p:spPr>
          <a:xfrm>
            <a:off x="2555964" y="1443279"/>
            <a:ext cx="6285186" cy="2490366"/>
          </a:xfrm>
          <a:prstGeom prst="rect">
            <a:avLst/>
          </a:prstGeom>
        </p:spPr>
        <p:txBody>
          <a:bodyPr>
            <a:noAutofit/>
          </a:bodyPr>
          <a:lstStyle>
            <a:lvl1pPr algn="l" rtl="0" eaLnBrk="0" fontAlgn="base" hangingPunct="0">
              <a:lnSpc>
                <a:spcPct val="90000"/>
              </a:lnSpc>
              <a:spcBef>
                <a:spcPct val="0"/>
              </a:spcBef>
              <a:spcAft>
                <a:spcPct val="0"/>
              </a:spcAft>
              <a:defRPr sz="4400" b="1" kern="1200">
                <a:solidFill>
                  <a:schemeClr val="tx1"/>
                </a:solidFill>
                <a:latin typeface="微軟正黑體" panose="020B0604030504040204" pitchFamily="34" charset="-120"/>
                <a:ea typeface="微軟正黑體" panose="020B0604030504040204" pitchFamily="34" charset="-120"/>
                <a:cs typeface="+mj-cs"/>
              </a:defRPr>
            </a:lvl1pPr>
            <a:lvl2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2pPr>
            <a:lvl3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3pPr>
            <a:lvl4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4pPr>
            <a:lvl5pPr algn="l" rtl="0" eaLnBrk="0" fontAlgn="base" hangingPunct="0">
              <a:lnSpc>
                <a:spcPct val="90000"/>
              </a:lnSpc>
              <a:spcBef>
                <a:spcPct val="0"/>
              </a:spcBef>
              <a:spcAft>
                <a:spcPct val="0"/>
              </a:spcAft>
              <a:defRPr sz="4400" b="1">
                <a:solidFill>
                  <a:schemeClr val="tx1"/>
                </a:solidFill>
                <a:latin typeface="微軟正黑體" pitchFamily="34" charset="-120"/>
                <a:ea typeface="微軟正黑體" pitchFamily="34" charset="-120"/>
              </a:defRPr>
            </a:lvl5pPr>
            <a:lvl6pPr marL="457200" algn="l" rtl="0" fontAlgn="base">
              <a:lnSpc>
                <a:spcPct val="90000"/>
              </a:lnSpc>
              <a:spcBef>
                <a:spcPct val="0"/>
              </a:spcBef>
              <a:spcAft>
                <a:spcPct val="0"/>
              </a:spcAft>
              <a:defRPr sz="4400">
                <a:solidFill>
                  <a:schemeClr val="tx1"/>
                </a:solidFill>
                <a:latin typeface="Calibri Light" pitchFamily="34" charset="0"/>
                <a:ea typeface="新細明體" charset="-120"/>
              </a:defRPr>
            </a:lvl6pPr>
            <a:lvl7pPr marL="914400" algn="l" rtl="0" fontAlgn="base">
              <a:lnSpc>
                <a:spcPct val="90000"/>
              </a:lnSpc>
              <a:spcBef>
                <a:spcPct val="0"/>
              </a:spcBef>
              <a:spcAft>
                <a:spcPct val="0"/>
              </a:spcAft>
              <a:defRPr sz="4400">
                <a:solidFill>
                  <a:schemeClr val="tx1"/>
                </a:solidFill>
                <a:latin typeface="Calibri Light" pitchFamily="34" charset="0"/>
                <a:ea typeface="新細明體" charset="-120"/>
              </a:defRPr>
            </a:lvl7pPr>
            <a:lvl8pPr marL="1371600" algn="l" rtl="0" fontAlgn="base">
              <a:lnSpc>
                <a:spcPct val="90000"/>
              </a:lnSpc>
              <a:spcBef>
                <a:spcPct val="0"/>
              </a:spcBef>
              <a:spcAft>
                <a:spcPct val="0"/>
              </a:spcAft>
              <a:defRPr sz="4400">
                <a:solidFill>
                  <a:schemeClr val="tx1"/>
                </a:solidFill>
                <a:latin typeface="Calibri Light" pitchFamily="34" charset="0"/>
                <a:ea typeface="新細明體" charset="-120"/>
              </a:defRPr>
            </a:lvl8pPr>
            <a:lvl9pPr marL="1828800" algn="l" rtl="0" fontAlgn="base">
              <a:lnSpc>
                <a:spcPct val="90000"/>
              </a:lnSpc>
              <a:spcBef>
                <a:spcPct val="0"/>
              </a:spcBef>
              <a:spcAft>
                <a:spcPct val="0"/>
              </a:spcAft>
              <a:defRPr sz="4400">
                <a:solidFill>
                  <a:schemeClr val="tx1"/>
                </a:solidFill>
                <a:latin typeface="Calibri Light" pitchFamily="34" charset="0"/>
                <a:ea typeface="新細明體" charset="-120"/>
              </a:defRPr>
            </a:lvl9pPr>
          </a:lstStyle>
          <a:p>
            <a:pPr algn="ctr"/>
            <a:r>
              <a:rPr kumimoji="0" lang="zh-TW" altLang="en-US" sz="6600" dirty="0"/>
              <a:t>校園健康防疫暨</a:t>
            </a:r>
            <a:endParaRPr kumimoji="0" lang="en-US" altLang="zh-TW" sz="6600" dirty="0"/>
          </a:p>
          <a:p>
            <a:pPr algn="ctr"/>
            <a:r>
              <a:rPr kumimoji="0" lang="zh-TW" altLang="en-US" sz="6600" dirty="0"/>
              <a:t>特殊教育推行</a:t>
            </a:r>
          </a:p>
        </p:txBody>
      </p:sp>
      <p:sp>
        <p:nvSpPr>
          <p:cNvPr id="3" name="文字方塊 2"/>
          <p:cNvSpPr txBox="1"/>
          <p:nvPr/>
        </p:nvSpPr>
        <p:spPr>
          <a:xfrm>
            <a:off x="0" y="3933645"/>
            <a:ext cx="12191999" cy="769441"/>
          </a:xfrm>
          <a:prstGeom prst="rect">
            <a:avLst/>
          </a:prstGeom>
          <a:noFill/>
        </p:spPr>
        <p:txBody>
          <a:bodyPr wrap="square" rtlCol="0">
            <a:spAutoFit/>
          </a:bodyPr>
          <a:lstStyle/>
          <a:p>
            <a:pPr algn="ctr"/>
            <a:r>
              <a:rPr lang="zh-TW" altLang="en-US" sz="4400" b="1" dirty="0">
                <a:latin typeface="微軟正黑體" panose="020B0604030504040204" pitchFamily="34" charset="-120"/>
                <a:ea typeface="微軟正黑體" panose="020B0604030504040204" pitchFamily="34" charset="-120"/>
              </a:rPr>
              <a:t>徐育愷 組長</a:t>
            </a:r>
          </a:p>
        </p:txBody>
      </p:sp>
    </p:spTree>
    <p:extLst>
      <p:ext uri="{BB962C8B-B14F-4D97-AF65-F5344CB8AC3E}">
        <p14:creationId xmlns:p14="http://schemas.microsoft.com/office/powerpoint/2010/main" val="2479871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5A2609A-95B8-42CD-A458-56AC4472F661}"/>
              </a:ext>
            </a:extLst>
          </p:cNvPr>
          <p:cNvSpPr/>
          <p:nvPr/>
        </p:nvSpPr>
        <p:spPr>
          <a:xfrm>
            <a:off x="403915" y="367582"/>
            <a:ext cx="3570208" cy="769441"/>
          </a:xfrm>
          <a:prstGeom prst="rect">
            <a:avLst/>
          </a:prstGeom>
        </p:spPr>
        <p:txBody>
          <a:bodyPr wrap="none">
            <a:spAutoFit/>
          </a:bodyPr>
          <a:lstStyle/>
          <a:p>
            <a:r>
              <a:rPr kumimoji="0" lang="zh-TW" altLang="en-US" sz="4400" b="1"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重點工作項目</a:t>
            </a:r>
            <a:endParaRPr lang="zh-TW" altLang="en-US" dirty="0"/>
          </a:p>
        </p:txBody>
      </p:sp>
      <p:sp>
        <p:nvSpPr>
          <p:cNvPr id="5" name="矩形 4">
            <a:extLst>
              <a:ext uri="{FF2B5EF4-FFF2-40B4-BE49-F238E27FC236}">
                <a16:creationId xmlns:a16="http://schemas.microsoft.com/office/drawing/2014/main" id="{6F84E33A-C96F-4FC6-92B2-1B80DD4BB492}"/>
              </a:ext>
            </a:extLst>
          </p:cNvPr>
          <p:cNvSpPr/>
          <p:nvPr/>
        </p:nvSpPr>
        <p:spPr>
          <a:xfrm>
            <a:off x="403915" y="980288"/>
            <a:ext cx="11298459" cy="4688463"/>
          </a:xfrm>
          <a:prstGeom prst="rect">
            <a:avLst/>
          </a:prstGeom>
        </p:spPr>
        <p:txBody>
          <a:bodyPr wrap="square">
            <a:spAutoFit/>
          </a:bodyPr>
          <a:lstStyle/>
          <a:p>
            <a:pPr lvl="0" eaLnBrk="0" hangingPunct="0">
              <a:spcBef>
                <a:spcPts val="1000"/>
              </a:spcBef>
            </a:pPr>
            <a:r>
              <a:rPr kumimoji="0" lang="zh-TW" altLang="en-US" sz="3200" b="1"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衛保組</a:t>
            </a:r>
            <a:endParaRPr kumimoji="0" lang="en-US" altLang="zh-TW" sz="3200" b="1"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pPr lvl="0" eaLnBrk="0" hangingPunct="0">
              <a:spcBef>
                <a:spcPts val="1000"/>
              </a:spcBef>
            </a:pPr>
            <a:r>
              <a:rPr kumimoji="0" lang="zh-TW" altLang="en-US" sz="2800" b="1"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一、</a:t>
            </a:r>
            <a:r>
              <a:rPr kumimoji="0" lang="zh-TW" altLang="en-US"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健康促進學校專案：</a:t>
            </a:r>
            <a:endParaRPr kumimoji="0" lang="en-US" altLang="zh-TW"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pPr lvl="0" eaLnBrk="0" hangingPunct="0">
              <a:spcBef>
                <a:spcPts val="1000"/>
              </a:spcBef>
            </a:pP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1.</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菸害防制專題演講：</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11/15(</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一</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12/10(</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五</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12:00-13:30</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谷欣廳</a:t>
            </a:r>
            <a:endPar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pPr eaLnBrk="0" hangingPunct="0">
              <a:spcBef>
                <a:spcPts val="1000"/>
              </a:spcBef>
            </a:pP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2.</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追疾線索</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結核病的真相：</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11/16(</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二</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12:00-13:30</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野聲樓第一會議室</a:t>
            </a:r>
            <a:endPar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pPr lvl="0" eaLnBrk="0" hangingPunct="0">
              <a:spcBef>
                <a:spcPts val="1000"/>
              </a:spcBef>
            </a:pP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3.</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急救證照（</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CPR+AED</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11/20(</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六</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08:30-12:30</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13:30-17:30</a:t>
            </a:r>
          </a:p>
          <a:p>
            <a:pPr lvl="0" eaLnBrk="0" hangingPunct="0">
              <a:spcBef>
                <a:spcPts val="1000"/>
              </a:spcBef>
            </a:pP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4.</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大學「避」修課：</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12/01(</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三</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13:30-15:30</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文開樓</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3A</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會議室</a:t>
            </a:r>
            <a:endPar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pPr lvl="0" eaLnBrk="0" hangingPunct="0">
              <a:spcBef>
                <a:spcPts val="1000"/>
              </a:spcBef>
            </a:pP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5.</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校慶園遊會（菸害</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愛滋</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傳染病防治）：</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12/04(</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六</a:t>
            </a:r>
            <a:r>
              <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kumimoji="0" lang="zh-TW" altLang="en-US"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風華廣場</a:t>
            </a:r>
            <a:endParaRPr kumimoji="0" lang="en-US" altLang="zh-TW" sz="24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pPr eaLnBrk="0" hangingPunct="0">
              <a:spcBef>
                <a:spcPts val="1000"/>
              </a:spcBef>
            </a:pPr>
            <a:r>
              <a:rPr kumimoji="0" lang="zh-TW" altLang="en-US" sz="2800" b="1"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rPr>
              <a:t>二、</a:t>
            </a:r>
            <a:r>
              <a:rPr kumimoji="0" lang="zh-TW" altLang="en-US" sz="28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rPr>
              <a:t>校園防疫</a:t>
            </a:r>
            <a:endParaRPr kumimoji="0" lang="en-US" altLang="zh-TW" sz="28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pPr eaLnBrk="0" hangingPunct="0">
              <a:spcBef>
                <a:spcPts val="1000"/>
              </a:spcBef>
            </a:pPr>
            <a:r>
              <a:rPr kumimoji="0" lang="en-US" altLang="zh-TW" sz="24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rPr>
              <a:t>      1.</a:t>
            </a:r>
            <a:r>
              <a:rPr kumimoji="0" lang="zh-TW" altLang="en-US" sz="24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rPr>
              <a:t>各項防疫重點原則滾動式修正後即時公告於本校防疫專區及衛保組網頁。</a:t>
            </a:r>
            <a:endParaRPr kumimoji="0" lang="en-US" altLang="zh-TW" sz="24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p:txBody>
      </p:sp>
    </p:spTree>
    <p:extLst>
      <p:ext uri="{BB962C8B-B14F-4D97-AF65-F5344CB8AC3E}">
        <p14:creationId xmlns:p14="http://schemas.microsoft.com/office/powerpoint/2010/main" val="2120755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5A2609A-95B8-42CD-A458-56AC4472F661}"/>
              </a:ext>
            </a:extLst>
          </p:cNvPr>
          <p:cNvSpPr/>
          <p:nvPr/>
        </p:nvSpPr>
        <p:spPr>
          <a:xfrm>
            <a:off x="403915" y="367582"/>
            <a:ext cx="3570208" cy="769441"/>
          </a:xfrm>
          <a:prstGeom prst="rect">
            <a:avLst/>
          </a:prstGeom>
        </p:spPr>
        <p:txBody>
          <a:bodyPr wrap="none">
            <a:spAutoFit/>
          </a:bodyPr>
          <a:lstStyle/>
          <a:p>
            <a:r>
              <a:rPr kumimoji="0" lang="zh-TW" altLang="en-US" sz="4400" b="1"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重點工作項目</a:t>
            </a:r>
            <a:endParaRPr lang="zh-TW" altLang="en-US" dirty="0"/>
          </a:p>
        </p:txBody>
      </p:sp>
      <p:sp>
        <p:nvSpPr>
          <p:cNvPr id="5" name="矩形 4">
            <a:extLst>
              <a:ext uri="{FF2B5EF4-FFF2-40B4-BE49-F238E27FC236}">
                <a16:creationId xmlns:a16="http://schemas.microsoft.com/office/drawing/2014/main" id="{6F84E33A-C96F-4FC6-92B2-1B80DD4BB492}"/>
              </a:ext>
            </a:extLst>
          </p:cNvPr>
          <p:cNvSpPr/>
          <p:nvPr/>
        </p:nvSpPr>
        <p:spPr>
          <a:xfrm>
            <a:off x="483813" y="1565892"/>
            <a:ext cx="11421142" cy="2882840"/>
          </a:xfrm>
          <a:prstGeom prst="rect">
            <a:avLst/>
          </a:prstGeom>
        </p:spPr>
        <p:txBody>
          <a:bodyPr wrap="square">
            <a:spAutoFit/>
          </a:bodyPr>
          <a:lstStyle/>
          <a:p>
            <a:pPr lvl="0" eaLnBrk="0" hangingPunct="0">
              <a:spcBef>
                <a:spcPts val="1000"/>
              </a:spcBef>
            </a:pPr>
            <a:r>
              <a:rPr kumimoji="0" lang="zh-TW" altLang="en-US" sz="3200" b="1"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資源教室</a:t>
            </a:r>
            <a:endParaRPr kumimoji="0" lang="en-US" altLang="zh-TW" sz="3200" b="1"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pPr lvl="0" eaLnBrk="0" hangingPunct="0">
              <a:spcBef>
                <a:spcPts val="1000"/>
              </a:spcBef>
            </a:pPr>
            <a:r>
              <a:rPr kumimoji="0" lang="zh-TW" altLang="en-US" sz="3200" b="1"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一、</a:t>
            </a:r>
            <a:r>
              <a:rPr kumimoji="0" lang="zh-TW" altLang="en-US" sz="32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特殊教育推行委員會</a:t>
            </a:r>
            <a:endParaRPr kumimoji="0" lang="en-US" altLang="zh-TW" sz="32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pPr lvl="0" eaLnBrk="0" hangingPunct="0">
              <a:spcBef>
                <a:spcPts val="1000"/>
              </a:spcBef>
            </a:pPr>
            <a:r>
              <a:rPr kumimoji="0" lang="zh-TW" altLang="en-US"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於</a:t>
            </a:r>
            <a:r>
              <a:rPr kumimoji="0" lang="en-US" altLang="zh-TW"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110</a:t>
            </a:r>
            <a:r>
              <a:rPr kumimoji="0" lang="zh-TW" altLang="en-US"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年</a:t>
            </a:r>
            <a:r>
              <a:rPr kumimoji="0" lang="en-US" altLang="zh-TW"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10</a:t>
            </a:r>
            <a:r>
              <a:rPr kumimoji="0" lang="zh-TW" altLang="en-US"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月</a:t>
            </a:r>
            <a:r>
              <a:rPr kumimoji="0" lang="en-US" altLang="zh-TW"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21</a:t>
            </a:r>
            <a:r>
              <a:rPr kumimoji="0" lang="zh-TW" altLang="en-US"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日（四）召開會議，會議審議通過：</a:t>
            </a:r>
            <a:endParaRPr kumimoji="0" lang="en-US" altLang="zh-TW"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pPr lvl="0" eaLnBrk="0" hangingPunct="0">
              <a:spcBef>
                <a:spcPts val="1000"/>
              </a:spcBef>
            </a:pPr>
            <a:r>
              <a:rPr kumimoji="0" lang="zh-TW" altLang="en-US"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a:t>
            </a:r>
            <a:r>
              <a:rPr kumimoji="0" lang="en-US" altLang="zh-TW"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a:t>
            </a:r>
            <a:r>
              <a:rPr kumimoji="0" lang="zh-TW" altLang="en-US"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、輔仁大學</a:t>
            </a:r>
            <a:r>
              <a:rPr kumimoji="0" lang="en-US" altLang="zh-TW"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111</a:t>
            </a:r>
            <a:r>
              <a:rPr kumimoji="0" lang="zh-TW" altLang="en-US"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年度特殊教育工作計畫暨經費申請案</a:t>
            </a:r>
          </a:p>
          <a:p>
            <a:pPr lvl="0" eaLnBrk="0" hangingPunct="0">
              <a:spcBef>
                <a:spcPts val="1000"/>
              </a:spcBef>
            </a:pPr>
            <a:r>
              <a:rPr kumimoji="0" lang="zh-TW" altLang="en-US"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         </a:t>
            </a:r>
            <a:r>
              <a:rPr kumimoji="0" lang="en-US" altLang="zh-TW"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2</a:t>
            </a:r>
            <a:r>
              <a:rPr kumimoji="0" lang="zh-TW" altLang="en-US"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kumimoji="0" lang="en-US" altLang="zh-TW"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111</a:t>
            </a:r>
            <a:r>
              <a:rPr kumimoji="0" lang="zh-TW" altLang="en-US"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rPr>
              <a:t>年度輔仁大學身心障礙學生交通費補助申請案</a:t>
            </a:r>
            <a:endParaRPr kumimoji="0" lang="en-US" altLang="zh-TW" sz="2800" dirty="0">
              <a:solidFill>
                <a:prstClr val="black"/>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p:txBody>
      </p:sp>
    </p:spTree>
    <p:extLst>
      <p:ext uri="{BB962C8B-B14F-4D97-AF65-F5344CB8AC3E}">
        <p14:creationId xmlns:p14="http://schemas.microsoft.com/office/powerpoint/2010/main" val="383301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5527" y="90482"/>
            <a:ext cx="1519911" cy="1676748"/>
          </a:xfrm>
          <a:prstGeom prst="rect">
            <a:avLst/>
          </a:prstGeom>
        </p:spPr>
      </p:pic>
      <p:sp>
        <p:nvSpPr>
          <p:cNvPr id="3" name="文字版面配置區 2">
            <a:extLst>
              <a:ext uri="{FF2B5EF4-FFF2-40B4-BE49-F238E27FC236}">
                <a16:creationId xmlns:a16="http://schemas.microsoft.com/office/drawing/2014/main" id="{EFAEA7D6-0D9F-4D0C-BA31-27FC276E8DFD}"/>
              </a:ext>
            </a:extLst>
          </p:cNvPr>
          <p:cNvSpPr txBox="1">
            <a:spLocks/>
          </p:cNvSpPr>
          <p:nvPr/>
        </p:nvSpPr>
        <p:spPr>
          <a:xfrm>
            <a:off x="0" y="3916392"/>
            <a:ext cx="12192000" cy="612476"/>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endParaRPr kumimoji="0" lang="zh-TW" altLang="en-US" sz="4400" b="1" dirty="0"/>
          </a:p>
        </p:txBody>
      </p:sp>
      <p:sp>
        <p:nvSpPr>
          <p:cNvPr id="4" name="文字版面配置區 2">
            <a:extLst>
              <a:ext uri="{FF2B5EF4-FFF2-40B4-BE49-F238E27FC236}">
                <a16:creationId xmlns:a16="http://schemas.microsoft.com/office/drawing/2014/main" id="{EFAEA7D6-0D9F-4D0C-BA31-27FC276E8DFD}"/>
              </a:ext>
            </a:extLst>
          </p:cNvPr>
          <p:cNvSpPr txBox="1">
            <a:spLocks/>
          </p:cNvSpPr>
          <p:nvPr/>
        </p:nvSpPr>
        <p:spPr>
          <a:xfrm>
            <a:off x="14384" y="2395275"/>
            <a:ext cx="12192000" cy="1219193"/>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kumimoji="0" lang="zh-TW" altLang="en-US" sz="8800" b="1" dirty="0"/>
              <a:t>提案討論</a:t>
            </a:r>
          </a:p>
        </p:txBody>
      </p:sp>
    </p:spTree>
    <p:extLst>
      <p:ext uri="{BB962C8B-B14F-4D97-AF65-F5344CB8AC3E}">
        <p14:creationId xmlns:p14="http://schemas.microsoft.com/office/powerpoint/2010/main" val="649426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874592" y="4649634"/>
            <a:ext cx="6481313" cy="2216989"/>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6303038" y="103514"/>
            <a:ext cx="6481313" cy="2216989"/>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3" y="-8627"/>
            <a:ext cx="12192000" cy="7017306"/>
          </a:xfrm>
          <a:prstGeom prst="rect">
            <a:avLst/>
          </a:prstGeom>
          <a:noFill/>
          <a:ln>
            <a:noFill/>
          </a:ln>
        </p:spPr>
        <p:txBody>
          <a:bodyPr wrap="square" rtlCol="0">
            <a:spAutoFit/>
          </a:bodyPr>
          <a:lstStyle/>
          <a:p>
            <a:pPr>
              <a:lnSpc>
                <a:spcPct val="150000"/>
              </a:lnSpc>
              <a:spcBef>
                <a:spcPts val="0"/>
              </a:spcBef>
              <a:spcAft>
                <a:spcPts val="0"/>
              </a:spcAft>
            </a:pPr>
            <a:r>
              <a:rPr lang="zh-TW" altLang="zh-TW" sz="2000" dirty="0">
                <a:latin typeface="標楷體" panose="03000509000000000000" pitchFamily="65" charset="-120"/>
                <a:ea typeface="標楷體" panose="03000509000000000000" pitchFamily="65" charset="-120"/>
              </a:rPr>
              <a:t>提案單位：課外活動指導組</a:t>
            </a:r>
          </a:p>
          <a:p>
            <a:pPr>
              <a:lnSpc>
                <a:spcPct val="150000"/>
              </a:lnSpc>
              <a:spcBef>
                <a:spcPts val="0"/>
              </a:spcBef>
              <a:spcAft>
                <a:spcPts val="0"/>
              </a:spcAft>
            </a:pPr>
            <a:r>
              <a:rPr lang="zh-TW" altLang="zh-TW" sz="2000" dirty="0">
                <a:latin typeface="標楷體" panose="03000509000000000000" pitchFamily="65" charset="-120"/>
                <a:ea typeface="標楷體" panose="03000509000000000000" pitchFamily="65" charset="-120"/>
              </a:rPr>
              <a:t>案</a:t>
            </a:r>
            <a:r>
              <a:rPr lang="en-US" altLang="zh-TW"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由：新增「輔仁大學獎補助學生自治組織推動多元學習相關經費使用原則」，請 討論。</a:t>
            </a:r>
          </a:p>
          <a:p>
            <a:pPr>
              <a:lnSpc>
                <a:spcPct val="150000"/>
              </a:lnSpc>
              <a:spcBef>
                <a:spcPts val="0"/>
              </a:spcBef>
              <a:spcAft>
                <a:spcPts val="0"/>
              </a:spcAft>
            </a:pPr>
            <a:r>
              <a:rPr lang="zh-TW" altLang="zh-TW" sz="2000" dirty="0">
                <a:latin typeface="標楷體" panose="03000509000000000000" pitchFamily="65" charset="-120"/>
                <a:ea typeface="標楷體" panose="03000509000000000000" pitchFamily="65" charset="-120"/>
              </a:rPr>
              <a:t>說</a:t>
            </a:r>
            <a:r>
              <a:rPr lang="en-US" altLang="zh-TW"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明：</a:t>
            </a:r>
            <a:r>
              <a:rPr lang="zh-TW" altLang="en-US" sz="2000" dirty="0">
                <a:latin typeface="標楷體" panose="03000509000000000000" pitchFamily="65" charset="-120"/>
                <a:ea typeface="標楷體" panose="03000509000000000000" pitchFamily="65" charset="-120"/>
              </a:rPr>
              <a:t> </a:t>
            </a:r>
            <a:endParaRPr lang="en-US" altLang="zh-TW" sz="2000" dirty="0">
              <a:latin typeface="標楷體" panose="03000509000000000000" pitchFamily="65" charset="-120"/>
              <a:ea typeface="標楷體" panose="03000509000000000000" pitchFamily="65" charset="-120"/>
            </a:endParaRPr>
          </a:p>
          <a:p>
            <a:pPr>
              <a:lnSpc>
                <a:spcPct val="150000"/>
              </a:lnSpc>
              <a:spcBef>
                <a:spcPts val="0"/>
              </a:spcBef>
              <a:spcAft>
                <a:spcPts val="0"/>
              </a:spcAft>
            </a:pPr>
            <a:r>
              <a:rPr lang="zh-TW" altLang="zh-TW" sz="2000" dirty="0">
                <a:latin typeface="標楷體" panose="03000509000000000000" pitchFamily="65" charset="-120"/>
                <a:ea typeface="標楷體" panose="03000509000000000000" pitchFamily="65" charset="-120"/>
              </a:rPr>
              <a:t>一、本組以教育部整體獎補助款支持，依「輔仁大學學生學習成果發表補助暨專業競賽獎勵辦法」</a:t>
            </a:r>
            <a:r>
              <a:rPr lang="en-US" altLang="zh-TW"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以下簡</a:t>
            </a:r>
            <a:endParaRPr lang="en-US" altLang="zh-TW" sz="2000" dirty="0">
              <a:latin typeface="標楷體" panose="03000509000000000000" pitchFamily="65" charset="-120"/>
              <a:ea typeface="標楷體" panose="03000509000000000000" pitchFamily="65" charset="-120"/>
            </a:endParaRPr>
          </a:p>
          <a:p>
            <a:pPr>
              <a:lnSpc>
                <a:spcPct val="150000"/>
              </a:lnSpc>
              <a:spcBef>
                <a:spcPts val="0"/>
              </a:spcBef>
              <a:spcAft>
                <a:spcPts val="0"/>
              </a:spcAft>
            </a:pPr>
            <a:r>
              <a:rPr lang="zh-TW" altLang="en-US"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稱獎補助辦法</a:t>
            </a:r>
            <a:r>
              <a:rPr lang="en-US" altLang="zh-TW"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鼓勵本校各學生組織參與、舉辦專業相關競賽或展演活動，本經費之核銷悉依教育部「</a:t>
            </a:r>
            <a:endParaRPr lang="en-US" altLang="zh-TW" sz="2000" dirty="0">
              <a:latin typeface="標楷體" panose="03000509000000000000" pitchFamily="65" charset="-120"/>
              <a:ea typeface="標楷體" panose="03000509000000000000" pitchFamily="65" charset="-120"/>
            </a:endParaRPr>
          </a:p>
          <a:p>
            <a:pPr>
              <a:lnSpc>
                <a:spcPct val="150000"/>
              </a:lnSpc>
              <a:spcBef>
                <a:spcPts val="0"/>
              </a:spcBef>
              <a:spcAft>
                <a:spcPts val="0"/>
              </a:spcAft>
            </a:pPr>
            <a:r>
              <a:rPr lang="zh-TW" altLang="en-US"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補助私立大專校院學生事務與輔導工作經費支用標準」辦理。</a:t>
            </a:r>
            <a:endParaRPr lang="en-US" altLang="zh-TW" sz="2000" dirty="0">
              <a:latin typeface="標楷體" panose="03000509000000000000" pitchFamily="65" charset="-120"/>
              <a:ea typeface="標楷體" panose="03000509000000000000" pitchFamily="65" charset="-120"/>
            </a:endParaRPr>
          </a:p>
          <a:p>
            <a:pPr>
              <a:lnSpc>
                <a:spcPct val="150000"/>
              </a:lnSpc>
              <a:spcBef>
                <a:spcPts val="0"/>
              </a:spcBef>
              <a:spcAft>
                <a:spcPts val="0"/>
              </a:spcAft>
            </a:pPr>
            <a:r>
              <a:rPr lang="zh-TW" altLang="zh-TW" sz="2000" dirty="0">
                <a:latin typeface="標楷體" panose="03000509000000000000" pitchFamily="65" charset="-120"/>
                <a:ea typeface="標楷體" panose="03000509000000000000" pitchFamily="65" charset="-120"/>
              </a:rPr>
              <a:t>二、前述獎補助辦法第五條獎勵本校在學學生參與校級以上專業競賽活動，核給之獎勵經費，原以「獎金」</a:t>
            </a:r>
            <a:endParaRPr lang="en-US" altLang="zh-TW" sz="2000" dirty="0">
              <a:latin typeface="標楷體" panose="03000509000000000000" pitchFamily="65" charset="-120"/>
              <a:ea typeface="標楷體" panose="03000509000000000000" pitchFamily="65" charset="-120"/>
            </a:endParaRPr>
          </a:p>
          <a:p>
            <a:pPr>
              <a:lnSpc>
                <a:spcPct val="150000"/>
              </a:lnSpc>
              <a:spcBef>
                <a:spcPts val="0"/>
              </a:spcBef>
              <a:spcAft>
                <a:spcPts val="0"/>
              </a:spcAft>
            </a:pPr>
            <a:r>
              <a:rPr lang="zh-TW" altLang="en-US"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方式，由獲獎同學簽領後，匯入其帳戶；但，自</a:t>
            </a:r>
            <a:r>
              <a:rPr lang="en-US" altLang="zh-TW" sz="2000" dirty="0">
                <a:latin typeface="標楷體" panose="03000509000000000000" pitchFamily="65" charset="-120"/>
                <a:ea typeface="標楷體" panose="03000509000000000000" pitchFamily="65" charset="-120"/>
              </a:rPr>
              <a:t>107</a:t>
            </a:r>
            <a:r>
              <a:rPr lang="zh-TW" altLang="zh-TW" sz="2000" dirty="0">
                <a:latin typeface="標楷體" panose="03000509000000000000" pitchFamily="65" charset="-120"/>
                <a:ea typeface="標楷體" panose="03000509000000000000" pitchFamily="65" charset="-120"/>
              </a:rPr>
              <a:t>學年起，教育部規定本款項不得發放獎金，因此須</a:t>
            </a:r>
            <a:endParaRPr lang="en-US" altLang="zh-TW" sz="2000" dirty="0">
              <a:latin typeface="標楷體" panose="03000509000000000000" pitchFamily="65" charset="-120"/>
              <a:ea typeface="標楷體" panose="03000509000000000000" pitchFamily="65" charset="-120"/>
            </a:endParaRPr>
          </a:p>
          <a:p>
            <a:pPr>
              <a:lnSpc>
                <a:spcPct val="150000"/>
              </a:lnSpc>
              <a:spcBef>
                <a:spcPts val="0"/>
              </a:spcBef>
              <a:spcAft>
                <a:spcPts val="0"/>
              </a:spcAft>
            </a:pPr>
            <a:r>
              <a:rPr lang="zh-TW" altLang="en-US"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由獲獎學生持當年度合法單據辦理核銷，行政程序繁瑣，嚴重影響獲獎學生申請意願，亦不符本辦法立</a:t>
            </a:r>
            <a:endParaRPr lang="en-US" altLang="zh-TW" sz="2000" dirty="0">
              <a:latin typeface="標楷體" panose="03000509000000000000" pitchFamily="65" charset="-120"/>
              <a:ea typeface="標楷體" panose="03000509000000000000" pitchFamily="65" charset="-120"/>
            </a:endParaRPr>
          </a:p>
          <a:p>
            <a:pPr>
              <a:lnSpc>
                <a:spcPct val="150000"/>
              </a:lnSpc>
              <a:spcBef>
                <a:spcPts val="0"/>
              </a:spcBef>
              <a:spcAft>
                <a:spcPts val="0"/>
              </a:spcAft>
            </a:pPr>
            <a:r>
              <a:rPr lang="zh-TW" altLang="en-US"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法初衷</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pPr>
              <a:lnSpc>
                <a:spcPct val="150000"/>
              </a:lnSpc>
              <a:spcBef>
                <a:spcPts val="0"/>
              </a:spcBef>
              <a:spcAft>
                <a:spcPts val="0"/>
              </a:spcAft>
            </a:pPr>
            <a:r>
              <a:rPr lang="zh-TW" altLang="zh-TW" sz="2000" dirty="0">
                <a:latin typeface="標楷體" panose="03000509000000000000" pitchFamily="65" charset="-120"/>
                <a:ea typeface="標楷體" panose="03000509000000000000" pitchFamily="65" charset="-120"/>
              </a:rPr>
              <a:t>三、經研發處協助溝通後，教育部指示本校需訂定統整教育部各式獎補助經費與學校配合款之使用原則後，</a:t>
            </a:r>
            <a:endParaRPr lang="en-US" altLang="zh-TW" sz="2000" dirty="0">
              <a:latin typeface="標楷體" panose="03000509000000000000" pitchFamily="65" charset="-120"/>
              <a:ea typeface="標楷體" panose="03000509000000000000" pitchFamily="65" charset="-120"/>
            </a:endParaRPr>
          </a:p>
          <a:p>
            <a:pPr>
              <a:lnSpc>
                <a:spcPct val="150000"/>
              </a:lnSpc>
              <a:spcBef>
                <a:spcPts val="0"/>
              </a:spcBef>
              <a:spcAft>
                <a:spcPts val="0"/>
              </a:spcAft>
            </a:pPr>
            <a:r>
              <a:rPr lang="zh-TW" altLang="en-US"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始得以發放獎金方式獎勵學生，本組遂著手草擬本經費使用原則。</a:t>
            </a:r>
            <a:endParaRPr lang="en-US" altLang="zh-TW" sz="2000" dirty="0">
              <a:latin typeface="標楷體" panose="03000509000000000000" pitchFamily="65" charset="-120"/>
              <a:ea typeface="標楷體" panose="03000509000000000000" pitchFamily="65" charset="-120"/>
            </a:endParaRPr>
          </a:p>
          <a:p>
            <a:pPr>
              <a:lnSpc>
                <a:spcPct val="150000"/>
              </a:lnSpc>
              <a:spcBef>
                <a:spcPts val="0"/>
              </a:spcBef>
              <a:spcAft>
                <a:spcPts val="0"/>
              </a:spcAft>
            </a:pPr>
            <a:r>
              <a:rPr lang="zh-TW" altLang="zh-TW" sz="2000" dirty="0">
                <a:latin typeface="標楷體" panose="03000509000000000000" pitchFamily="65" charset="-120"/>
                <a:ea typeface="標楷體" panose="03000509000000000000" pitchFamily="65" charset="-120"/>
              </a:rPr>
              <a:t>四、依據</a:t>
            </a:r>
            <a:r>
              <a:rPr lang="en-US" altLang="zh-TW" sz="2000" dirty="0">
                <a:latin typeface="標楷體" panose="03000509000000000000" pitchFamily="65" charset="-120"/>
                <a:ea typeface="標楷體" panose="03000509000000000000" pitchFamily="65" charset="-120"/>
              </a:rPr>
              <a:t>110</a:t>
            </a:r>
            <a:r>
              <a:rPr lang="zh-TW" altLang="zh-TW" sz="2000" dirty="0">
                <a:latin typeface="標楷體" panose="03000509000000000000" pitchFamily="65" charset="-120"/>
                <a:ea typeface="標楷體" panose="03000509000000000000" pitchFamily="65" charset="-120"/>
              </a:rPr>
              <a:t>年</a:t>
            </a:r>
            <a:r>
              <a:rPr lang="en-US" altLang="zh-TW" sz="2000" dirty="0">
                <a:latin typeface="標楷體" panose="03000509000000000000" pitchFamily="65" charset="-120"/>
                <a:ea typeface="標楷體" panose="03000509000000000000" pitchFamily="65" charset="-120"/>
              </a:rPr>
              <a:t> 9</a:t>
            </a:r>
            <a:r>
              <a:rPr lang="zh-TW" altLang="zh-TW" sz="2000" dirty="0">
                <a:latin typeface="標楷體" panose="03000509000000000000" pitchFamily="65" charset="-120"/>
                <a:ea typeface="標楷體" panose="03000509000000000000" pitchFamily="65" charset="-120"/>
              </a:rPr>
              <a:t>月</a:t>
            </a:r>
            <a:r>
              <a:rPr lang="en-US" altLang="zh-TW" sz="2000" dirty="0">
                <a:latin typeface="標楷體" panose="03000509000000000000" pitchFamily="65" charset="-120"/>
                <a:ea typeface="標楷體" panose="03000509000000000000" pitchFamily="65" charset="-120"/>
              </a:rPr>
              <a:t>8 </a:t>
            </a:r>
            <a:r>
              <a:rPr lang="zh-TW" altLang="zh-TW" sz="2000" dirty="0">
                <a:latin typeface="標楷體" panose="03000509000000000000" pitchFamily="65" charset="-120"/>
                <a:ea typeface="標楷體" panose="03000509000000000000" pitchFamily="65" charset="-120"/>
              </a:rPr>
              <a:t>日「輔仁大學獎補助學生自治組織推動多元學習相關經費使用原則會議草擬會議」決</a:t>
            </a:r>
            <a:endParaRPr lang="en-US" altLang="zh-TW" sz="2000" dirty="0">
              <a:latin typeface="標楷體" panose="03000509000000000000" pitchFamily="65" charset="-120"/>
              <a:ea typeface="標楷體" panose="03000509000000000000" pitchFamily="65" charset="-120"/>
            </a:endParaRPr>
          </a:p>
          <a:p>
            <a:pPr>
              <a:lnSpc>
                <a:spcPct val="150000"/>
              </a:lnSpc>
              <a:spcBef>
                <a:spcPts val="0"/>
              </a:spcBef>
              <a:spcAft>
                <a:spcPts val="0"/>
              </a:spcAft>
            </a:pPr>
            <a:r>
              <a:rPr lang="zh-TW" altLang="en-US"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議，提請學務會議審議。</a:t>
            </a:r>
            <a:endParaRPr lang="en-US" altLang="zh-TW" sz="2000" dirty="0">
              <a:latin typeface="標楷體" panose="03000509000000000000" pitchFamily="65" charset="-120"/>
              <a:ea typeface="標楷體" panose="03000509000000000000" pitchFamily="65" charset="-120"/>
            </a:endParaRPr>
          </a:p>
          <a:p>
            <a:pPr>
              <a:lnSpc>
                <a:spcPct val="150000"/>
              </a:lnSpc>
              <a:spcBef>
                <a:spcPts val="0"/>
              </a:spcBef>
              <a:spcAft>
                <a:spcPts val="0"/>
              </a:spcAft>
            </a:pPr>
            <a:r>
              <a:rPr lang="zh-TW" altLang="zh-TW" sz="2000" dirty="0">
                <a:latin typeface="標楷體" panose="03000509000000000000" pitchFamily="65" charset="-120"/>
                <a:ea typeface="標楷體" panose="03000509000000000000" pitchFamily="65" charset="-120"/>
              </a:rPr>
              <a:t>辦</a:t>
            </a:r>
            <a:r>
              <a:rPr lang="en-US" altLang="zh-TW" sz="2000" dirty="0">
                <a:latin typeface="標楷體" panose="03000509000000000000" pitchFamily="65" charset="-120"/>
                <a:ea typeface="標楷體" panose="03000509000000000000" pitchFamily="65" charset="-120"/>
              </a:rPr>
              <a:t>    </a:t>
            </a:r>
            <a:r>
              <a:rPr lang="zh-TW" altLang="zh-TW" sz="2000" dirty="0">
                <a:latin typeface="標楷體" panose="03000509000000000000" pitchFamily="65" charset="-120"/>
                <a:ea typeface="標楷體" panose="03000509000000000000" pitchFamily="65" charset="-120"/>
              </a:rPr>
              <a:t>法：經本校學生事務會議審議通過後施行</a:t>
            </a:r>
          </a:p>
        </p:txBody>
      </p:sp>
    </p:spTree>
    <p:extLst>
      <p:ext uri="{BB962C8B-B14F-4D97-AF65-F5344CB8AC3E}">
        <p14:creationId xmlns:p14="http://schemas.microsoft.com/office/powerpoint/2010/main" val="1841224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874592" y="4649634"/>
            <a:ext cx="6481313" cy="2216989"/>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0" y="69016"/>
            <a:ext cx="12295519" cy="6140142"/>
          </a:xfrm>
          <a:prstGeom prst="rect">
            <a:avLst/>
          </a:prstGeom>
          <a:noFill/>
        </p:spPr>
        <p:txBody>
          <a:bodyPr wrap="square" rtlCol="0">
            <a:spAutoFit/>
          </a:bodyPr>
          <a:lstStyle/>
          <a:p>
            <a:pPr algn="ctr">
              <a:lnSpc>
                <a:spcPct val="150000"/>
              </a:lnSpc>
            </a:pPr>
            <a:r>
              <a:rPr lang="zh-TW" altLang="zh-TW" sz="3000" dirty="0">
                <a:latin typeface="標楷體" panose="03000509000000000000" pitchFamily="65" charset="-120"/>
                <a:ea typeface="標楷體" panose="03000509000000000000" pitchFamily="65" charset="-120"/>
              </a:rPr>
              <a:t>輔仁大學獎補助學生自治組織推動多元學習</a:t>
            </a:r>
            <a:endParaRPr lang="en-US" altLang="zh-TW" sz="3000" dirty="0">
              <a:latin typeface="標楷體" panose="03000509000000000000" pitchFamily="65" charset="-120"/>
              <a:ea typeface="標楷體" panose="03000509000000000000" pitchFamily="65" charset="-120"/>
            </a:endParaRPr>
          </a:p>
          <a:p>
            <a:pPr algn="ctr">
              <a:lnSpc>
                <a:spcPct val="150000"/>
              </a:lnSpc>
            </a:pPr>
            <a:r>
              <a:rPr lang="zh-TW" altLang="zh-TW" sz="3000" dirty="0">
                <a:latin typeface="標楷體" panose="03000509000000000000" pitchFamily="65" charset="-120"/>
                <a:ea typeface="標楷體" panose="03000509000000000000" pitchFamily="65" charset="-120"/>
              </a:rPr>
              <a:t>相關經費使用原則（草案）</a:t>
            </a:r>
          </a:p>
          <a:p>
            <a:pPr>
              <a:lnSpc>
                <a:spcPct val="150000"/>
              </a:lnSpc>
            </a:pPr>
            <a:endParaRPr lang="en-US" altLang="zh-TW" sz="2000" dirty="0">
              <a:latin typeface="標楷體" panose="03000509000000000000" pitchFamily="65" charset="-120"/>
              <a:ea typeface="標楷體" panose="03000509000000000000" pitchFamily="65" charset="-120"/>
            </a:endParaRPr>
          </a:p>
          <a:p>
            <a:pPr>
              <a:lnSpc>
                <a:spcPct val="150000"/>
              </a:lnSpc>
            </a:pPr>
            <a:r>
              <a:rPr lang="zh-TW" altLang="zh-TW" dirty="0">
                <a:latin typeface="標楷體" panose="03000509000000000000" pitchFamily="65" charset="-120"/>
                <a:ea typeface="標楷體" panose="03000509000000000000" pitchFamily="65" charset="-120"/>
              </a:rPr>
              <a:t>一、</a:t>
            </a:r>
            <a:r>
              <a:rPr lang="zh-TW" altLang="zh-TW" spc="-50" dirty="0">
                <a:latin typeface="標楷體" panose="03000509000000000000" pitchFamily="65" charset="-120"/>
                <a:ea typeface="標楷體" panose="03000509000000000000" pitchFamily="65" charset="-120"/>
              </a:rPr>
              <a:t>依「教育部獎補助私立大專校院學生事務與輔導工作經費及學校配合款實施要點」擬定本經費使用原則。</a:t>
            </a:r>
          </a:p>
          <a:p>
            <a:pPr>
              <a:lnSpc>
                <a:spcPct val="150000"/>
              </a:lnSpc>
            </a:pPr>
            <a:r>
              <a:rPr lang="zh-TW" altLang="zh-TW" dirty="0">
                <a:latin typeface="標楷體" panose="03000509000000000000" pitchFamily="65" charset="-120"/>
                <a:ea typeface="標楷體" panose="03000509000000000000" pitchFamily="65" charset="-120"/>
              </a:rPr>
              <a:t>二、目的：輔仁大學</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以下簡稱本校</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為充實學生自治組織</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含社團等，以下簡稱學生組織</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專業設備，全面性</a:t>
            </a:r>
            <a:r>
              <a:rPr lang="en-US" altLang="zh-TW" dirty="0">
                <a:latin typeface="標楷體" panose="03000509000000000000" pitchFamily="65" charset="-120"/>
                <a:ea typeface="標楷體" panose="03000509000000000000" pitchFamily="65" charset="-120"/>
              </a:rPr>
              <a:t>     </a:t>
            </a: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推動學生組織辦理契合其宗旨目標之各式研習、訓練、培育、經驗交流與同儕聯誼活動及鼓勵其</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參與、舉辦專業相關競賽或展演活動，以提昇學生自主學習與積極爭取榮譽的正向風氣，統整教</a:t>
            </a:r>
            <a:r>
              <a:rPr lang="zh-TW" altLang="en-US" dirty="0">
                <a:latin typeface="標楷體" panose="03000509000000000000" pitchFamily="65" charset="-120"/>
                <a:ea typeface="標楷體" panose="03000509000000000000" pitchFamily="65" charset="-120"/>
              </a:rPr>
              <a:t>  </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育部各式獎補助經費與學校配合款給予支持。</a:t>
            </a:r>
          </a:p>
          <a:p>
            <a:pPr>
              <a:lnSpc>
                <a:spcPct val="150000"/>
              </a:lnSpc>
            </a:pPr>
            <a:r>
              <a:rPr lang="zh-TW" altLang="zh-TW" dirty="0">
                <a:latin typeface="標楷體" panose="03000509000000000000" pitchFamily="65" charset="-120"/>
                <a:ea typeface="標楷體" panose="03000509000000000000" pitchFamily="65" charset="-120"/>
              </a:rPr>
              <a:t>三、經費運用及分配原則：</a:t>
            </a: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一</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社團經費補助：凡本校核准成立之學生社團每學期得依「輔仁大學學生社團輔導辦法」第十一條提</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交活動計畫及預算，經本校社團經費審核委員會依「輔仁大學社團經費補助核定辦法」審理後，核</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定補助經費。</a:t>
            </a:r>
          </a:p>
          <a:p>
            <a:pPr>
              <a:lnSpc>
                <a:spcPct val="150000"/>
              </a:lnSpc>
            </a:pPr>
            <a:r>
              <a:rPr lang="zh-TW" altLang="en-US" sz="2000" dirty="0">
                <a:latin typeface="標楷體" panose="03000509000000000000" pitchFamily="65" charset="-120"/>
                <a:ea typeface="標楷體" panose="03000509000000000000" pitchFamily="65" charset="-120"/>
              </a:rPr>
              <a:t>    </a:t>
            </a:r>
          </a:p>
        </p:txBody>
      </p:sp>
    </p:spTree>
    <p:extLst>
      <p:ext uri="{BB962C8B-B14F-4D97-AF65-F5344CB8AC3E}">
        <p14:creationId xmlns:p14="http://schemas.microsoft.com/office/powerpoint/2010/main" val="4174404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5527" y="90482"/>
            <a:ext cx="1519911" cy="1676748"/>
          </a:xfrm>
          <a:prstGeom prst="rect">
            <a:avLst/>
          </a:prstGeom>
        </p:spPr>
      </p:pic>
      <p:sp>
        <p:nvSpPr>
          <p:cNvPr id="5" name="文字版面配置區 2">
            <a:extLst>
              <a:ext uri="{FF2B5EF4-FFF2-40B4-BE49-F238E27FC236}">
                <a16:creationId xmlns:a16="http://schemas.microsoft.com/office/drawing/2014/main" id="{EFAEA7D6-0D9F-4D0C-BA31-27FC276E8DFD}"/>
              </a:ext>
            </a:extLst>
          </p:cNvPr>
          <p:cNvSpPr txBox="1">
            <a:spLocks/>
          </p:cNvSpPr>
          <p:nvPr/>
        </p:nvSpPr>
        <p:spPr>
          <a:xfrm>
            <a:off x="14384" y="2395275"/>
            <a:ext cx="12192000" cy="1219193"/>
          </a:xfrm>
          <a:prstGeom prst="rect">
            <a:avLst/>
          </a:prstGeom>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kumimoji="0" lang="zh-TW" altLang="en-US" sz="8800" b="1" dirty="0"/>
              <a:t>頒獎與表揚</a:t>
            </a:r>
          </a:p>
        </p:txBody>
      </p:sp>
    </p:spTree>
    <p:extLst>
      <p:ext uri="{BB962C8B-B14F-4D97-AF65-F5344CB8AC3E}">
        <p14:creationId xmlns:p14="http://schemas.microsoft.com/office/powerpoint/2010/main" val="3991674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874592" y="4649634"/>
            <a:ext cx="6481313" cy="2216989"/>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60385" y="1052419"/>
            <a:ext cx="12131615" cy="5445080"/>
          </a:xfrm>
          <a:prstGeom prst="rect">
            <a:avLst/>
          </a:prstGeom>
          <a:noFill/>
        </p:spPr>
        <p:txBody>
          <a:bodyPr wrap="square" rtlCol="0">
            <a:spAutoFit/>
          </a:bodyPr>
          <a:lstStyle/>
          <a:p>
            <a:pPr>
              <a:lnSpc>
                <a:spcPct val="150000"/>
              </a:lnSpc>
            </a:pPr>
            <a:endParaRPr lang="en-US" altLang="zh-TW" dirty="0">
              <a:latin typeface="標楷體" panose="03000509000000000000" pitchFamily="65" charset="-120"/>
              <a:ea typeface="標楷體" panose="03000509000000000000" pitchFamily="65" charset="-120"/>
            </a:endParaRPr>
          </a:p>
          <a:p>
            <a:pPr>
              <a:lnSpc>
                <a:spcPct val="150000"/>
              </a:lnSpc>
            </a:pP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二</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師生活動費補助：依「輔仁大學師生活動經費補助辦法」，本校院、系學生自治組織，每學年得依</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班級規模獲得固定經費補助，並可持計畫申請專案補助，經本校師生活動經費審核委員會審理後，</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核定補助經費。</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外聘專業指導老師費用：本校社團，依「輔仁大學學生社團輔導辦法」第七條延聘之專業指導老師</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費用。</a:t>
            </a: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四</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社團專業設備：凡本校核准成立之學生社團每學期得依「 輔仁大學教育部獎補助經費社團器材補助辦法」，</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於每學年依公告提出器材請購申請，經社團事務委員會議審議後，提交至「校務發展獎勵補助經費專責小組」</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審議。</a:t>
            </a: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五</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展演活動補助：本校各學生組織主辦之各種專業相關競賽、成果發表、展演活動，依「輔仁大學學生學習成果</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發表補助暨專業競賽獎勵辦法」申請通過者。</a:t>
            </a: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六</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競賽獎勵：本校各學生組織之團體或個人參賽獲獎並依「輔仁大學學生學習成果發表補助暨專業競賽獎勵辦法」</a:t>
            </a:r>
            <a:r>
              <a:rPr lang="zh-TW" altLang="en-US" dirty="0">
                <a:latin typeface="標楷體" panose="03000509000000000000" pitchFamily="65" charset="-120"/>
                <a:ea typeface="標楷體" panose="03000509000000000000" pitchFamily="65" charset="-120"/>
              </a:rPr>
              <a:t>    </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申請通過者。</a:t>
            </a:r>
          </a:p>
        </p:txBody>
      </p:sp>
    </p:spTree>
    <p:extLst>
      <p:ext uri="{BB962C8B-B14F-4D97-AF65-F5344CB8AC3E}">
        <p14:creationId xmlns:p14="http://schemas.microsoft.com/office/powerpoint/2010/main" val="619749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874592" y="4649634"/>
            <a:ext cx="6481313" cy="2216989"/>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1" y="0"/>
            <a:ext cx="12192000" cy="6878806"/>
          </a:xfrm>
          <a:prstGeom prst="rect">
            <a:avLst/>
          </a:prstGeom>
          <a:noFill/>
        </p:spPr>
        <p:txBody>
          <a:bodyPr wrap="square" rtlCol="0">
            <a:spAutoFit/>
          </a:bodyPr>
          <a:lstStyle/>
          <a:p>
            <a:pPr>
              <a:lnSpc>
                <a:spcPct val="150000"/>
              </a:lnSpc>
            </a:pPr>
            <a:endParaRPr lang="en-US" altLang="zh-TW" dirty="0">
              <a:latin typeface="標楷體" panose="03000509000000000000" pitchFamily="65" charset="-120"/>
              <a:ea typeface="標楷體" panose="03000509000000000000" pitchFamily="65" charset="-120"/>
            </a:endParaRPr>
          </a:p>
          <a:p>
            <a:pPr>
              <a:lnSpc>
                <a:spcPct val="150000"/>
              </a:lnSpc>
            </a:pPr>
            <a:endParaRPr lang="en-US" altLang="zh-TW" dirty="0">
              <a:latin typeface="標楷體" panose="03000509000000000000" pitchFamily="65" charset="-120"/>
              <a:ea typeface="標楷體" panose="03000509000000000000" pitchFamily="65" charset="-120"/>
            </a:endParaRPr>
          </a:p>
          <a:p>
            <a:pPr>
              <a:lnSpc>
                <a:spcPct val="150000"/>
              </a:lnSpc>
            </a:pPr>
            <a:endParaRPr lang="en-US" altLang="zh-TW" dirty="0">
              <a:latin typeface="標楷體" panose="03000509000000000000" pitchFamily="65" charset="-120"/>
              <a:ea typeface="標楷體" panose="03000509000000000000" pitchFamily="65" charset="-120"/>
            </a:endParaRPr>
          </a:p>
          <a:p>
            <a:pPr>
              <a:lnSpc>
                <a:spcPct val="150000"/>
              </a:lnSpc>
            </a:pPr>
            <a:r>
              <a:rPr lang="zh-TW" altLang="zh-TW" dirty="0">
                <a:latin typeface="標楷體" panose="03000509000000000000" pitchFamily="65" charset="-120"/>
                <a:ea typeface="標楷體" panose="03000509000000000000" pitchFamily="65" charset="-120"/>
              </a:rPr>
              <a:t>四、經費支用原則：</a:t>
            </a: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一</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依學生組織運作特質，本經費以一學年為期進行規劃，除社團專業設備與競賽獎勵以學年核定補助為原則外，</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其他補助均採學期核定補助。</a:t>
            </a: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二</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活動經費支用品項需符合教育部獎補助經費律定之實施要點，並依會計法、審計法及會計制度等相關規定辦理</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各項財務管控機制。</a:t>
            </a:r>
          </a:p>
          <a:p>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支付外聘專業指導老師之費用，需符合所得稅法，並依會計法、審計法及會計制度等相關規定辦理各項財務管</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控機制。</a:t>
            </a:r>
          </a:p>
          <a:p>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四</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「校務發展獎勵補助經費專責小組」審議通過之社團專業設備品項，需遵循政府採購法，並依「輔仁大學預算</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執行辦法」第十四條第一、二款規定執行，循學校採購程序與財物歸屬、保管制度，納入財產管理系統，後續</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使用、維護、盤點、報廢悉依學校法規辦理。</a:t>
            </a:r>
          </a:p>
          <a:p>
            <a:pPr>
              <a:lnSpc>
                <a:spcPct val="150000"/>
              </a:lnSpc>
            </a:pP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五</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專業學習成果獎勵：本校各學生組織之團隊或個人，參與校級以上專業競賽獲獎結果得申請獎勵，審查</a:t>
            </a:r>
            <a:r>
              <a:rPr lang="zh-HK" altLang="zh-TW" dirty="0">
                <a:latin typeface="標楷體" panose="03000509000000000000" pitchFamily="65" charset="-120"/>
                <a:ea typeface="標楷體" panose="03000509000000000000" pitchFamily="65" charset="-120"/>
              </a:rPr>
              <a:t>委員</a:t>
            </a:r>
            <a:endParaRPr lang="en-US" altLang="zh-HK"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HK" altLang="zh-TW" dirty="0">
                <a:latin typeface="標楷體" panose="03000509000000000000" pitchFamily="65" charset="-120"/>
                <a:ea typeface="標楷體" panose="03000509000000000000" pitchFamily="65" charset="-120"/>
              </a:rPr>
              <a:t>會</a:t>
            </a:r>
            <a:r>
              <a:rPr lang="zh-TW" altLang="zh-TW" dirty="0">
                <a:latin typeface="標楷體" panose="03000509000000000000" pitchFamily="65" charset="-120"/>
                <a:ea typeface="標楷體" panose="03000509000000000000" pitchFamily="65" charset="-120"/>
              </a:rPr>
              <a:t>需</a:t>
            </a:r>
            <a:r>
              <a:rPr lang="zh-HK" altLang="zh-TW" dirty="0">
                <a:latin typeface="標楷體" panose="03000509000000000000" pitchFamily="65" charset="-120"/>
                <a:ea typeface="標楷體" panose="03000509000000000000" pitchFamily="65" charset="-120"/>
              </a:rPr>
              <a:t>依競賽之規模、性質、可能產生之效果等</a:t>
            </a:r>
            <a:r>
              <a:rPr lang="zh-TW" altLang="zh-TW" dirty="0">
                <a:latin typeface="標楷體" panose="03000509000000000000" pitchFamily="65" charset="-120"/>
                <a:ea typeface="標楷體" panose="03000509000000000000" pitchFamily="65" charset="-120"/>
              </a:rPr>
              <a:t>核</a:t>
            </a:r>
            <a:r>
              <a:rPr lang="zh-HK" altLang="zh-TW" dirty="0">
                <a:latin typeface="標楷體" panose="03000509000000000000" pitchFamily="65" charset="-120"/>
                <a:ea typeface="標楷體" panose="03000509000000000000" pitchFamily="65" charset="-120"/>
              </a:rPr>
              <a:t>予獎勵</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含獎金</a:t>
            </a:r>
            <a:r>
              <a:rPr lang="en-US" altLang="zh-TW" dirty="0">
                <a:latin typeface="標楷體" panose="03000509000000000000" pitchFamily="65" charset="-120"/>
                <a:ea typeface="標楷體" panose="03000509000000000000" pitchFamily="65" charset="-120"/>
              </a:rPr>
              <a:t>)</a:t>
            </a:r>
            <a:r>
              <a:rPr lang="zh-HK" altLang="zh-TW" dirty="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六</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所有獎補助經費之支用，均不得牴觸經費來源律定排除項目。</a:t>
            </a:r>
          </a:p>
          <a:p>
            <a:pPr>
              <a:lnSpc>
                <a:spcPct val="150000"/>
              </a:lnSpc>
            </a:pPr>
            <a:endParaRPr lang="zh-TW"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5445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74592" y="4649634"/>
            <a:ext cx="6481313" cy="2216989"/>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86263" y="931657"/>
            <a:ext cx="11846943" cy="4662815"/>
          </a:xfrm>
          <a:prstGeom prst="rect">
            <a:avLst/>
          </a:prstGeom>
          <a:noFill/>
        </p:spPr>
        <p:txBody>
          <a:bodyPr wrap="square" rtlCol="0">
            <a:spAutoFit/>
          </a:bodyPr>
          <a:lstStyle/>
          <a:p>
            <a:pPr>
              <a:lnSpc>
                <a:spcPct val="150000"/>
              </a:lnSpc>
            </a:pPr>
            <a:r>
              <a:rPr lang="zh-TW" altLang="zh-TW" dirty="0">
                <a:latin typeface="標楷體" panose="03000509000000000000" pitchFamily="65" charset="-120"/>
                <a:ea typeface="標楷體" panose="03000509000000000000" pitchFamily="65" charset="-120"/>
              </a:rPr>
              <a:t>五、本經費所屬財物之歸屬及保管：</a:t>
            </a: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一</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學校固定資產之增置，應由學校財產管理人員驗收蓋章，列入財產目錄。</a:t>
            </a: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二</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使用教育部補助經費購買之財產應納入財產管理系統，財產之使用報廢應依相關規定辦理，並將相關資料登</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錄備查。</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zh-TW" dirty="0">
                <a:latin typeface="標楷體" panose="03000509000000000000" pitchFamily="65" charset="-120"/>
                <a:ea typeface="標楷體" panose="03000509000000000000" pitchFamily="65" charset="-120"/>
              </a:rPr>
              <a:t>六、本經費相關之查核及管考：</a:t>
            </a: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一</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接受補助經費之活動，均需檢附完整活動企劃書、詳填活動申請表，經校方核准後，據以辦理，活動結束後，</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依活動類型遞交成果報告書；依「輔仁大學學生學習成果發表補助暨專業競賽獎勵辦法」補助之展演活動，</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另需提交展演錄影與活動回饋資料備查。</a:t>
            </a: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二</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獲專業學習成果獎勵之團體或個人，需提交所參與</a:t>
            </a:r>
            <a:r>
              <a:rPr lang="zh-HK" altLang="zh-TW" dirty="0">
                <a:latin typeface="標楷體" panose="03000509000000000000" pitchFamily="65" charset="-120"/>
                <a:ea typeface="標楷體" panose="03000509000000000000" pitchFamily="65" charset="-120"/>
              </a:rPr>
              <a:t>競賽</a:t>
            </a:r>
            <a:r>
              <a:rPr lang="zh-TW" altLang="zh-TW" dirty="0">
                <a:latin typeface="標楷體" panose="03000509000000000000" pitchFamily="65" charset="-120"/>
                <a:ea typeface="標楷體" panose="03000509000000000000" pitchFamily="65" charset="-120"/>
              </a:rPr>
              <a:t>之規章辦法、獲獎證據等相關資料，集結成冊備查。</a:t>
            </a:r>
          </a:p>
          <a:p>
            <a:pPr>
              <a:lnSpc>
                <a:spcPct val="150000"/>
              </a:lnSpc>
            </a:pPr>
            <a:r>
              <a:rPr lang="zh-TW" altLang="en-US" dirty="0">
                <a:latin typeface="標楷體" panose="03000509000000000000" pitchFamily="65" charset="-120"/>
                <a:ea typeface="標楷體" panose="03000509000000000000" pitchFamily="65" charset="-120"/>
              </a:rPr>
              <a:t>    </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本經費相關審查結果需簽文公告，執行成果、帳目、財物等，得隨時接受校方與教育部之稽查。</a:t>
            </a:r>
          </a:p>
          <a:p>
            <a:pPr>
              <a:lnSpc>
                <a:spcPct val="150000"/>
              </a:lnSpc>
            </a:pPr>
            <a:endParaRPr lang="zh-TW" altLang="en-US" dirty="0"/>
          </a:p>
        </p:txBody>
      </p:sp>
    </p:spTree>
    <p:extLst>
      <p:ext uri="{BB962C8B-B14F-4D97-AF65-F5344CB8AC3E}">
        <p14:creationId xmlns:p14="http://schemas.microsoft.com/office/powerpoint/2010/main" val="2860235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874592" y="4649634"/>
            <a:ext cx="6481313" cy="2216989"/>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0" y="1673517"/>
            <a:ext cx="12192000" cy="2446824"/>
          </a:xfrm>
          <a:prstGeom prst="rect">
            <a:avLst/>
          </a:prstGeom>
          <a:noFill/>
        </p:spPr>
        <p:txBody>
          <a:bodyPr wrap="square" rtlCol="0">
            <a:spAutoFit/>
          </a:bodyPr>
          <a:lstStyle/>
          <a:p>
            <a:pPr>
              <a:lnSpc>
                <a:spcPct val="150000"/>
              </a:lnSpc>
            </a:pPr>
            <a:r>
              <a:rPr lang="zh-TW" altLang="zh-TW" dirty="0">
                <a:latin typeface="標楷體" panose="03000509000000000000" pitchFamily="65" charset="-120"/>
                <a:ea typeface="標楷體" panose="03000509000000000000" pitchFamily="65" charset="-120"/>
              </a:rPr>
              <a:t>七、本經費使用原則運用之獎補助經費與學校配合款，其請撥、支用及核結作業，應依本原則執行，如有未盡事宜，</a:t>
            </a:r>
            <a:r>
              <a:rPr lang="zh-TW" altLang="en-US" dirty="0">
                <a:latin typeface="標楷體" panose="03000509000000000000" pitchFamily="65" charset="-120"/>
                <a:ea typeface="標楷體" panose="03000509000000000000" pitchFamily="65" charset="-120"/>
              </a:rPr>
              <a:t>  </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得依相關規定或教育部補（捐）助及委辦經費核撥結報作業要點、科技部補助專題研究計畫作業要點、補助專題</a:t>
            </a:r>
            <a:endParaRPr lang="en-US" altLang="zh-TW" dirty="0">
              <a:latin typeface="標楷體" panose="03000509000000000000" pitchFamily="65" charset="-120"/>
              <a:ea typeface="標楷體" panose="03000509000000000000" pitchFamily="65" charset="-120"/>
            </a:endParaRPr>
          </a:p>
          <a:p>
            <a:pPr>
              <a:lnSpc>
                <a:spcPct val="150000"/>
              </a:lnSpc>
            </a:pPr>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研究計畫經費處理原則及其他相關規定辦理。</a:t>
            </a:r>
          </a:p>
          <a:p>
            <a:endParaRPr lang="en-US"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八、本要點由輔仁大學獎補助學生自治組織推動多元學習相關經費使用原則草擬會議擬定後，經本校學生事務會議通過</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後施行，修正時亦同。</a:t>
            </a:r>
            <a:endParaRPr lang="zh-TW" altLang="en-US" dirty="0"/>
          </a:p>
          <a:p>
            <a:endParaRPr lang="zh-TW" altLang="en-US" dirty="0"/>
          </a:p>
        </p:txBody>
      </p:sp>
    </p:spTree>
    <p:extLst>
      <p:ext uri="{BB962C8B-B14F-4D97-AF65-F5344CB8AC3E}">
        <p14:creationId xmlns:p14="http://schemas.microsoft.com/office/powerpoint/2010/main" val="3820247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874592" y="4649634"/>
            <a:ext cx="6481313" cy="2216989"/>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3127076" y="2754776"/>
            <a:ext cx="6229091" cy="2403820"/>
          </a:xfrm>
          <a:prstGeom prst="rect">
            <a:avLst/>
          </a:prstGeom>
          <a:noFill/>
        </p:spPr>
        <p:txBody>
          <a:bodyPr wrap="square" rtlCol="0">
            <a:spAutoFit/>
          </a:bodyPr>
          <a:lstStyle/>
          <a:p>
            <a:endParaRPr lang="zh-TW" altLang="en-US" dirty="0"/>
          </a:p>
        </p:txBody>
      </p:sp>
      <p:sp>
        <p:nvSpPr>
          <p:cNvPr id="7" name="文字方塊 6"/>
          <p:cNvSpPr txBox="1"/>
          <p:nvPr/>
        </p:nvSpPr>
        <p:spPr>
          <a:xfrm>
            <a:off x="162046" y="1215026"/>
            <a:ext cx="11436078" cy="6250645"/>
          </a:xfrm>
          <a:prstGeom prst="rect">
            <a:avLst/>
          </a:prstGeom>
          <a:noFill/>
        </p:spPr>
        <p:txBody>
          <a:bodyPr wrap="square" rtlCol="0">
            <a:spAutoFit/>
          </a:bodyPr>
          <a:lstStyle/>
          <a:p>
            <a:endParaRPr lang="zh-TW" altLang="en-US" dirty="0"/>
          </a:p>
        </p:txBody>
      </p:sp>
      <p:sp>
        <p:nvSpPr>
          <p:cNvPr id="8" name="Rectangle 2"/>
          <p:cNvSpPr>
            <a:spLocks noChangeArrowheads="1"/>
          </p:cNvSpPr>
          <p:nvPr/>
        </p:nvSpPr>
        <p:spPr bwMode="auto">
          <a:xfrm>
            <a:off x="0" y="70410"/>
            <a:ext cx="11370226" cy="630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zh-TW" altLang="zh-TW" sz="32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附錄一</a:t>
            </a:r>
            <a:endParaRPr kumimoji="0" lang="en-US" altLang="zh-TW" sz="32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zh-TW" sz="32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zh-TW" altLang="zh-TW" sz="3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輔仁大學學生學習成果發表補助暨專業競賽獎勵辦法</a:t>
            </a:r>
            <a:endParaRPr kumimoji="0" lang="zh-TW" altLang="zh-TW" sz="3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98</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日九十七學年度第二學期經委員會一審修訂</a:t>
            </a:r>
            <a:endPar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98</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 </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日九十七學年度第二學期經委員會二審修訂</a:t>
            </a:r>
            <a:endPar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98</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日九十七學年度第二學期行政會議通過</a:t>
            </a:r>
            <a:endPar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99</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日九十九學年度第一學期行政會議通過</a:t>
            </a:r>
            <a:endPar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100</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100</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學年度第一學期行政會議通過</a:t>
            </a:r>
            <a:endPar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101</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100</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學年度第</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次行政會議通過</a:t>
            </a:r>
            <a:endPar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103</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103</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學年度第一學期行政會議通過</a:t>
            </a:r>
            <a:endPar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105</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學年度第二學期第</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次行政會議通過</a:t>
            </a:r>
            <a:endPar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105</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104</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學年度第二學期第</a:t>
            </a:r>
            <a:r>
              <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行政會議通過</a:t>
            </a:r>
            <a:endParaRPr kumimoji="0" lang="en-US" altLang="zh-TW"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zh-TW"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lvl="0" fontAlgn="auto"/>
            <a:r>
              <a:rPr lang="zh-TW" altLang="en-US" dirty="0">
                <a:latin typeface="微軟正黑體" panose="020B0604030504040204" pitchFamily="34" charset="-120"/>
                <a:ea typeface="微軟正黑體" panose="020B0604030504040204" pitchFamily="34" charset="-120"/>
              </a:rPr>
              <a:t>第一條：</a:t>
            </a:r>
            <a:r>
              <a:rPr lang="zh-TW" altLang="zh-TW" dirty="0">
                <a:latin typeface="微軟正黑體" panose="020B0604030504040204" pitchFamily="34" charset="-120"/>
                <a:ea typeface="微軟正黑體" panose="020B0604030504040204" pitchFamily="34" charset="-120"/>
              </a:rPr>
              <a:t>為鼓勵本校各學生組織參與、舉辦專業相關競賽或展演活動，提昇學生自主學習風氣，特訂定「輔仁</a:t>
            </a:r>
            <a:endParaRPr lang="en-US" altLang="zh-TW" dirty="0">
              <a:latin typeface="微軟正黑體" panose="020B0604030504040204" pitchFamily="34" charset="-120"/>
              <a:ea typeface="微軟正黑體" panose="020B0604030504040204" pitchFamily="34" charset="-120"/>
            </a:endParaRPr>
          </a:p>
          <a:p>
            <a:pPr lvl="0" fontAlgn="auto"/>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大學學生學習成果發表補助暨專業競賽獎勵辦法」，以下簡稱本辦法。</a:t>
            </a:r>
          </a:p>
          <a:p>
            <a:pPr lvl="0" fontAlgn="auto"/>
            <a:r>
              <a:rPr lang="zh-TW" altLang="en-US" dirty="0">
                <a:latin typeface="微軟正黑體" panose="020B0604030504040204" pitchFamily="34" charset="-120"/>
                <a:ea typeface="微軟正黑體" panose="020B0604030504040204" pitchFamily="34" charset="-120"/>
              </a:rPr>
              <a:t>第二條：</a:t>
            </a:r>
            <a:r>
              <a:rPr lang="zh-TW" altLang="zh-TW" dirty="0">
                <a:latin typeface="微軟正黑體" panose="020B0604030504040204" pitchFamily="34" charset="-120"/>
                <a:ea typeface="微軟正黑體" panose="020B0604030504040204" pitchFamily="34" charset="-120"/>
              </a:rPr>
              <a:t>申請資格：</a:t>
            </a:r>
          </a:p>
          <a:p>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本校各學生組織得就其主辦之各種專業相關競賽、成果發表、展演活動及所屬學生（提出申請時須在</a:t>
            </a:r>
            <a:r>
              <a:rPr lang="zh-TW" altLang="en-US" dirty="0">
                <a:latin typeface="微軟正黑體" panose="020B0604030504040204" pitchFamily="34" charset="-120"/>
                <a:ea typeface="微軟正黑體" panose="020B0604030504040204" pitchFamily="34" charset="-120"/>
              </a:rPr>
              <a:t>             </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                學</a:t>
            </a:r>
            <a:r>
              <a:rPr lang="zh-TW" altLang="zh-TW" dirty="0">
                <a:latin typeface="微軟正黑體" panose="020B0604030504040204" pitchFamily="34" charset="-120"/>
                <a:ea typeface="微軟正黑體" panose="020B0604030504040204" pitchFamily="34" charset="-120"/>
              </a:rPr>
              <a:t>）參與相關專業競賽獲獎結果，申請獎補助。</a:t>
            </a:r>
          </a:p>
          <a:p>
            <a:pPr lvl="0" fontAlgn="auto"/>
            <a:r>
              <a:rPr lang="zh-TW" altLang="en-US" dirty="0">
                <a:latin typeface="微軟正黑體" panose="020B0604030504040204" pitchFamily="34" charset="-120"/>
                <a:ea typeface="微軟正黑體" panose="020B0604030504040204" pitchFamily="34" charset="-120"/>
              </a:rPr>
              <a:t>第三條：</a:t>
            </a:r>
            <a:r>
              <a:rPr lang="zh-TW" altLang="zh-TW" dirty="0">
                <a:latin typeface="微軟正黑體" panose="020B0604030504040204" pitchFamily="34" charset="-120"/>
                <a:ea typeface="微軟正黑體" panose="020B0604030504040204" pitchFamily="34" charset="-120"/>
              </a:rPr>
              <a:t>學生學習成果發表補助暨專業競賽獎勵審查委員會：</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以下簡稱委員會</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由學務長、課外活動指導組組長、</a:t>
            </a:r>
            <a:endParaRPr lang="en-US" altLang="zh-TW" dirty="0">
              <a:latin typeface="微軟正黑體" panose="020B0604030504040204" pitchFamily="34" charset="-120"/>
              <a:ea typeface="微軟正黑體" panose="020B0604030504040204" pitchFamily="34" charset="-120"/>
            </a:endParaRPr>
          </a:p>
          <a:p>
            <a:pPr lvl="0" fontAlgn="auto"/>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學生事務會議各院教師代表、專業性社團指導老師代表組成之。</a:t>
            </a:r>
          </a:p>
        </p:txBody>
      </p:sp>
    </p:spTree>
    <p:extLst>
      <p:ext uri="{BB962C8B-B14F-4D97-AF65-F5344CB8AC3E}">
        <p14:creationId xmlns:p14="http://schemas.microsoft.com/office/powerpoint/2010/main" val="30290082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874592" y="4649634"/>
            <a:ext cx="6481313" cy="2216989"/>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Rectangle 2"/>
          <p:cNvSpPr>
            <a:spLocks noChangeArrowheads="1"/>
          </p:cNvSpPr>
          <p:nvPr/>
        </p:nvSpPr>
        <p:spPr bwMode="auto">
          <a:xfrm>
            <a:off x="62557" y="993452"/>
            <a:ext cx="1200579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auto"/>
            <a:r>
              <a:rPr lang="zh-TW" altLang="en-US" dirty="0">
                <a:latin typeface="微軟正黑體" panose="020B0604030504040204" pitchFamily="34" charset="-120"/>
                <a:ea typeface="微軟正黑體" panose="020B0604030504040204" pitchFamily="34" charset="-120"/>
              </a:rPr>
              <a:t>第四條：</a:t>
            </a:r>
            <a:r>
              <a:rPr lang="zh-TW" altLang="zh-TW" dirty="0">
                <a:latin typeface="微軟正黑體" panose="020B0604030504040204" pitchFamily="34" charset="-120"/>
                <a:ea typeface="微軟正黑體" panose="020B0604030504040204" pitchFamily="34" charset="-120"/>
              </a:rPr>
              <a:t>補助原則：</a:t>
            </a:r>
          </a:p>
          <a:p>
            <a:pPr lvl="0" fontAlgn="auto"/>
            <a:r>
              <a:rPr lang="zh-TW" altLang="en-US" dirty="0">
                <a:latin typeface="微軟正黑體" panose="020B0604030504040204" pitchFamily="34" charset="-120"/>
                <a:ea typeface="微軟正黑體" panose="020B0604030504040204" pitchFamily="34" charset="-120"/>
              </a:rPr>
              <a:t>              （一）</a:t>
            </a:r>
            <a:r>
              <a:rPr lang="zh-TW" altLang="zh-TW" dirty="0">
                <a:latin typeface="微軟正黑體" panose="020B0604030504040204" pitchFamily="34" charset="-120"/>
                <a:ea typeface="微軟正黑體" panose="020B0604030504040204" pitchFamily="34" charset="-120"/>
              </a:rPr>
              <a:t>補助範圍：</a:t>
            </a:r>
          </a:p>
          <a:p>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主辦校級以上專業相關競賽及展覽、演出、學習研究成果發表。</a:t>
            </a:r>
            <a:endParaRPr kumimoji="0" lang="zh-TW" altLang="en-US" dirty="0">
              <a:latin typeface="微軟正黑體" panose="020B0604030504040204" pitchFamily="34" charset="-120"/>
              <a:ea typeface="微軟正黑體" panose="020B0604030504040204" pitchFamily="34" charset="-120"/>
            </a:endParaRPr>
          </a:p>
          <a:p>
            <a:pPr lvl="0" fontAlgn="auto"/>
            <a:r>
              <a:rPr lang="zh-TW" altLang="en-US" dirty="0">
                <a:latin typeface="微軟正黑體" panose="020B0604030504040204" pitchFamily="34" charset="-120"/>
                <a:ea typeface="微軟正黑體" panose="020B0604030504040204" pitchFamily="34" charset="-120"/>
              </a:rPr>
              <a:t>              （二）</a:t>
            </a:r>
            <a:r>
              <a:rPr lang="zh-TW" altLang="zh-TW" dirty="0">
                <a:latin typeface="微軟正黑體" panose="020B0604030504040204" pitchFamily="34" charset="-120"/>
                <a:ea typeface="微軟正黑體" panose="020B0604030504040204" pitchFamily="34" charset="-120"/>
              </a:rPr>
              <a:t>主辦專業競賽，需有明確公正的審核標準及辦法，明訂名次及獎金，公開評選過程，</a:t>
            </a:r>
            <a:endParaRPr lang="en-US" altLang="zh-TW" dirty="0">
              <a:latin typeface="微軟正黑體" panose="020B0604030504040204" pitchFamily="34" charset="-120"/>
              <a:ea typeface="微軟正黑體" panose="020B0604030504040204" pitchFamily="34" charset="-120"/>
            </a:endParaRPr>
          </a:p>
          <a:p>
            <a:pPr lvl="0" fontAlgn="auto"/>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並舉辦頒獎</a:t>
            </a:r>
            <a:r>
              <a:rPr lang="zh-TW" altLang="en-US" dirty="0">
                <a:latin typeface="微軟正黑體" panose="020B0604030504040204" pitchFamily="34" charset="-120"/>
                <a:ea typeface="微軟正黑體" panose="020B0604030504040204" pitchFamily="34" charset="-120"/>
              </a:rPr>
              <a:t>                                          </a:t>
            </a:r>
            <a:endParaRPr lang="en-US" altLang="zh-TW" dirty="0">
              <a:latin typeface="微軟正黑體" panose="020B0604030504040204" pitchFamily="34" charset="-120"/>
              <a:ea typeface="微軟正黑體" panose="020B0604030504040204" pitchFamily="34" charset="-120"/>
            </a:endParaRPr>
          </a:p>
          <a:p>
            <a:pPr lvl="0" fontAlgn="auto"/>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典禮儀式，頒布獲獎人員。</a:t>
            </a:r>
          </a:p>
          <a:p>
            <a:pPr lvl="0" fontAlgn="auto"/>
            <a:r>
              <a:rPr lang="zh-TW" altLang="en-US" dirty="0">
                <a:latin typeface="微軟正黑體" panose="020B0604030504040204" pitchFamily="34" charset="-120"/>
                <a:ea typeface="微軟正黑體" panose="020B0604030504040204" pitchFamily="34" charset="-120"/>
              </a:rPr>
              <a:t>              （三）</a:t>
            </a:r>
            <a:r>
              <a:rPr lang="zh-TW" altLang="zh-TW" dirty="0">
                <a:latin typeface="微軟正黑體" panose="020B0604030504040204" pitchFamily="34" charset="-120"/>
                <a:ea typeface="微軟正黑體" panose="020B0604030504040204" pitchFamily="34" charset="-120"/>
              </a:rPr>
              <a:t>經費運用範圍：</a:t>
            </a:r>
          </a:p>
          <a:p>
            <a:pPr lvl="0" fontAlgn="auto"/>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1.</a:t>
            </a:r>
            <a:r>
              <a:rPr lang="zh-TW" altLang="zh-TW" dirty="0">
                <a:latin typeface="微軟正黑體" panose="020B0604030504040204" pitchFamily="34" charset="-120"/>
                <a:ea typeface="微軟正黑體" panose="020B0604030504040204" pitchFamily="34" charset="-120"/>
              </a:rPr>
              <a:t>主辦專業競賽之獎勵金，校外學者之審查費用。</a:t>
            </a:r>
            <a:endParaRPr lang="en-US" altLang="zh-TW" dirty="0">
              <a:latin typeface="微軟正黑體" panose="020B0604030504040204" pitchFamily="34" charset="-120"/>
              <a:ea typeface="微軟正黑體" panose="020B0604030504040204" pitchFamily="34" charset="-120"/>
            </a:endParaRPr>
          </a:p>
          <a:p>
            <a:pPr lvl="0" fontAlgn="auto"/>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2.</a:t>
            </a:r>
            <a:r>
              <a:rPr lang="zh-TW" altLang="zh-TW" dirty="0">
                <a:latin typeface="微軟正黑體" panose="020B0604030504040204" pitchFamily="34" charset="-120"/>
                <a:ea typeface="微軟正黑體" panose="020B0604030504040204" pitchFamily="34" charset="-120"/>
              </a:rPr>
              <a:t>主辦展覽、演出所需之印刷費、誤餐費、場地費、出版費、器材搬運費、校外學者協助演出費用。</a:t>
            </a:r>
          </a:p>
          <a:p>
            <a:pPr lvl="0" fontAlgn="auto"/>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3.</a:t>
            </a:r>
            <a:r>
              <a:rPr lang="zh-TW" altLang="zh-TW" dirty="0">
                <a:latin typeface="微軟正黑體" panose="020B0604030504040204" pitchFamily="34" charset="-120"/>
                <a:ea typeface="微軟正黑體" panose="020B0604030504040204" pitchFamily="34" charset="-120"/>
              </a:rPr>
              <a:t>主辦學習研究成果發表所需之獎勵金、校外學者之審查費、印刷費、誤餐費、場地費、器材搬運費。</a:t>
            </a:r>
          </a:p>
          <a:p>
            <a:pPr lvl="0" fontAlgn="auto"/>
            <a:r>
              <a:rPr lang="zh-TW" altLang="en-US" dirty="0">
                <a:latin typeface="微軟正黑體" panose="020B0604030504040204" pitchFamily="34" charset="-120"/>
                <a:ea typeface="微軟正黑體" panose="020B0604030504040204" pitchFamily="34" charset="-120"/>
              </a:rPr>
              <a:t>             （四）</a:t>
            </a:r>
            <a:r>
              <a:rPr lang="zh-TW" altLang="zh-TW" dirty="0">
                <a:latin typeface="微軟正黑體" panose="020B0604030504040204" pitchFamily="34" charset="-120"/>
                <a:ea typeface="微軟正黑體" panose="020B0604030504040204" pitchFamily="34" charset="-120"/>
              </a:rPr>
              <a:t>申請補助之展覽、演出、學習研究成果發表會及相關專業競賽有以下情形者，不予補助。</a:t>
            </a:r>
          </a:p>
          <a:p>
            <a:pPr lvl="0" fontAlgn="auto"/>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1.</a:t>
            </a:r>
            <a:r>
              <a:rPr lang="zh-TW" altLang="zh-TW" dirty="0">
                <a:latin typeface="微軟正黑體" panose="020B0604030504040204" pitchFamily="34" charset="-120"/>
                <a:ea typeface="微軟正黑體" panose="020B0604030504040204" pitchFamily="34" charset="-120"/>
              </a:rPr>
              <a:t>畢業展。</a:t>
            </a:r>
          </a:p>
          <a:p>
            <a:pPr lvl="0" fontAlgn="auto"/>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2.</a:t>
            </a:r>
            <a:r>
              <a:rPr lang="zh-TW" altLang="zh-TW" dirty="0">
                <a:latin typeface="微軟正黑體" panose="020B0604030504040204" pitchFamily="34" charset="-120"/>
                <a:ea typeface="微軟正黑體" panose="020B0604030504040204" pitchFamily="34" charset="-120"/>
              </a:rPr>
              <a:t>校內教師審查費。</a:t>
            </a:r>
          </a:p>
          <a:p>
            <a:pPr lvl="0" fontAlgn="auto"/>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3.</a:t>
            </a:r>
            <a:r>
              <a:rPr lang="zh-TW" altLang="zh-TW" dirty="0">
                <a:latin typeface="微軟正黑體" panose="020B0604030504040204" pitchFamily="34" charset="-120"/>
                <a:ea typeface="微軟正黑體" panose="020B0604030504040204" pitchFamily="34" charset="-120"/>
              </a:rPr>
              <a:t>校內場地費租金。</a:t>
            </a:r>
          </a:p>
          <a:p>
            <a:pPr lvl="0" fontAlgn="auto"/>
            <a:r>
              <a:rPr lang="zh-TW" altLang="en-US" dirty="0">
                <a:latin typeface="微軟正黑體" panose="020B0604030504040204" pitchFamily="34" charset="-120"/>
                <a:ea typeface="微軟正黑體" panose="020B0604030504040204" pitchFamily="34" charset="-120"/>
              </a:rPr>
              <a:t>             （五）</a:t>
            </a:r>
            <a:r>
              <a:rPr lang="zh-TW" altLang="zh-TW" dirty="0">
                <a:latin typeface="微軟正黑體" panose="020B0604030504040204" pitchFamily="34" charset="-120"/>
                <a:ea typeface="微軟正黑體" panose="020B0604030504040204" pitchFamily="34" charset="-120"/>
              </a:rPr>
              <a:t>補助金額</a:t>
            </a:r>
            <a:r>
              <a:rPr lang="zh-HK" altLang="zh-TW" dirty="0">
                <a:latin typeface="微軟正黑體" panose="020B0604030504040204" pitchFamily="34" charset="-120"/>
                <a:ea typeface="微軟正黑體" panose="020B0604030504040204" pitchFamily="34" charset="-120"/>
              </a:rPr>
              <a:t>與辦理方式</a:t>
            </a:r>
            <a:r>
              <a:rPr lang="zh-TW" altLang="zh-TW" dirty="0">
                <a:latin typeface="微軟正黑體" panose="020B0604030504040204" pitchFamily="34" charset="-120"/>
                <a:ea typeface="微軟正黑體" panose="020B0604030504040204" pitchFamily="34" charset="-120"/>
              </a:rPr>
              <a:t>：委員會</a:t>
            </a:r>
            <a:r>
              <a:rPr lang="zh-HK" altLang="zh-TW" dirty="0">
                <a:latin typeface="微軟正黑體" panose="020B0604030504040204" pitchFamily="34" charset="-120"/>
                <a:ea typeface="微軟正黑體" panose="020B0604030504040204" pitchFamily="34" charset="-120"/>
              </a:rPr>
              <a:t>每學期</a:t>
            </a:r>
            <a:r>
              <a:rPr lang="zh-TW" altLang="zh-TW" dirty="0">
                <a:latin typeface="微軟正黑體" panose="020B0604030504040204" pitchFamily="34" charset="-120"/>
                <a:ea typeface="微軟正黑體" panose="020B0604030504040204" pitchFamily="34" charset="-120"/>
              </a:rPr>
              <a:t>得依競賽或展演之規模、性質、可能產生之效果等，視年度預算</a:t>
            </a:r>
            <a:endParaRPr lang="en-US" altLang="zh-TW" dirty="0">
              <a:latin typeface="微軟正黑體" panose="020B0604030504040204" pitchFamily="34" charset="-120"/>
              <a:ea typeface="微軟正黑體" panose="020B0604030504040204" pitchFamily="34" charset="-120"/>
            </a:endParaRPr>
          </a:p>
          <a:p>
            <a:pPr lvl="0" fontAlgn="auto"/>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之多寡，給予部分補助。</a:t>
            </a:r>
          </a:p>
          <a:p>
            <a:pPr lvl="0" fontAlgn="auto"/>
            <a:r>
              <a:rPr lang="zh-TW" altLang="en-US" dirty="0">
                <a:latin typeface="微軟正黑體" panose="020B0604030504040204" pitchFamily="34" charset="-120"/>
                <a:ea typeface="微軟正黑體" panose="020B0604030504040204" pitchFamily="34" charset="-120"/>
              </a:rPr>
              <a:t>             （六）</a:t>
            </a:r>
            <a:r>
              <a:rPr lang="zh-TW" altLang="zh-TW" dirty="0">
                <a:latin typeface="微軟正黑體" panose="020B0604030504040204" pitchFamily="34" charset="-120"/>
                <a:ea typeface="微軟正黑體" panose="020B0604030504040204" pitchFamily="34" charset="-120"/>
              </a:rPr>
              <a:t>補助</a:t>
            </a:r>
            <a:r>
              <a:rPr lang="zh-HK" altLang="zh-TW" dirty="0">
                <a:latin typeface="微軟正黑體" panose="020B0604030504040204" pitchFamily="34" charset="-120"/>
                <a:ea typeface="微軟正黑體" panose="020B0604030504040204" pitchFamily="34" charset="-120"/>
              </a:rPr>
              <a:t>活動</a:t>
            </a:r>
            <a:r>
              <a:rPr lang="zh-TW" altLang="zh-TW" dirty="0">
                <a:latin typeface="微軟正黑體" panose="020B0604030504040204" pitchFamily="34" charset="-120"/>
                <a:ea typeface="微軟正黑體" panose="020B0604030504040204" pitchFamily="34" charset="-120"/>
              </a:rPr>
              <a:t>期間：</a:t>
            </a:r>
            <a:r>
              <a:rPr lang="zh-HK" altLang="zh-TW" dirty="0">
                <a:latin typeface="微軟正黑體" panose="020B0604030504040204" pitchFamily="34" charset="-120"/>
                <a:ea typeface="微軟正黑體" panose="020B0604030504040204" pitchFamily="34" charset="-120"/>
              </a:rPr>
              <a:t>得申請補助之活動，以當學期舉辦者為限</a:t>
            </a:r>
            <a:r>
              <a:rPr lang="zh-TW" altLang="zh-TW" dirty="0">
                <a:latin typeface="微軟正黑體" panose="020B0604030504040204" pitchFamily="34" charset="-120"/>
                <a:ea typeface="微軟正黑體" panose="020B0604030504040204" pitchFamily="34" charset="-120"/>
              </a:rPr>
              <a:t>。。</a:t>
            </a:r>
          </a:p>
          <a:p>
            <a:pPr lvl="0" fontAlgn="auto"/>
            <a:r>
              <a:rPr lang="zh-TW" altLang="en-US" dirty="0">
                <a:latin typeface="微軟正黑體" panose="020B0604030504040204" pitchFamily="34" charset="-120"/>
                <a:ea typeface="微軟正黑體" panose="020B0604030504040204" pitchFamily="34" charset="-120"/>
              </a:rPr>
              <a:t>             （七）</a:t>
            </a:r>
            <a:r>
              <a:rPr lang="zh-TW" altLang="zh-TW" dirty="0">
                <a:latin typeface="微軟正黑體" panose="020B0604030504040204" pitchFamily="34" charset="-120"/>
                <a:ea typeface="微軟正黑體" panose="020B0604030504040204" pitchFamily="34" charset="-120"/>
              </a:rPr>
              <a:t>經費使用原則須符合</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教育部校務獎補助款</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相關辦法。</a:t>
            </a:r>
          </a:p>
          <a:p>
            <a:pPr lvl="0" fontAlgn="auto"/>
            <a:endParaRPr lang="zh-TW" altLang="zh-TW" dirty="0">
              <a:latin typeface="微軟正黑體" panose="020B0604030504040204" pitchFamily="34" charset="-120"/>
              <a:ea typeface="微軟正黑體" panose="020B0604030504040204" pitchFamily="34" charset="-12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zh-TW" altLang="en-US"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06996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874592" y="4649634"/>
            <a:ext cx="6481313" cy="2216989"/>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Rectangle 2"/>
          <p:cNvSpPr>
            <a:spLocks noChangeArrowheads="1"/>
          </p:cNvSpPr>
          <p:nvPr/>
        </p:nvSpPr>
        <p:spPr bwMode="auto">
          <a:xfrm>
            <a:off x="28054" y="956516"/>
            <a:ext cx="11378437"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auto"/>
            <a:r>
              <a:rPr lang="zh-TW" altLang="en-US" dirty="0">
                <a:latin typeface="微軟正黑體" panose="020B0604030504040204" pitchFamily="34" charset="-120"/>
                <a:ea typeface="微軟正黑體" panose="020B0604030504040204" pitchFamily="34" charset="-120"/>
              </a:rPr>
              <a:t>第五條：</a:t>
            </a:r>
            <a:r>
              <a:rPr lang="zh-TW" altLang="zh-TW" dirty="0">
                <a:latin typeface="微軟正黑體" panose="020B0604030504040204" pitchFamily="34" charset="-120"/>
                <a:ea typeface="微軟正黑體" panose="020B0604030504040204" pitchFamily="34" charset="-120"/>
              </a:rPr>
              <a:t>獎勵原則：</a:t>
            </a:r>
          </a:p>
          <a:p>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參與校級以上專業競賽活動得就競賽獲獎結果申請獎勵。</a:t>
            </a:r>
          </a:p>
          <a:p>
            <a:pPr lvl="0" fontAlgn="auto"/>
            <a:r>
              <a:rPr lang="zh-TW" altLang="en-US" dirty="0">
                <a:latin typeface="微軟正黑體" panose="020B0604030504040204" pitchFamily="34" charset="-120"/>
                <a:ea typeface="微軟正黑體" panose="020B0604030504040204" pitchFamily="34" charset="-120"/>
              </a:rPr>
              <a:t>              （一）</a:t>
            </a:r>
            <a:r>
              <a:rPr lang="zh-TW" altLang="zh-TW" dirty="0">
                <a:latin typeface="微軟正黑體" panose="020B0604030504040204" pitchFamily="34" charset="-120"/>
                <a:ea typeface="微軟正黑體" panose="020B0604030504040204" pitchFamily="34" charset="-120"/>
              </a:rPr>
              <a:t>活動類型：校級以上之專業性競賽。</a:t>
            </a:r>
          </a:p>
          <a:p>
            <a:pPr lvl="0" fontAlgn="auto"/>
            <a:r>
              <a:rPr lang="zh-TW" altLang="en-US" dirty="0">
                <a:latin typeface="微軟正黑體" panose="020B0604030504040204" pitchFamily="34" charset="-120"/>
                <a:ea typeface="微軟正黑體" panose="020B0604030504040204" pitchFamily="34" charset="-120"/>
              </a:rPr>
              <a:t>              （二）</a:t>
            </a:r>
            <a:r>
              <a:rPr lang="zh-TW" altLang="zh-TW" dirty="0">
                <a:latin typeface="微軟正黑體" panose="020B0604030504040204" pitchFamily="34" charset="-120"/>
                <a:ea typeface="微軟正黑體" panose="020B0604030504040204" pitchFamily="34" charset="-120"/>
              </a:rPr>
              <a:t>活動規模：參與單位須達</a:t>
            </a:r>
            <a:r>
              <a:rPr lang="en-US" altLang="zh-TW" dirty="0">
                <a:latin typeface="微軟正黑體" panose="020B0604030504040204" pitchFamily="34" charset="-120"/>
                <a:ea typeface="微軟正黑體" panose="020B0604030504040204" pitchFamily="34" charset="-120"/>
              </a:rPr>
              <a:t>3</a:t>
            </a:r>
            <a:r>
              <a:rPr lang="zh-TW" altLang="zh-TW" dirty="0">
                <a:latin typeface="微軟正黑體" panose="020B0604030504040204" pitchFamily="34" charset="-120"/>
                <a:ea typeface="微軟正黑體" panose="020B0604030504040204" pitchFamily="34" charset="-120"/>
              </a:rPr>
              <a:t>個以上。</a:t>
            </a:r>
          </a:p>
          <a:p>
            <a:pPr lvl="0" fontAlgn="auto"/>
            <a:r>
              <a:rPr lang="zh-TW" altLang="en-US" dirty="0">
                <a:latin typeface="微軟正黑體" panose="020B0604030504040204" pitchFamily="34" charset="-120"/>
                <a:ea typeface="微軟正黑體" panose="020B0604030504040204" pitchFamily="34" charset="-120"/>
              </a:rPr>
              <a:t>              （三）</a:t>
            </a:r>
            <a:r>
              <a:rPr lang="zh-TW" altLang="zh-TW" dirty="0">
                <a:latin typeface="微軟正黑體" panose="020B0604030504040204" pitchFamily="34" charset="-120"/>
                <a:ea typeface="微軟正黑體" panose="020B0604030504040204" pitchFamily="34" charset="-120"/>
              </a:rPr>
              <a:t>活動評審：確立評審人員之中立性、專業性，評選過程公正公開。</a:t>
            </a:r>
          </a:p>
          <a:p>
            <a:pPr lvl="0" fontAlgn="auto"/>
            <a:r>
              <a:rPr lang="zh-TW" altLang="en-US" dirty="0">
                <a:latin typeface="微軟正黑體" panose="020B0604030504040204" pitchFamily="34" charset="-120"/>
                <a:ea typeface="微軟正黑體" panose="020B0604030504040204" pitchFamily="34" charset="-120"/>
              </a:rPr>
              <a:t>              （四）</a:t>
            </a:r>
            <a:r>
              <a:rPr lang="zh-HK" altLang="zh-TW" dirty="0">
                <a:latin typeface="微軟正黑體" panose="020B0604030504040204" pitchFamily="34" charset="-120"/>
                <a:ea typeface="微軟正黑體" panose="020B0604030504040204" pitchFamily="34" charset="-120"/>
              </a:rPr>
              <a:t>獎勵金額與辦理方式：委員會每學年得依競賽之規模、性質、可能產生之效果等，視年度預算之</a:t>
            </a:r>
            <a:endParaRPr lang="en-US" altLang="zh-HK" dirty="0">
              <a:latin typeface="微軟正黑體" panose="020B0604030504040204" pitchFamily="34" charset="-120"/>
              <a:ea typeface="微軟正黑體" panose="020B0604030504040204" pitchFamily="34" charset="-120"/>
            </a:endParaRPr>
          </a:p>
          <a:p>
            <a:pPr lvl="0" fontAlgn="auto"/>
            <a:r>
              <a:rPr lang="zh-TW" altLang="en-US" dirty="0">
                <a:latin typeface="微軟正黑體" panose="020B0604030504040204" pitchFamily="34" charset="-120"/>
                <a:ea typeface="微軟正黑體" panose="020B0604030504040204" pitchFamily="34" charset="-120"/>
              </a:rPr>
              <a:t>                         </a:t>
            </a:r>
            <a:r>
              <a:rPr lang="zh-HK" altLang="zh-TW" dirty="0">
                <a:latin typeface="微軟正黑體" panose="020B0604030504040204" pitchFamily="34" charset="-120"/>
                <a:ea typeface="微軟正黑體" panose="020B0604030504040204" pitchFamily="34" charset="-120"/>
              </a:rPr>
              <a:t>多寡給予獎勵。</a:t>
            </a:r>
            <a:endParaRPr lang="zh-TW" altLang="zh-TW" dirty="0">
              <a:latin typeface="微軟正黑體" panose="020B0604030504040204" pitchFamily="34" charset="-120"/>
              <a:ea typeface="微軟正黑體" panose="020B0604030504040204" pitchFamily="34" charset="-120"/>
            </a:endParaRPr>
          </a:p>
          <a:p>
            <a:pPr lvl="0" fontAlgn="auto"/>
            <a:r>
              <a:rPr lang="zh-TW" altLang="en-US" dirty="0">
                <a:latin typeface="微軟正黑體" panose="020B0604030504040204" pitchFamily="34" charset="-120"/>
                <a:ea typeface="微軟正黑體" panose="020B0604030504040204" pitchFamily="34" charset="-120"/>
              </a:rPr>
              <a:t>             （五）</a:t>
            </a:r>
            <a:r>
              <a:rPr lang="zh-HK" altLang="zh-TW" dirty="0">
                <a:latin typeface="微軟正黑體" panose="020B0604030504040204" pitchFamily="34" charset="-120"/>
                <a:ea typeface="微軟正黑體" panose="020B0604030504040204" pitchFamily="34" charset="-120"/>
              </a:rPr>
              <a:t>獲獎活動期間</a:t>
            </a:r>
            <a:r>
              <a:rPr lang="zh-TW" altLang="zh-TW" dirty="0">
                <a:latin typeface="微軟正黑體" panose="020B0604030504040204" pitchFamily="34" charset="-120"/>
                <a:ea typeface="微軟正黑體" panose="020B0604030504040204" pitchFamily="34" charset="-120"/>
              </a:rPr>
              <a:t>：</a:t>
            </a:r>
            <a:r>
              <a:rPr lang="zh-HK" altLang="zh-TW" dirty="0">
                <a:latin typeface="微軟正黑體" panose="020B0604030504040204" pitchFamily="34" charset="-120"/>
                <a:ea typeface="微軟正黑體" panose="020B0604030504040204" pitchFamily="34" charset="-120"/>
              </a:rPr>
              <a:t>得申請獎勵之活動，以當學年或前一學年舉辦者為限</a:t>
            </a:r>
            <a:r>
              <a:rPr lang="zh-TW" altLang="zh-TW"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lvl="0" fontAlgn="auto"/>
            <a:r>
              <a:rPr lang="zh-TW" altLang="en-US" dirty="0">
                <a:latin typeface="微軟正黑體" panose="020B0604030504040204" pitchFamily="34" charset="-120"/>
                <a:ea typeface="微軟正黑體" panose="020B0604030504040204" pitchFamily="34" charset="-120"/>
              </a:rPr>
              <a:t>第六條：</a:t>
            </a:r>
            <a:r>
              <a:rPr lang="zh-TW" altLang="zh-TW" dirty="0">
                <a:latin typeface="微軟正黑體" panose="020B0604030504040204" pitchFamily="34" charset="-120"/>
                <a:ea typeface="微軟正黑體" panose="020B0604030504040204" pitchFamily="34" charset="-120"/>
              </a:rPr>
              <a:t>申請表件：申請表及相關附件。</a:t>
            </a:r>
          </a:p>
          <a:p>
            <a:pPr lvl="0" fontAlgn="auto"/>
            <a:r>
              <a:rPr lang="zh-TW" altLang="en-US" dirty="0">
                <a:latin typeface="微軟正黑體" panose="020B0604030504040204" pitchFamily="34" charset="-120"/>
                <a:ea typeface="微軟正黑體" panose="020B0604030504040204" pitchFamily="34" charset="-120"/>
              </a:rPr>
              <a:t>第七條：</a:t>
            </a:r>
            <a:r>
              <a:rPr lang="zh-TW" altLang="zh-TW" dirty="0">
                <a:latin typeface="微軟正黑體" panose="020B0604030504040204" pitchFamily="34" charset="-120"/>
                <a:ea typeface="微軟正黑體" panose="020B0604030504040204" pitchFamily="34" charset="-120"/>
              </a:rPr>
              <a:t>審查程序：</a:t>
            </a:r>
          </a:p>
          <a:p>
            <a:pPr lvl="0" fontAlgn="auto"/>
            <a:r>
              <a:rPr lang="zh-TW" altLang="en-US" dirty="0">
                <a:latin typeface="微軟正黑體" panose="020B0604030504040204" pitchFamily="34" charset="-120"/>
                <a:ea typeface="微軟正黑體" panose="020B0604030504040204" pitchFamily="34" charset="-120"/>
              </a:rPr>
              <a:t>               （一）</a:t>
            </a:r>
            <a:r>
              <a:rPr lang="zh-TW" altLang="zh-TW" dirty="0">
                <a:latin typeface="微軟正黑體" panose="020B0604030504040204" pitchFamily="34" charset="-120"/>
                <a:ea typeface="微軟正黑體" panose="020B0604030504040204" pitchFamily="34" charset="-120"/>
              </a:rPr>
              <a:t>補助案件：</a:t>
            </a:r>
          </a:p>
          <a:p>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於申請截止日前提交申請表、計畫書及預算表。</a:t>
            </a:r>
          </a:p>
          <a:p>
            <a:pPr lvl="0" fontAlgn="auto"/>
            <a:r>
              <a:rPr lang="zh-TW" altLang="en-US" dirty="0">
                <a:latin typeface="微軟正黑體" panose="020B0604030504040204" pitchFamily="34" charset="-120"/>
                <a:ea typeface="微軟正黑體" panose="020B0604030504040204" pitchFamily="34" charset="-120"/>
              </a:rPr>
              <a:t>               （二）</a:t>
            </a:r>
            <a:r>
              <a:rPr lang="zh-TW" altLang="zh-TW" dirty="0">
                <a:latin typeface="微軟正黑體" panose="020B0604030504040204" pitchFamily="34" charset="-120"/>
                <a:ea typeface="微軟正黑體" panose="020B0604030504040204" pitchFamily="34" charset="-120"/>
              </a:rPr>
              <a:t>獎勵案件：</a:t>
            </a:r>
          </a:p>
          <a:p>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於申請截止日前提交申請表相關公文及獲獎證明。</a:t>
            </a:r>
          </a:p>
          <a:p>
            <a:pPr lvl="0" fontAlgn="auto"/>
            <a:r>
              <a:rPr lang="zh-TW" altLang="en-US" dirty="0">
                <a:latin typeface="微軟正黑體" panose="020B0604030504040204" pitchFamily="34" charset="-120"/>
                <a:ea typeface="微軟正黑體" panose="020B0604030504040204" pitchFamily="34" charset="-120"/>
              </a:rPr>
              <a:t>第八條：</a:t>
            </a:r>
            <a:r>
              <a:rPr lang="zh-TW" altLang="zh-TW" dirty="0">
                <a:latin typeface="微軟正黑體" panose="020B0604030504040204" pitchFamily="34" charset="-120"/>
                <a:ea typeface="微軟正黑體" panose="020B0604030504040204" pitchFamily="34" charset="-120"/>
              </a:rPr>
              <a:t>申請時間：</a:t>
            </a:r>
          </a:p>
          <a:p>
            <a:pPr lvl="0" fontAlgn="auto"/>
            <a:r>
              <a:rPr lang="zh-TW" altLang="en-US" dirty="0">
                <a:latin typeface="微軟正黑體" panose="020B0604030504040204" pitchFamily="34" charset="-120"/>
                <a:ea typeface="微軟正黑體" panose="020B0604030504040204" pitchFamily="34" charset="-120"/>
              </a:rPr>
              <a:t>               （一）</a:t>
            </a:r>
            <a:r>
              <a:rPr lang="zh-TW" altLang="zh-TW" dirty="0">
                <a:latin typeface="微軟正黑體" panose="020B0604030504040204" pitchFamily="34" charset="-120"/>
                <a:ea typeface="微軟正黑體" panose="020B0604030504040204" pitchFamily="34" charset="-120"/>
              </a:rPr>
              <a:t>補助案件：</a:t>
            </a:r>
            <a:r>
              <a:rPr lang="zh-HK" altLang="zh-TW" dirty="0">
                <a:latin typeface="微軟正黑體" panose="020B0604030504040204" pitchFamily="34" charset="-120"/>
                <a:ea typeface="微軟正黑體" panose="020B0604030504040204" pitchFamily="34" charset="-120"/>
              </a:rPr>
              <a:t>每學期受理一次，其具體期程另行公告</a:t>
            </a:r>
            <a:r>
              <a:rPr lang="zh-TW" altLang="zh-TW" dirty="0">
                <a:latin typeface="微軟正黑體" panose="020B0604030504040204" pitchFamily="34" charset="-120"/>
                <a:ea typeface="微軟正黑體" panose="020B0604030504040204" pitchFamily="34" charset="-120"/>
              </a:rPr>
              <a:t>。</a:t>
            </a:r>
          </a:p>
          <a:p>
            <a:pPr lvl="0" fontAlgn="auto"/>
            <a:r>
              <a:rPr lang="zh-TW" altLang="en-US" dirty="0">
                <a:latin typeface="微軟正黑體" panose="020B0604030504040204" pitchFamily="34" charset="-120"/>
                <a:ea typeface="微軟正黑體" panose="020B0604030504040204" pitchFamily="34" charset="-120"/>
              </a:rPr>
              <a:t>               （二）</a:t>
            </a:r>
            <a:r>
              <a:rPr lang="zh-TW" altLang="zh-TW" dirty="0">
                <a:latin typeface="微軟正黑體" panose="020B0604030504040204" pitchFamily="34" charset="-120"/>
                <a:ea typeface="微軟正黑體" panose="020B0604030504040204" pitchFamily="34" charset="-120"/>
              </a:rPr>
              <a:t>獎勵案件：</a:t>
            </a:r>
            <a:r>
              <a:rPr lang="zh-HK" altLang="zh-TW" dirty="0">
                <a:latin typeface="微軟正黑體" panose="020B0604030504040204" pitchFamily="34" charset="-120"/>
                <a:ea typeface="微軟正黑體" panose="020B0604030504040204" pitchFamily="34" charset="-120"/>
              </a:rPr>
              <a:t>每學年分兩次受理申請，其具體期程另行公告</a:t>
            </a:r>
            <a:r>
              <a:rPr lang="zh-TW" altLang="zh-TW" dirty="0">
                <a:latin typeface="微軟正黑體" panose="020B0604030504040204" pitchFamily="34" charset="-120"/>
                <a:ea typeface="微軟正黑體" panose="020B0604030504040204" pitchFamily="34" charset="-120"/>
              </a:rPr>
              <a:t>。</a:t>
            </a:r>
          </a:p>
          <a:p>
            <a:pPr marL="0" marR="0" lvl="0" indent="0" defTabSz="914400" rtl="0" eaLnBrk="0" fontAlgn="base" latinLnBrk="0" hangingPunct="0">
              <a:lnSpc>
                <a:spcPct val="100000"/>
              </a:lnSpc>
              <a:spcBef>
                <a:spcPct val="0"/>
              </a:spcBef>
              <a:spcAft>
                <a:spcPct val="0"/>
              </a:spcAft>
              <a:buClrTx/>
              <a:buSzTx/>
              <a:buFontTx/>
              <a:buNone/>
              <a:tabLst/>
            </a:pPr>
            <a:endParaRPr kumimoji="0" lang="zh-TW" altLang="en-US"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55474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74592" y="4649634"/>
            <a:ext cx="6481313" cy="2216989"/>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0" y="1431985"/>
            <a:ext cx="12192000" cy="4247317"/>
          </a:xfrm>
          <a:prstGeom prst="rect">
            <a:avLst/>
          </a:prstGeom>
          <a:noFill/>
        </p:spPr>
        <p:txBody>
          <a:bodyPr wrap="square" rtlCol="0">
            <a:spAutoFit/>
          </a:bodyPr>
          <a:lstStyle/>
          <a:p>
            <a:pPr lvl="0" fontAlgn="auto"/>
            <a:r>
              <a:rPr lang="zh-TW" altLang="en-US" dirty="0">
                <a:latin typeface="微軟正黑體" panose="020B0604030504040204" pitchFamily="34" charset="-120"/>
                <a:ea typeface="微軟正黑體" panose="020B0604030504040204" pitchFamily="34" charset="-120"/>
              </a:rPr>
              <a:t>第九條：</a:t>
            </a:r>
            <a:r>
              <a:rPr lang="zh-TW" altLang="zh-TW" dirty="0">
                <a:latin typeface="微軟正黑體" panose="020B0604030504040204" pitchFamily="34" charset="-120"/>
                <a:ea typeface="微軟正黑體" panose="020B0604030504040204" pitchFamily="34" charset="-120"/>
              </a:rPr>
              <a:t>經費請款及核銷：</a:t>
            </a:r>
          </a:p>
          <a:p>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一</a:t>
            </a:r>
            <a:r>
              <a:rPr lang="zh-TW" altLang="en-US"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如因故須延期舉行或變更專業相關展覽、演出、學習研究成果發表內容，應填寫輔仁大學學生學</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習成果發表補助計畫變更申請表，報經課外活動指導組同意後始得變更；否則撤銷補助。</a:t>
            </a:r>
          </a:p>
          <a:p>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二</a:t>
            </a:r>
            <a:r>
              <a:rPr lang="zh-TW" altLang="en-US"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經費核銷結案：</a:t>
            </a:r>
          </a:p>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1.</a:t>
            </a:r>
            <a:r>
              <a:rPr lang="zh-TW" altLang="zh-TW" dirty="0">
                <a:latin typeface="微軟正黑體" panose="020B0604030504040204" pitchFamily="34" charset="-120"/>
                <a:ea typeface="微軟正黑體" panose="020B0604030504040204" pitchFamily="34" charset="-120"/>
              </a:rPr>
              <a:t>獲補助單位：應於活動結束後兩星期內，提出活動成果評估表、收入支出結算表、活動照片黏貼</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表、相關電子檔及其他相關活動資料，並檢附相關合格單據辦理結案。</a:t>
            </a:r>
          </a:p>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2.</a:t>
            </a:r>
            <a:r>
              <a:rPr lang="zh-TW" altLang="zh-TW" dirty="0">
                <a:latin typeface="微軟正黑體" panose="020B0604030504040204" pitchFamily="34" charset="-120"/>
                <a:ea typeface="微軟正黑體" panose="020B0604030504040204" pitchFamily="34" charset="-120"/>
              </a:rPr>
              <a:t>獲獎勵者：應於接獲核定通知後兩星期內，提出五百字獲獎心得、活動照片黏貼表及其他相關活</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動資料，並檢附相關合格單據辦理結案。</a:t>
            </a:r>
          </a:p>
          <a:p>
            <a:pPr lvl="0" fontAlgn="auto"/>
            <a:endParaRPr lang="en-US" altLang="zh-TW" dirty="0">
              <a:latin typeface="微軟正黑體" panose="020B0604030504040204" pitchFamily="34" charset="-120"/>
              <a:ea typeface="微軟正黑體" panose="020B0604030504040204" pitchFamily="34" charset="-120"/>
            </a:endParaRPr>
          </a:p>
          <a:p>
            <a:pPr lvl="0" fontAlgn="auto"/>
            <a:r>
              <a:rPr lang="zh-TW" altLang="en-US" dirty="0">
                <a:latin typeface="微軟正黑體" panose="020B0604030504040204" pitchFamily="34" charset="-120"/>
                <a:ea typeface="微軟正黑體" panose="020B0604030504040204" pitchFamily="34" charset="-120"/>
              </a:rPr>
              <a:t>第十條：</a:t>
            </a:r>
            <a:r>
              <a:rPr lang="zh-TW" altLang="zh-TW" dirty="0">
                <a:latin typeface="微軟正黑體" panose="020B0604030504040204" pitchFamily="34" charset="-120"/>
                <a:ea typeface="微軟正黑體" panose="020B0604030504040204" pitchFamily="34" charset="-120"/>
              </a:rPr>
              <a:t>未依第九條規定辦理者，除追繳補助款外，且一年內不受理申請者之申請。</a:t>
            </a:r>
          </a:p>
          <a:p>
            <a:pPr lvl="0" fontAlgn="auto"/>
            <a:r>
              <a:rPr lang="zh-TW" altLang="en-US" dirty="0">
                <a:latin typeface="微軟正黑體" panose="020B0604030504040204" pitchFamily="34" charset="-120"/>
                <a:ea typeface="微軟正黑體" panose="020B0604030504040204" pitchFamily="34" charset="-120"/>
              </a:rPr>
              <a:t>第十一條：</a:t>
            </a:r>
            <a:r>
              <a:rPr lang="zh-TW" altLang="zh-TW" dirty="0">
                <a:latin typeface="微軟正黑體" panose="020B0604030504040204" pitchFamily="34" charset="-120"/>
                <a:ea typeface="微軟正黑體" panose="020B0604030504040204" pitchFamily="34" charset="-120"/>
              </a:rPr>
              <a:t>經申請者同意之後，輔仁大學對申請補助之展覽、演出、學習研究相關成果有公開使用權利。</a:t>
            </a:r>
          </a:p>
          <a:p>
            <a:pPr lvl="0" fontAlgn="auto"/>
            <a:r>
              <a:rPr lang="zh-TW" altLang="en-US" dirty="0">
                <a:latin typeface="微軟正黑體" panose="020B0604030504040204" pitchFamily="34" charset="-120"/>
                <a:ea typeface="微軟正黑體" panose="020B0604030504040204" pitchFamily="34" charset="-120"/>
              </a:rPr>
              <a:t>第十二條：</a:t>
            </a:r>
            <a:r>
              <a:rPr lang="zh-TW" altLang="zh-TW" dirty="0">
                <a:latin typeface="微軟正黑體" panose="020B0604030504040204" pitchFamily="34" charset="-120"/>
                <a:ea typeface="微軟正黑體" panose="020B0604030504040204" pitchFamily="34" charset="-120"/>
              </a:rPr>
              <a:t>本校各學生組織申請補助暨專業競賽獎勵相關補助金額、補助標準細則、核銷細則、審查指標及本</a:t>
            </a:r>
            <a:endParaRPr lang="en-US" altLang="zh-TW" dirty="0">
              <a:latin typeface="微軟正黑體" panose="020B0604030504040204" pitchFamily="34" charset="-120"/>
              <a:ea typeface="微軟正黑體" panose="020B0604030504040204" pitchFamily="34" charset="-120"/>
            </a:endParaRPr>
          </a:p>
          <a:p>
            <a:pPr lvl="0" fontAlgn="auto"/>
            <a:r>
              <a:rPr lang="zh-TW" altLang="en-US" dirty="0">
                <a:latin typeface="微軟正黑體" panose="020B0604030504040204" pitchFamily="34" charset="-120"/>
                <a:ea typeface="微軟正黑體" panose="020B0604030504040204" pitchFamily="34" charset="-120"/>
              </a:rPr>
              <a:t>                   </a:t>
            </a:r>
            <a:r>
              <a:rPr lang="zh-TW" altLang="zh-TW" dirty="0">
                <a:latin typeface="微軟正黑體" panose="020B0604030504040204" pitchFamily="34" charset="-120"/>
                <a:ea typeface="微軟正黑體" panose="020B0604030504040204" pitchFamily="34" charset="-120"/>
              </a:rPr>
              <a:t>辦法未有規定者，由課外活動指導組另行訂定之，並經學務長同意後公布實施。</a:t>
            </a:r>
          </a:p>
          <a:p>
            <a:pPr lvl="0" fontAlgn="auto"/>
            <a:r>
              <a:rPr lang="zh-TW" altLang="en-US" dirty="0">
                <a:latin typeface="微軟正黑體" panose="020B0604030504040204" pitchFamily="34" charset="-120"/>
                <a:ea typeface="微軟正黑體" panose="020B0604030504040204" pitchFamily="34" charset="-120"/>
              </a:rPr>
              <a:t>第十三條：</a:t>
            </a:r>
            <a:r>
              <a:rPr lang="zh-TW" altLang="zh-TW" dirty="0">
                <a:latin typeface="微軟正黑體" panose="020B0604030504040204" pitchFamily="34" charset="-120"/>
                <a:ea typeface="微軟正黑體" panose="020B0604030504040204" pitchFamily="34" charset="-120"/>
              </a:rPr>
              <a:t>本辦法經行政會議通過，送請校長公布後實施，修正時亦同。</a:t>
            </a:r>
          </a:p>
          <a:p>
            <a:endParaRPr lang="zh-TW" altLang="en-US" dirty="0"/>
          </a:p>
        </p:txBody>
      </p:sp>
    </p:spTree>
    <p:extLst>
      <p:ext uri="{BB962C8B-B14F-4D97-AF65-F5344CB8AC3E}">
        <p14:creationId xmlns:p14="http://schemas.microsoft.com/office/powerpoint/2010/main" val="1508910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6719BE0B-C21C-465B-9225-77B183BD61B7}"/>
              </a:ext>
            </a:extLst>
          </p:cNvPr>
          <p:cNvSpPr>
            <a:spLocks noGrp="1"/>
          </p:cNvSpPr>
          <p:nvPr>
            <p:ph type="title" idx="4294967295"/>
          </p:nvPr>
        </p:nvSpPr>
        <p:spPr>
          <a:xfrm>
            <a:off x="838200" y="2766218"/>
            <a:ext cx="10515600" cy="1325563"/>
          </a:xfrm>
          <a:prstGeom prst="rect">
            <a:avLst/>
          </a:prstGeom>
        </p:spPr>
        <p:txBody>
          <a:bodyPr>
            <a:normAutofit fontScale="90000"/>
          </a:bodyPr>
          <a:lstStyle/>
          <a:p>
            <a:pPr algn="ctr"/>
            <a:r>
              <a:rPr lang="zh-TW" altLang="en-US" sz="11500" dirty="0"/>
              <a:t>臨時動議</a:t>
            </a:r>
          </a:p>
        </p:txBody>
      </p:sp>
      <p:sp>
        <p:nvSpPr>
          <p:cNvPr id="4" name="投影片編號版面配置區 3">
            <a:extLst>
              <a:ext uri="{FF2B5EF4-FFF2-40B4-BE49-F238E27FC236}">
                <a16:creationId xmlns:a16="http://schemas.microsoft.com/office/drawing/2014/main" id="{E9652B3D-5348-44D7-A58C-9CD5F36AB638}"/>
              </a:ext>
            </a:extLst>
          </p:cNvPr>
          <p:cNvSpPr>
            <a:spLocks noGrp="1"/>
          </p:cNvSpPr>
          <p:nvPr>
            <p:ph type="sldNum" sz="quarter" idx="12"/>
          </p:nvPr>
        </p:nvSpPr>
        <p:spPr/>
        <p:txBody>
          <a:bodyPr/>
          <a:lstStyle/>
          <a:p>
            <a:fld id="{29CC72D9-4AEB-4654-A936-2ECD20225EAA}" type="slidenum">
              <a:rPr lang="zh-TW" altLang="en-US" smtClean="0"/>
              <a:pPr/>
              <a:t>58</a:t>
            </a:fld>
            <a:endParaRPr lang="zh-TW" altLang="en-US" dirty="0"/>
          </a:p>
        </p:txBody>
      </p:sp>
    </p:spTree>
    <p:extLst>
      <p:ext uri="{BB962C8B-B14F-4D97-AF65-F5344CB8AC3E}">
        <p14:creationId xmlns:p14="http://schemas.microsoft.com/office/powerpoint/2010/main" val="3873308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6719BE0B-C21C-465B-9225-77B183BD61B7}"/>
              </a:ext>
            </a:extLst>
          </p:cNvPr>
          <p:cNvSpPr>
            <a:spLocks noGrp="1"/>
          </p:cNvSpPr>
          <p:nvPr>
            <p:ph type="title" idx="4294967295"/>
          </p:nvPr>
        </p:nvSpPr>
        <p:spPr>
          <a:xfrm>
            <a:off x="838200" y="2766218"/>
            <a:ext cx="10515600" cy="1325563"/>
          </a:xfrm>
          <a:prstGeom prst="rect">
            <a:avLst/>
          </a:prstGeom>
        </p:spPr>
        <p:txBody>
          <a:bodyPr>
            <a:normAutofit fontScale="90000"/>
          </a:bodyPr>
          <a:lstStyle/>
          <a:p>
            <a:pPr algn="ctr"/>
            <a:r>
              <a:rPr lang="zh-TW" altLang="en-US" sz="11500" dirty="0"/>
              <a:t>主席結論</a:t>
            </a:r>
          </a:p>
        </p:txBody>
      </p:sp>
      <p:sp>
        <p:nvSpPr>
          <p:cNvPr id="4" name="投影片編號版面配置區 3">
            <a:extLst>
              <a:ext uri="{FF2B5EF4-FFF2-40B4-BE49-F238E27FC236}">
                <a16:creationId xmlns:a16="http://schemas.microsoft.com/office/drawing/2014/main" id="{E9652B3D-5348-44D7-A58C-9CD5F36AB638}"/>
              </a:ext>
            </a:extLst>
          </p:cNvPr>
          <p:cNvSpPr>
            <a:spLocks noGrp="1"/>
          </p:cNvSpPr>
          <p:nvPr>
            <p:ph type="sldNum" sz="quarter" idx="12"/>
          </p:nvPr>
        </p:nvSpPr>
        <p:spPr/>
        <p:txBody>
          <a:bodyPr/>
          <a:lstStyle/>
          <a:p>
            <a:fld id="{29CC72D9-4AEB-4654-A936-2ECD20225EAA}" type="slidenum">
              <a:rPr lang="zh-TW" altLang="en-US" smtClean="0"/>
              <a:pPr/>
              <a:t>59</a:t>
            </a:fld>
            <a:endParaRPr lang="zh-TW" altLang="en-US" dirty="0"/>
          </a:p>
        </p:txBody>
      </p:sp>
    </p:spTree>
    <p:extLst>
      <p:ext uri="{BB962C8B-B14F-4D97-AF65-F5344CB8AC3E}">
        <p14:creationId xmlns:p14="http://schemas.microsoft.com/office/powerpoint/2010/main" val="6190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7"/>
          <p:cNvSpPr txBox="1"/>
          <p:nvPr/>
        </p:nvSpPr>
        <p:spPr>
          <a:xfrm>
            <a:off x="6175999" y="4157661"/>
            <a:ext cx="5048501" cy="111825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107997" lvl="0">
              <a:lnSpc>
                <a:spcPts val="4000"/>
              </a:lnSpc>
              <a:defRPr/>
            </a:pPr>
            <a:r>
              <a:rPr lang="zh-TW" altLang="en-US" sz="2000" b="1" dirty="0">
                <a:latin typeface="微軟正黑體" panose="020B0604030504040204" pitchFamily="34" charset="-120"/>
                <a:ea typeface="微軟正黑體" panose="020B0604030504040204" pitchFamily="34" charset="-120"/>
              </a:rPr>
              <a:t>公衛系學會榮獲自治、綜合性</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優等獎</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marL="107997" lvl="0">
              <a:lnSpc>
                <a:spcPts val="4000"/>
              </a:lnSpc>
              <a:defRPr/>
            </a:pPr>
            <a:r>
              <a:rPr lang="zh-TW" altLang="en-US" sz="2000" b="1" dirty="0">
                <a:latin typeface="微軟正黑體" panose="020B0604030504040204" pitchFamily="34" charset="-120"/>
                <a:ea typeface="微軟正黑體" panose="020B0604030504040204" pitchFamily="34" charset="-120"/>
                <a:sym typeface="+mn-lt"/>
              </a:rPr>
              <a:t>指導老師  </a:t>
            </a:r>
            <a:r>
              <a:rPr lang="zh-TW" altLang="en-US" sz="2000" b="1" dirty="0">
                <a:solidFill>
                  <a:srgbClr val="FF0000"/>
                </a:solidFill>
                <a:latin typeface="微軟正黑體" panose="020B0604030504040204" pitchFamily="34" charset="-120"/>
                <a:ea typeface="微軟正黑體" panose="020B0604030504040204" pitchFamily="34" charset="-120"/>
                <a:sym typeface="+mn-lt"/>
              </a:rPr>
              <a:t>鄭其嘉</a:t>
            </a:r>
            <a:r>
              <a:rPr lang="zh-TW" altLang="en-US" sz="2000" b="1" dirty="0">
                <a:latin typeface="微軟正黑體" panose="020B0604030504040204" pitchFamily="34" charset="-120"/>
                <a:ea typeface="微軟正黑體" panose="020B0604030504040204" pitchFamily="34" charset="-120"/>
                <a:sym typeface="+mn-lt"/>
              </a:rPr>
              <a:t> 老師</a:t>
            </a:r>
            <a:endParaRPr lang="zh-CN" altLang="en-US" sz="2000" b="1" dirty="0">
              <a:latin typeface="微軟正黑體" panose="020B0604030504040204" pitchFamily="34" charset="-120"/>
              <a:ea typeface="微軟正黑體" panose="020B0604030504040204" pitchFamily="34" charset="-120"/>
              <a:sym typeface="+mn-lt"/>
            </a:endParaRPr>
          </a:p>
        </p:txBody>
      </p:sp>
      <p:sp>
        <p:nvSpPr>
          <p:cNvPr id="3" name="文本框 11"/>
          <p:cNvSpPr txBox="1"/>
          <p:nvPr/>
        </p:nvSpPr>
        <p:spPr>
          <a:xfrm>
            <a:off x="927398" y="4156988"/>
            <a:ext cx="5402615" cy="111825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107997">
              <a:lnSpc>
                <a:spcPts val="4000"/>
              </a:lnSpc>
              <a:defRPr/>
            </a:pPr>
            <a:r>
              <a:rPr lang="zh-TW" altLang="en-US" sz="2000" b="1" dirty="0">
                <a:latin typeface="微軟正黑體" panose="020B0604030504040204" pitchFamily="34" charset="-120"/>
                <a:ea typeface="微軟正黑體" panose="020B0604030504040204" pitchFamily="34" charset="-120"/>
              </a:rPr>
              <a:t>管弦樂社獲學術性、學藝性社團</a:t>
            </a:r>
            <a:r>
              <a:rPr kumimoji="1" lang="en-US" altLang="zh-TW"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a:t>
            </a:r>
            <a:r>
              <a:rPr kumimoji="1" lang="zh-TW" altLang="en-US" sz="2000" b="1" dirty="0">
                <a:solidFill>
                  <a:srgbClr val="FF0000"/>
                </a:solidFill>
                <a:latin typeface="微軟正黑體" panose="020B0604030504040204" pitchFamily="34" charset="-120"/>
                <a:ea typeface="微軟正黑體" panose="020B0604030504040204" pitchFamily="34" charset="-120"/>
              </a:rPr>
              <a:t>特優</a:t>
            </a:r>
            <a:r>
              <a:rPr kumimoji="1"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獎</a:t>
            </a:r>
            <a:r>
              <a:rPr kumimoji="1" lang="en-US" altLang="zh-TW"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a:t>
            </a:r>
          </a:p>
          <a:p>
            <a:pPr marL="107997">
              <a:lnSpc>
                <a:spcPts val="4000"/>
              </a:lnSpc>
              <a:defRPr/>
            </a:pPr>
            <a:r>
              <a:rPr kumimoji="1" lang="zh-TW" altLang="en-US" sz="20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rPr>
              <a:t>指導老師  </a:t>
            </a:r>
            <a:r>
              <a:rPr kumimoji="1"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竺麗江</a:t>
            </a:r>
            <a:r>
              <a:rPr kumimoji="1" lang="zh-TW"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rPr>
              <a:t> </a:t>
            </a:r>
            <a:r>
              <a:rPr kumimoji="1" lang="zh-TW" altLang="en-US" sz="20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rPr>
              <a:t>老師</a:t>
            </a:r>
          </a:p>
        </p:txBody>
      </p:sp>
      <p:sp>
        <p:nvSpPr>
          <p:cNvPr id="4" name="文本框 1">
            <a:extLst>
              <a:ext uri="{FF2B5EF4-FFF2-40B4-BE49-F238E27FC236}">
                <a16:creationId xmlns:a16="http://schemas.microsoft.com/office/drawing/2014/main" id="{9EDF8294-4149-4BC8-BC20-C9DE189C1344}"/>
              </a:ext>
            </a:extLst>
          </p:cNvPr>
          <p:cNvSpPr txBox="1"/>
          <p:nvPr/>
        </p:nvSpPr>
        <p:spPr>
          <a:xfrm>
            <a:off x="807189" y="279901"/>
            <a:ext cx="83070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rPr>
              <a:t>110</a:t>
            </a: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rPr>
              <a:t>年全國大專校院學生社團評選暨觀摩活動</a:t>
            </a: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615" y="1040676"/>
            <a:ext cx="4132638" cy="2350557"/>
          </a:xfrm>
          <a:prstGeom prst="rect">
            <a:avLst/>
          </a:prstGeom>
          <a:ln>
            <a:noFill/>
          </a:ln>
          <a:effectLst>
            <a:softEdge rad="112500"/>
          </a:effectLst>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704" y="869556"/>
            <a:ext cx="3487494" cy="2617091"/>
          </a:xfrm>
          <a:prstGeom prst="rect">
            <a:avLst/>
          </a:prstGeom>
          <a:ln>
            <a:noFill/>
          </a:ln>
          <a:effectLst>
            <a:softEdge rad="112500"/>
          </a:effectLst>
        </p:spPr>
      </p:pic>
      <p:sp>
        <p:nvSpPr>
          <p:cNvPr id="7" name="圆角矩形 2">
            <a:extLst>
              <a:ext uri="{FF2B5EF4-FFF2-40B4-BE49-F238E27FC236}">
                <a16:creationId xmlns:a16="http://schemas.microsoft.com/office/drawing/2014/main" id="{C8DBFEBD-439B-4367-A6A3-72C585B40C78}"/>
              </a:ext>
            </a:extLst>
          </p:cNvPr>
          <p:cNvSpPr/>
          <p:nvPr/>
        </p:nvSpPr>
        <p:spPr>
          <a:xfrm>
            <a:off x="2056464" y="3551513"/>
            <a:ext cx="2447064" cy="560913"/>
          </a:xfrm>
          <a:prstGeom prst="roundRect">
            <a:avLst/>
          </a:prstGeom>
          <a:solidFill>
            <a:srgbClr val="CC776E"/>
          </a:solidFill>
          <a:ln w="28575">
            <a:solidFill>
              <a:srgbClr val="CC776E"/>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8" name="矩形 7"/>
          <p:cNvSpPr/>
          <p:nvPr/>
        </p:nvSpPr>
        <p:spPr>
          <a:xfrm>
            <a:off x="2675630" y="3601136"/>
            <a:ext cx="1415772" cy="461665"/>
          </a:xfrm>
          <a:prstGeom prst="rect">
            <a:avLst/>
          </a:prstGeom>
        </p:spPr>
        <p:txBody>
          <a:bodyPr wrap="none">
            <a:spAutoFit/>
          </a:bodyPr>
          <a:lstStyle/>
          <a:p>
            <a:r>
              <a:rPr lang="zh-TW" altLang="en-US" sz="2400" b="1" dirty="0">
                <a:solidFill>
                  <a:srgbClr val="4472C4">
                    <a:lumMod val="50000"/>
                  </a:srgbClr>
                </a:solidFill>
                <a:latin typeface="微軟正黑體" panose="020B0604030504040204" pitchFamily="34" charset="-120"/>
                <a:ea typeface="微軟正黑體" panose="020B0604030504040204" pitchFamily="34" charset="-120"/>
              </a:rPr>
              <a:t>管弦樂社</a:t>
            </a:r>
            <a:endParaRPr lang="zh-TW" altLang="en-US" sz="2400" b="1" dirty="0">
              <a:latin typeface="微軟正黑體" panose="020B0604030504040204" pitchFamily="34" charset="-120"/>
              <a:ea typeface="微軟正黑體" panose="020B0604030504040204" pitchFamily="34" charset="-120"/>
            </a:endParaRPr>
          </a:p>
        </p:txBody>
      </p:sp>
      <p:sp>
        <p:nvSpPr>
          <p:cNvPr id="9" name="圆角矩形 2">
            <a:extLst>
              <a:ext uri="{FF2B5EF4-FFF2-40B4-BE49-F238E27FC236}">
                <a16:creationId xmlns:a16="http://schemas.microsoft.com/office/drawing/2014/main" id="{C8DBFEBD-439B-4367-A6A3-72C585B40C78}"/>
              </a:ext>
            </a:extLst>
          </p:cNvPr>
          <p:cNvSpPr/>
          <p:nvPr/>
        </p:nvSpPr>
        <p:spPr>
          <a:xfrm>
            <a:off x="6571762" y="3601136"/>
            <a:ext cx="2447064" cy="560913"/>
          </a:xfrm>
          <a:prstGeom prst="roundRect">
            <a:avLst/>
          </a:prstGeom>
          <a:solidFill>
            <a:srgbClr val="CC776E"/>
          </a:solidFill>
          <a:ln w="28575">
            <a:solidFill>
              <a:srgbClr val="CC776E"/>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0" name="矩形 9"/>
          <p:cNvSpPr/>
          <p:nvPr/>
        </p:nvSpPr>
        <p:spPr>
          <a:xfrm>
            <a:off x="7064356" y="3651052"/>
            <a:ext cx="1723549" cy="461665"/>
          </a:xfrm>
          <a:prstGeom prst="rect">
            <a:avLst/>
          </a:prstGeom>
        </p:spPr>
        <p:txBody>
          <a:bodyPr wrap="none">
            <a:spAutoFit/>
          </a:bodyPr>
          <a:lstStyle/>
          <a:p>
            <a:r>
              <a:rPr lang="zh-TW" altLang="en-US" sz="2400" b="1" dirty="0">
                <a:solidFill>
                  <a:srgbClr val="4472C4">
                    <a:lumMod val="50000"/>
                  </a:srgbClr>
                </a:solidFill>
                <a:latin typeface="微軟正黑體" panose="020B0604030504040204" pitchFamily="34" charset="-120"/>
                <a:ea typeface="微軟正黑體" panose="020B0604030504040204" pitchFamily="34" charset="-120"/>
              </a:rPr>
              <a:t>公衛系學會</a:t>
            </a:r>
            <a:endParaRPr lang="zh-TW" altLang="en-US" sz="2400" b="1" dirty="0">
              <a:latin typeface="微軟正黑體" panose="020B0604030504040204" pitchFamily="34" charset="-120"/>
              <a:ea typeface="微軟正黑體" panose="020B0604030504040204" pitchFamily="34" charset="-120"/>
            </a:endParaRPr>
          </a:p>
        </p:txBody>
      </p:sp>
      <p:sp>
        <p:nvSpPr>
          <p:cNvPr id="11" name="投影片編號版面配置區 6">
            <a:extLst>
              <a:ext uri="{FF2B5EF4-FFF2-40B4-BE49-F238E27FC236}">
                <a16:creationId xmlns:a16="http://schemas.microsoft.com/office/drawing/2014/main" id="{C9892A52-C869-4E12-9958-9808110BCFDD}"/>
              </a:ext>
            </a:extLst>
          </p:cNvPr>
          <p:cNvSpPr>
            <a:spLocks noGrp="1"/>
          </p:cNvSpPr>
          <p:nvPr>
            <p:ph type="sldNum" sz="quarter" idx="12"/>
          </p:nvPr>
        </p:nvSpPr>
        <p:spPr>
          <a:xfrm>
            <a:off x="8610600" y="6037174"/>
            <a:ext cx="2743200" cy="365125"/>
          </a:xfrm>
        </p:spPr>
        <p:txBody>
          <a:bodyPr/>
          <a:lstStyle/>
          <a:p>
            <a:fld id="{E2A644EF-8460-48BF-B9EA-F432207B163C}" type="slidenum">
              <a:rPr lang="zh-CN" altLang="en-US" smtClean="0"/>
              <a:t>6</a:t>
            </a:fld>
            <a:endParaRPr lang="zh-CN" altLang="en-US" dirty="0"/>
          </a:p>
        </p:txBody>
      </p:sp>
    </p:spTree>
    <p:extLst>
      <p:ext uri="{BB962C8B-B14F-4D97-AF65-F5344CB8AC3E}">
        <p14:creationId xmlns:p14="http://schemas.microsoft.com/office/powerpoint/2010/main" val="28199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P spid="3" grpId="0" bldLvl="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6719BE0B-C21C-465B-9225-77B183BD61B7}"/>
              </a:ext>
            </a:extLst>
          </p:cNvPr>
          <p:cNvSpPr>
            <a:spLocks noGrp="1"/>
          </p:cNvSpPr>
          <p:nvPr>
            <p:ph type="title" idx="4294967295"/>
          </p:nvPr>
        </p:nvSpPr>
        <p:spPr>
          <a:xfrm>
            <a:off x="838200" y="2177147"/>
            <a:ext cx="10515600" cy="1325563"/>
          </a:xfrm>
          <a:prstGeom prst="rect">
            <a:avLst/>
          </a:prstGeom>
        </p:spPr>
        <p:txBody>
          <a:bodyPr>
            <a:normAutofit fontScale="90000"/>
          </a:bodyPr>
          <a:lstStyle/>
          <a:p>
            <a:pPr algn="ctr"/>
            <a:r>
              <a:rPr lang="zh-TW" altLang="en-US" sz="9600" dirty="0">
                <a:solidFill>
                  <a:srgbClr val="002060"/>
                </a:solidFill>
              </a:rPr>
              <a:t>感謝聆聽</a:t>
            </a:r>
            <a:br>
              <a:rPr lang="en-US" altLang="zh-TW" sz="9600" dirty="0">
                <a:solidFill>
                  <a:srgbClr val="002060"/>
                </a:solidFill>
              </a:rPr>
            </a:br>
            <a:r>
              <a:rPr lang="zh-TW" altLang="en-US" sz="9600" dirty="0">
                <a:solidFill>
                  <a:srgbClr val="002060"/>
                </a:solidFill>
              </a:rPr>
              <a:t>祝福平安健康</a:t>
            </a:r>
            <a:endParaRPr lang="zh-TW" altLang="en-US" sz="11500" dirty="0">
              <a:solidFill>
                <a:srgbClr val="002060"/>
              </a:solidFill>
            </a:endParaRPr>
          </a:p>
        </p:txBody>
      </p:sp>
      <p:sp>
        <p:nvSpPr>
          <p:cNvPr id="4" name="投影片編號版面配置區 3">
            <a:extLst>
              <a:ext uri="{FF2B5EF4-FFF2-40B4-BE49-F238E27FC236}">
                <a16:creationId xmlns:a16="http://schemas.microsoft.com/office/drawing/2014/main" id="{E9652B3D-5348-44D7-A58C-9CD5F36AB638}"/>
              </a:ext>
            </a:extLst>
          </p:cNvPr>
          <p:cNvSpPr>
            <a:spLocks noGrp="1"/>
          </p:cNvSpPr>
          <p:nvPr>
            <p:ph type="sldNum" sz="quarter" idx="12"/>
          </p:nvPr>
        </p:nvSpPr>
        <p:spPr/>
        <p:txBody>
          <a:bodyPr/>
          <a:lstStyle/>
          <a:p>
            <a:fld id="{29CC72D9-4AEB-4654-A936-2ECD20225EAA}" type="slidenum">
              <a:rPr lang="zh-TW" altLang="en-US" smtClean="0"/>
              <a:pPr/>
              <a:t>60</a:t>
            </a:fld>
            <a:endParaRPr lang="zh-TW" altLang="en-US" dirty="0"/>
          </a:p>
        </p:txBody>
      </p:sp>
      <p:pic>
        <p:nvPicPr>
          <p:cNvPr id="6" name="媒體1">
            <a:hlinkClick r:id="" action="ppaction://media"/>
            <a:extLst>
              <a:ext uri="{FF2B5EF4-FFF2-40B4-BE49-F238E27FC236}">
                <a16:creationId xmlns:a16="http://schemas.microsoft.com/office/drawing/2014/main" id="{4289901B-56F3-4087-A7CA-7026971464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9997" y="5964670"/>
            <a:ext cx="487363" cy="487363"/>
          </a:xfrm>
          <a:prstGeom prst="rect">
            <a:avLst/>
          </a:prstGeom>
        </p:spPr>
      </p:pic>
    </p:spTree>
    <p:extLst>
      <p:ext uri="{BB962C8B-B14F-4D97-AF65-F5344CB8AC3E}">
        <p14:creationId xmlns:p14="http://schemas.microsoft.com/office/powerpoint/2010/main" val="423057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181154" y="599937"/>
            <a:ext cx="12192000" cy="707886"/>
          </a:xfrm>
          <a:prstGeom prst="rect">
            <a:avLst/>
          </a:prstGeom>
          <a:noFill/>
        </p:spPr>
        <p:txBody>
          <a:bodyPr wrap="square" anchor="ctr">
            <a:spAutoFit/>
          </a:bodyPr>
          <a:lstStyle/>
          <a:p>
            <a:pPr algn="ctr" eaLnBrk="1" fontAlgn="auto" hangingPunct="1">
              <a:spcBef>
                <a:spcPts val="0"/>
              </a:spcBef>
              <a:spcAft>
                <a:spcPts val="0"/>
              </a:spcAft>
            </a:pPr>
            <a:r>
              <a:rPr lang="en-US" altLang="zh-TW" sz="4000" b="1" dirty="0">
                <a:solidFill>
                  <a:srgbClr val="FF0000"/>
                </a:solidFill>
                <a:latin typeface="微软雅黑" panose="020B0503020204020204" pitchFamily="34" charset="-122"/>
                <a:ea typeface="微软雅黑" panose="020B0503020204020204" pitchFamily="34" charset="-122"/>
              </a:rPr>
              <a:t>109</a:t>
            </a:r>
            <a:r>
              <a:rPr lang="zh-TW" altLang="en-US" sz="4000" b="1" dirty="0">
                <a:solidFill>
                  <a:srgbClr val="FF0000"/>
                </a:solidFill>
                <a:latin typeface="微软雅黑" panose="020B0503020204020204" pitchFamily="34" charset="-122"/>
                <a:ea typeface="微软雅黑" panose="020B0503020204020204" pitchFamily="34" charset="-122"/>
              </a:rPr>
              <a:t>年度大專校院境外學生輔導工作</a:t>
            </a:r>
          </a:p>
        </p:txBody>
      </p:sp>
      <p:sp>
        <p:nvSpPr>
          <p:cNvPr id="35" name="Rectangle 24"/>
          <p:cNvSpPr/>
          <p:nvPr/>
        </p:nvSpPr>
        <p:spPr>
          <a:xfrm>
            <a:off x="5740229" y="2242423"/>
            <a:ext cx="4723613" cy="1827992"/>
          </a:xfrm>
          <a:prstGeom prst="rect">
            <a:avLst/>
          </a:prstGeom>
          <a:solidFill>
            <a:srgbClr val="00B0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nvGrpSpPr>
          <p:cNvPr id="28" name="群組 27"/>
          <p:cNvGrpSpPr/>
          <p:nvPr/>
        </p:nvGrpSpPr>
        <p:grpSpPr>
          <a:xfrm rot="463077">
            <a:off x="5052784" y="2578180"/>
            <a:ext cx="6096000" cy="1986712"/>
            <a:chOff x="-552557" y="2349590"/>
            <a:chExt cx="6096000" cy="1986712"/>
          </a:xfrm>
        </p:grpSpPr>
        <p:sp>
          <p:nvSpPr>
            <p:cNvPr id="31" name="文字方塊 30"/>
            <p:cNvSpPr txBox="1"/>
            <p:nvPr/>
          </p:nvSpPr>
          <p:spPr>
            <a:xfrm rot="20535151">
              <a:off x="-47295" y="3705360"/>
              <a:ext cx="5325294" cy="630942"/>
            </a:xfrm>
            <a:prstGeom prst="rect">
              <a:avLst/>
            </a:prstGeom>
            <a:noFill/>
          </p:spPr>
          <p:txBody>
            <a:bodyPr wrap="square" rtlCol="0">
              <a:spAutoFit/>
            </a:bodyPr>
            <a:lstStyle/>
            <a:p>
              <a:pPr algn="ctr"/>
              <a:endParaRPr lang="zh-TW" altLang="en-US" sz="35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4" name="矩形 33"/>
            <p:cNvSpPr/>
            <p:nvPr/>
          </p:nvSpPr>
          <p:spPr>
            <a:xfrm rot="20957987">
              <a:off x="-552557" y="2349590"/>
              <a:ext cx="6096000" cy="1502976"/>
            </a:xfrm>
            <a:prstGeom prst="rect">
              <a:avLst/>
            </a:prstGeom>
          </p:spPr>
          <p:txBody>
            <a:bodyPr>
              <a:spAutoFit/>
            </a:bodyPr>
            <a:lstStyle/>
            <a:p>
              <a:pPr algn="ctr">
                <a:lnSpc>
                  <a:spcPts val="4000"/>
                </a:lnSpc>
              </a:pPr>
              <a:r>
                <a:rPr lang="zh-TW" altLang="en-US" sz="5500" b="1" kern="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僑陸</a:t>
              </a:r>
              <a:r>
                <a:rPr lang="zh-TW" altLang="zh-TW" sz="5500" b="1" kern="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組</a:t>
              </a:r>
              <a:r>
                <a:rPr lang="zh-TW" altLang="en-US" sz="5500" b="1" kern="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羅佳宜</a:t>
              </a:r>
              <a:endParaRPr lang="en-US" altLang="zh-TW" sz="5500" b="1" kern="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ts val="7000"/>
                </a:lnSpc>
              </a:pPr>
              <a:r>
                <a:rPr lang="zh-TW" altLang="en-US" sz="6000" b="1" dirty="0">
                  <a:solidFill>
                    <a:prstClr val="white"/>
                  </a:solidFill>
                  <a:latin typeface="微软雅黑" panose="020B0503020204020204" pitchFamily="34" charset="-122"/>
                  <a:ea typeface="微软雅黑" panose="020B0503020204020204" pitchFamily="34" charset="-122"/>
                </a:rPr>
                <a:t>績優人員</a:t>
              </a:r>
              <a:endParaRPr lang="zh-TW" altLang="en-US" sz="6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6027" y="1466592"/>
            <a:ext cx="3798629" cy="5374119"/>
          </a:xfrm>
          <a:prstGeom prst="rect">
            <a:avLst/>
          </a:prstGeom>
        </p:spPr>
      </p:pic>
      <p:sp>
        <p:nvSpPr>
          <p:cNvPr id="3" name="內容版面配置區 2"/>
          <p:cNvSpPr>
            <a:spLocks noGrp="1"/>
          </p:cNvSpPr>
          <p:nvPr>
            <p:ph idx="1"/>
          </p:nvPr>
        </p:nvSpPr>
        <p:spPr>
          <a:xfrm rot="19379759">
            <a:off x="-939989" y="953771"/>
            <a:ext cx="3253790" cy="1827033"/>
          </a:xfrm>
          <a:noFill/>
        </p:spPr>
        <p:txBody>
          <a:bodyPr anchor="ctr"/>
          <a:lstStyle/>
          <a:p>
            <a:pPr marL="0" indent="0">
              <a:spcBef>
                <a:spcPts val="0"/>
              </a:spcBef>
              <a:buNone/>
            </a:pPr>
            <a:r>
              <a:rPr lang="zh-TW" altLang="en-US" sz="8000" b="1" dirty="0">
                <a:solidFill>
                  <a:srgbClr val="FF0000"/>
                </a:solidFill>
                <a:effectLst>
                  <a:outerShdw blurRad="38100" dist="38100" dir="2700000" algn="tl">
                    <a:srgbClr val="000000">
                      <a:alpha val="43137"/>
                    </a:srgbClr>
                  </a:outerShdw>
                </a:effectLst>
              </a:rPr>
              <a:t>    狂賀</a:t>
            </a:r>
            <a:endParaRPr lang="zh-TW" altLang="en-US" sz="8000" b="1" dirty="0">
              <a:solidFill>
                <a:srgbClr val="FF0000"/>
              </a:solidFill>
            </a:endParaRPr>
          </a:p>
        </p:txBody>
      </p:sp>
      <p:pic>
        <p:nvPicPr>
          <p:cNvPr id="36" name="圖片 3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289992">
            <a:off x="9323770" y="770141"/>
            <a:ext cx="2737386" cy="2764179"/>
          </a:xfrm>
          <a:prstGeom prst="rect">
            <a:avLst/>
          </a:prstGeom>
        </p:spPr>
      </p:pic>
    </p:spTree>
    <p:extLst>
      <p:ext uri="{BB962C8B-B14F-4D97-AF65-F5344CB8AC3E}">
        <p14:creationId xmlns:p14="http://schemas.microsoft.com/office/powerpoint/2010/main" val="941465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F4EE329E-6A4A-4A66-9F52-6A5A478ED183}"/>
              </a:ext>
            </a:extLst>
          </p:cNvPr>
          <p:cNvSpPr/>
          <p:nvPr/>
        </p:nvSpPr>
        <p:spPr>
          <a:xfrm>
            <a:off x="429371" y="548640"/>
            <a:ext cx="9581322" cy="1828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4400" b="1" dirty="0">
                <a:latin typeface="微軟正黑體" panose="020B0604030504040204" pitchFamily="34" charset="-120"/>
                <a:ea typeface="微軟正黑體" panose="020B0604030504040204" pitchFamily="34" charset="-120"/>
              </a:rPr>
              <a:t>臺灣校務研究專業協會第三屆</a:t>
            </a:r>
            <a:br>
              <a:rPr lang="en-US" altLang="zh-TW" sz="4400" b="1" dirty="0">
                <a:latin typeface="微軟正黑體" panose="020B0604030504040204" pitchFamily="34" charset="-120"/>
                <a:ea typeface="微軟正黑體" panose="020B0604030504040204" pitchFamily="34" charset="-120"/>
              </a:rPr>
            </a:br>
            <a:r>
              <a:rPr lang="zh-TW" altLang="en-US" sz="4400" b="1" dirty="0">
                <a:latin typeface="微軟正黑體" panose="020B0604030504040204" pitchFamily="34" charset="-120"/>
                <a:ea typeface="微軟正黑體" panose="020B0604030504040204" pitchFamily="34" charset="-120"/>
              </a:rPr>
              <a:t>第二次國際研討會</a:t>
            </a:r>
            <a:r>
              <a:rPr lang="en-US" altLang="zh-TW" sz="4400" b="1" dirty="0">
                <a:latin typeface="微軟正黑體" panose="020B0604030504040204" pitchFamily="34" charset="-120"/>
                <a:ea typeface="微軟正黑體" panose="020B0604030504040204" pitchFamily="34" charset="-120"/>
              </a:rPr>
              <a:t>《</a:t>
            </a:r>
            <a:r>
              <a:rPr lang="zh-TW" altLang="en-US" sz="4400" b="1" dirty="0">
                <a:latin typeface="微軟正黑體" panose="020B0604030504040204" pitchFamily="34" charset="-120"/>
                <a:ea typeface="微軟正黑體" panose="020B0604030504040204" pitchFamily="34" charset="-120"/>
              </a:rPr>
              <a:t>最佳論文獎</a:t>
            </a:r>
            <a:r>
              <a:rPr lang="en-US" altLang="zh-TW" sz="4400" b="1" dirty="0">
                <a:latin typeface="微軟正黑體" panose="020B0604030504040204" pitchFamily="34" charset="-120"/>
                <a:ea typeface="微軟正黑體" panose="020B0604030504040204" pitchFamily="34" charset="-120"/>
              </a:rPr>
              <a:t>》</a:t>
            </a:r>
            <a:endParaRPr lang="zh-TW" altLang="en-US" sz="4400" b="1" dirty="0">
              <a:latin typeface="微軟正黑體" panose="020B0604030504040204" pitchFamily="34" charset="-120"/>
              <a:ea typeface="微軟正黑體" panose="020B0604030504040204" pitchFamily="34" charset="-120"/>
            </a:endParaRPr>
          </a:p>
        </p:txBody>
      </p:sp>
      <p:sp>
        <p:nvSpPr>
          <p:cNvPr id="4" name="綵帶: 捲曲下傾 3">
            <a:extLst>
              <a:ext uri="{FF2B5EF4-FFF2-40B4-BE49-F238E27FC236}">
                <a16:creationId xmlns:a16="http://schemas.microsoft.com/office/drawing/2014/main" id="{646B612D-45B6-44AE-870B-5B98E485C6BD}"/>
              </a:ext>
            </a:extLst>
          </p:cNvPr>
          <p:cNvSpPr/>
          <p:nvPr/>
        </p:nvSpPr>
        <p:spPr>
          <a:xfrm>
            <a:off x="291548" y="2504659"/>
            <a:ext cx="11608903" cy="2751153"/>
          </a:xfrm>
          <a:prstGeom prst="ellipseRibbon">
            <a:avLst>
              <a:gd name="adj1" fmla="val 22546"/>
              <a:gd name="adj2" fmla="val 71461"/>
              <a:gd name="adj3" fmla="val 125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zh-TW" sz="2400" b="1" dirty="0">
                <a:solidFill>
                  <a:schemeClr val="tx1"/>
                </a:solidFill>
                <a:latin typeface="微軟正黑體" panose="020B0604030504040204" pitchFamily="34" charset="-120"/>
                <a:ea typeface="微軟正黑體" panose="020B0604030504040204" pitchFamily="34" charset="-120"/>
              </a:rPr>
              <a:t>《就業力評估的實務經驗探討》</a:t>
            </a:r>
            <a:endParaRPr lang="en-US" altLang="zh-TW" sz="2400" b="1" dirty="0">
              <a:solidFill>
                <a:schemeClr val="tx1"/>
              </a:solidFill>
              <a:latin typeface="微軟正黑體" panose="020B0604030504040204" pitchFamily="34" charset="-120"/>
              <a:ea typeface="微軟正黑體" panose="020B0604030504040204" pitchFamily="34" charset="-120"/>
            </a:endParaRPr>
          </a:p>
          <a:p>
            <a:pPr algn="ctr"/>
            <a:r>
              <a:rPr lang="zh-TW" altLang="zh-TW" sz="2400" b="1" dirty="0">
                <a:solidFill>
                  <a:schemeClr val="tx1"/>
                </a:solidFill>
                <a:latin typeface="微軟正黑體" panose="020B0604030504040204" pitchFamily="34" charset="-120"/>
                <a:ea typeface="微軟正黑體" panose="020B0604030504040204" pitchFamily="34" charset="-120"/>
              </a:rPr>
              <a:t>獲獎者：</a:t>
            </a:r>
            <a:endParaRPr lang="en-US" altLang="zh-TW" sz="2400" b="1" dirty="0">
              <a:solidFill>
                <a:schemeClr val="tx1"/>
              </a:solidFill>
              <a:latin typeface="微軟正黑體" panose="020B0604030504040204" pitchFamily="34" charset="-120"/>
              <a:ea typeface="微軟正黑體" panose="020B0604030504040204" pitchFamily="34" charset="-120"/>
            </a:endParaRPr>
          </a:p>
          <a:p>
            <a:pPr algn="ctr"/>
            <a:r>
              <a:rPr lang="zh-TW" altLang="zh-TW" sz="2400" b="1" dirty="0">
                <a:solidFill>
                  <a:schemeClr val="tx1"/>
                </a:solidFill>
                <a:latin typeface="微軟正黑體" panose="020B0604030504040204" pitchFamily="34" charset="-120"/>
                <a:ea typeface="微軟正黑體" panose="020B0604030504040204" pitchFamily="34" charset="-120"/>
              </a:rPr>
              <a:t>輔仁大學 學生事務處</a:t>
            </a:r>
            <a:r>
              <a:rPr lang="en-US" altLang="zh-TW" sz="2400" b="1" dirty="0">
                <a:solidFill>
                  <a:schemeClr val="tx1"/>
                </a:solidFill>
                <a:latin typeface="微軟正黑體" panose="020B0604030504040204" pitchFamily="34" charset="-120"/>
                <a:ea typeface="微軟正黑體" panose="020B0604030504040204" pitchFamily="34" charset="-120"/>
              </a:rPr>
              <a:t> </a:t>
            </a:r>
            <a:r>
              <a:rPr lang="zh-TW" altLang="zh-TW" sz="2400" b="1" dirty="0">
                <a:solidFill>
                  <a:schemeClr val="tx1"/>
                </a:solidFill>
                <a:latin typeface="微軟正黑體" panose="020B0604030504040204" pitchFamily="34" charset="-120"/>
                <a:ea typeface="微軟正黑體" panose="020B0604030504040204" pitchFamily="34" charset="-120"/>
              </a:rPr>
              <a:t>職涯發展與就業輔導組</a:t>
            </a:r>
          </a:p>
          <a:p>
            <a:pPr algn="ctr"/>
            <a:r>
              <a:rPr lang="zh-TW" altLang="zh-TW" sz="2400" b="1" dirty="0">
                <a:solidFill>
                  <a:schemeClr val="tx1"/>
                </a:solidFill>
                <a:latin typeface="微軟正黑體" panose="020B0604030504040204" pitchFamily="34" charset="-120"/>
                <a:ea typeface="微軟正黑體" panose="020B0604030504040204" pitchFamily="34" charset="-120"/>
              </a:rPr>
              <a:t>獲獎論文：</a:t>
            </a:r>
            <a:endParaRPr lang="en-US" altLang="zh-TW" sz="2400" b="1" dirty="0">
              <a:solidFill>
                <a:schemeClr val="tx1"/>
              </a:solidFill>
              <a:latin typeface="微軟正黑體" panose="020B0604030504040204" pitchFamily="34" charset="-120"/>
              <a:ea typeface="微軟正黑體" panose="020B0604030504040204" pitchFamily="34" charset="-120"/>
            </a:endParaRPr>
          </a:p>
          <a:p>
            <a:pPr algn="ctr"/>
            <a:r>
              <a:rPr lang="zh-TW" altLang="zh-TW" sz="2400" b="1" dirty="0">
                <a:solidFill>
                  <a:schemeClr val="tx1"/>
                </a:solidFill>
                <a:latin typeface="微軟正黑體" panose="020B0604030504040204" pitchFamily="34" charset="-120"/>
                <a:ea typeface="微軟正黑體" panose="020B0604030504040204" pitchFamily="34" charset="-120"/>
              </a:rPr>
              <a:t>大學畢業生在專業能耐對職涯滿意的影響：畢業後跨年觀察</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1AEA438A-0D6A-4418-B70B-EA1BC32F4A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93" y="4440022"/>
            <a:ext cx="1891333" cy="2195341"/>
          </a:xfrm>
          <a:prstGeom prst="rect">
            <a:avLst/>
          </a:prstGeom>
        </p:spPr>
      </p:pic>
      <p:pic>
        <p:nvPicPr>
          <p:cNvPr id="10" name="圖片 9">
            <a:extLst>
              <a:ext uri="{FF2B5EF4-FFF2-40B4-BE49-F238E27FC236}">
                <a16:creationId xmlns:a16="http://schemas.microsoft.com/office/drawing/2014/main" id="{345C20D7-547E-4A33-9ABC-45A64EC58F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5394" y="1031187"/>
            <a:ext cx="1827722" cy="2121505"/>
          </a:xfrm>
          <a:prstGeom prst="rect">
            <a:avLst/>
          </a:prstGeom>
        </p:spPr>
      </p:pic>
      <p:pic>
        <p:nvPicPr>
          <p:cNvPr id="12" name="圖片 11">
            <a:extLst>
              <a:ext uri="{FF2B5EF4-FFF2-40B4-BE49-F238E27FC236}">
                <a16:creationId xmlns:a16="http://schemas.microsoft.com/office/drawing/2014/main" id="{A1B72B30-95EB-47E6-9E6C-89FD72493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929" y="5849178"/>
            <a:ext cx="698257" cy="920364"/>
          </a:xfrm>
          <a:prstGeom prst="rect">
            <a:avLst/>
          </a:prstGeom>
        </p:spPr>
      </p:pic>
    </p:spTree>
    <p:extLst>
      <p:ext uri="{BB962C8B-B14F-4D97-AF65-F5344CB8AC3E}">
        <p14:creationId xmlns:p14="http://schemas.microsoft.com/office/powerpoint/2010/main" val="727180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H:\110年工作資料\畢業生調查相關\宣傳\美編宣傳圖\2021-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0" y="0"/>
            <a:ext cx="12240000" cy="6881416"/>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48000" y="1286901"/>
            <a:ext cx="12240000" cy="893961"/>
          </a:xfrm>
          <a:noFill/>
        </p:spPr>
        <p:txBody>
          <a:bodyPr>
            <a:normAutofit/>
          </a:bodyPr>
          <a:lstStyle/>
          <a:p>
            <a:r>
              <a:rPr lang="en-US" altLang="zh-TW" sz="4267" dirty="0">
                <a:solidFill>
                  <a:schemeClr val="tx2"/>
                </a:solidFill>
              </a:rPr>
              <a:t>110</a:t>
            </a:r>
            <a:r>
              <a:rPr lang="zh-TW" altLang="en-US" sz="4267" dirty="0">
                <a:solidFill>
                  <a:schemeClr val="tx2"/>
                </a:solidFill>
              </a:rPr>
              <a:t>年度 畢業生調查績效卓著系所</a:t>
            </a:r>
          </a:p>
        </p:txBody>
      </p:sp>
      <p:sp>
        <p:nvSpPr>
          <p:cNvPr id="3" name="副標題 2"/>
          <p:cNvSpPr>
            <a:spLocks noGrp="1"/>
          </p:cNvSpPr>
          <p:nvPr>
            <p:ph type="subTitle" idx="1"/>
          </p:nvPr>
        </p:nvSpPr>
        <p:spPr>
          <a:xfrm>
            <a:off x="204120" y="6462838"/>
            <a:ext cx="8395659" cy="476085"/>
          </a:xfrm>
        </p:spPr>
        <p:txBody>
          <a:bodyPr>
            <a:noAutofit/>
          </a:bodyPr>
          <a:lstStyle/>
          <a:p>
            <a:pPr algn="l"/>
            <a:r>
              <a:rPr lang="zh-TW" altLang="en-US" sz="1400" b="1" dirty="0">
                <a:solidFill>
                  <a:schemeClr val="tx2"/>
                </a:solidFill>
              </a:rPr>
              <a:t>*積分計算方式：問卷回收數</a:t>
            </a:r>
            <a:r>
              <a:rPr lang="en-US" altLang="zh-TW" sz="1400" b="1" dirty="0">
                <a:solidFill>
                  <a:schemeClr val="tx2"/>
                </a:solidFill>
              </a:rPr>
              <a:t>x50%+</a:t>
            </a:r>
            <a:r>
              <a:rPr lang="zh-TW" altLang="en-US" sz="1400" b="1" dirty="0">
                <a:solidFill>
                  <a:schemeClr val="tx2"/>
                </a:solidFill>
              </a:rPr>
              <a:t>問卷回收率*</a:t>
            </a:r>
            <a:r>
              <a:rPr lang="en-US" altLang="zh-TW" sz="1400" b="1" dirty="0">
                <a:solidFill>
                  <a:schemeClr val="tx2"/>
                </a:solidFill>
              </a:rPr>
              <a:t>50%</a:t>
            </a:r>
            <a:r>
              <a:rPr lang="zh-TW" altLang="en-US" sz="1400" b="1" dirty="0">
                <a:solidFill>
                  <a:schemeClr val="tx2"/>
                </a:solidFill>
              </a:rPr>
              <a:t>，並以一三五年三份問卷積分加總計算排名前十名。</a:t>
            </a:r>
          </a:p>
        </p:txBody>
      </p:sp>
      <p:graphicFrame>
        <p:nvGraphicFramePr>
          <p:cNvPr id="4" name="資料庫圖表 3"/>
          <p:cNvGraphicFramePr/>
          <p:nvPr>
            <p:extLst/>
          </p:nvPr>
        </p:nvGraphicFramePr>
        <p:xfrm>
          <a:off x="2383814" y="2146358"/>
          <a:ext cx="7424373" cy="4224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198920"/>
      </p:ext>
    </p:extLst>
  </p:cSld>
  <p:clrMapOvr>
    <a:masterClrMapping/>
  </p:clrMapOvr>
</p:sld>
</file>

<file path=ppt/theme/theme1.xml><?xml version="1.0" encoding="utf-8"?>
<a:theme xmlns:a="http://schemas.openxmlformats.org/drawingml/2006/main" name="4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10443</TotalTime>
  <Words>5188</Words>
  <Application>Microsoft Office PowerPoint</Application>
  <PresentationFormat>寬螢幕</PresentationFormat>
  <Paragraphs>812</Paragraphs>
  <Slides>60</Slides>
  <Notes>2</Notes>
  <HiddenSlides>1</HiddenSlides>
  <MMClips>1</MMClips>
  <ScaleCrop>false</ScaleCrop>
  <HeadingPairs>
    <vt:vector size="6" baseType="variant">
      <vt:variant>
        <vt:lpstr>使用字型</vt:lpstr>
      </vt:variant>
      <vt:variant>
        <vt:i4>19</vt:i4>
      </vt:variant>
      <vt:variant>
        <vt:lpstr>佈景主題</vt:lpstr>
      </vt:variant>
      <vt:variant>
        <vt:i4>1</vt:i4>
      </vt:variant>
      <vt:variant>
        <vt:lpstr>投影片標題</vt:lpstr>
      </vt:variant>
      <vt:variant>
        <vt:i4>60</vt:i4>
      </vt:variant>
    </vt:vector>
  </HeadingPairs>
  <TitlesOfParts>
    <vt:vector size="80" baseType="lpstr">
      <vt:lpstr>Carlito</vt:lpstr>
      <vt:lpstr>DejaVu Sans Mono</vt:lpstr>
      <vt:lpstr>Gen Jyuu Gothic Bold</vt:lpstr>
      <vt:lpstr>Liberation Serif</vt:lpstr>
      <vt:lpstr>微软雅黑</vt:lpstr>
      <vt:lpstr>Noto Sans CJK JP Medium</vt:lpstr>
      <vt:lpstr>宋体</vt:lpstr>
      <vt:lpstr>WenQuanYi Micro Hei</vt:lpstr>
      <vt:lpstr>文鼎中楷</vt:lpstr>
      <vt:lpstr>文鼎勘亭流U</vt:lpstr>
      <vt:lpstr>華康中黑體</vt:lpstr>
      <vt:lpstr>微軟正黑體</vt:lpstr>
      <vt:lpstr>微軟正黑體 Light</vt:lpstr>
      <vt:lpstr>新細明體</vt:lpstr>
      <vt:lpstr>標楷體</vt:lpstr>
      <vt:lpstr>Arial</vt:lpstr>
      <vt:lpstr>Calibri</vt:lpstr>
      <vt:lpstr>Calibri Light</vt:lpstr>
      <vt:lpstr>Times New Roman</vt:lpstr>
      <vt:lpstr>4_Office 佈景主題</vt:lpstr>
      <vt:lpstr>學務會議座位表</vt:lpstr>
      <vt:lpstr>110學年度第1學期</vt:lpstr>
      <vt:lpstr>PowerPoint 簡報</vt:lpstr>
      <vt:lpstr>PowerPoint 簡報</vt:lpstr>
      <vt:lpstr>PowerPoint 簡報</vt:lpstr>
      <vt:lpstr>PowerPoint 簡報</vt:lpstr>
      <vt:lpstr>PowerPoint 簡報</vt:lpstr>
      <vt:lpstr>PowerPoint 簡報</vt:lpstr>
      <vt:lpstr>110年度 畢業生調查績效卓著系所</vt:lpstr>
      <vt:lpstr>PowerPoint 簡報</vt:lpstr>
      <vt:lpstr>工作成果獎勵獲獎名單 　學年度導師班級經營</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60週年校慶</vt:lpstr>
      <vt:lpstr>PowerPoint 簡報</vt:lpstr>
      <vt:lpstr>PowerPoint 簡報</vt:lpstr>
      <vt:lpstr>PowerPoint 簡報</vt:lpstr>
      <vt:lpstr>60週年感恩慶祝大會活動主持人-莊開文</vt:lpstr>
      <vt:lpstr> 60週年感恩慶祝大會活動背板</vt:lpstr>
      <vt:lpstr>PowerPoint 簡報</vt:lpstr>
      <vt:lpstr>境外生入境作業</vt:lpstr>
      <vt:lpstr>110-1各院僑陸生入境概況</vt:lpstr>
      <vt:lpstr>PowerPoint 簡報</vt:lpstr>
      <vt:lpstr>PowerPoint 簡報</vt:lpstr>
      <vt:lpstr>PowerPoint 簡報</vt:lpstr>
      <vt:lpstr>PowerPoint 簡報</vt:lpstr>
      <vt:lpstr>PowerPoint 簡報</vt:lpstr>
      <vt:lpstr>本學期（ 110-1 ）開學迄 11 月 16 日，各類校安事件計258 人 / 件，除拒菸輔導及其他 類別外，仍以自我傷害 68 人 / 件較高，車禍 33人 / 件次之、協助送醫及性騷擾各 19  人 / 件再次之。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臨時動議</vt:lpstr>
      <vt:lpstr>主席結論</vt:lpstr>
      <vt:lpstr>感謝聆聽 祝福平安健康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藍博耀</cp:lastModifiedBy>
  <cp:revision>864</cp:revision>
  <cp:lastPrinted>2021-11-17T02:57:52Z</cp:lastPrinted>
  <dcterms:created xsi:type="dcterms:W3CDTF">2017-06-27T01:49:06Z</dcterms:created>
  <dcterms:modified xsi:type="dcterms:W3CDTF">2021-11-17T08:17:54Z</dcterms:modified>
</cp:coreProperties>
</file>