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77"/>
  </p:notesMasterIdLst>
  <p:handoutMasterIdLst>
    <p:handoutMasterId r:id="rId78"/>
  </p:handoutMasterIdLst>
  <p:sldIdLst>
    <p:sldId id="265" r:id="rId2"/>
    <p:sldId id="266" r:id="rId3"/>
    <p:sldId id="335" r:id="rId4"/>
    <p:sldId id="336" r:id="rId5"/>
    <p:sldId id="337" r:id="rId6"/>
    <p:sldId id="338" r:id="rId7"/>
    <p:sldId id="339" r:id="rId8"/>
    <p:sldId id="340" r:id="rId9"/>
    <p:sldId id="264" r:id="rId10"/>
    <p:sldId id="262" r:id="rId11"/>
    <p:sldId id="259" r:id="rId12"/>
    <p:sldId id="303" r:id="rId13"/>
    <p:sldId id="304" r:id="rId14"/>
    <p:sldId id="305" r:id="rId15"/>
    <p:sldId id="322" r:id="rId16"/>
    <p:sldId id="318" r:id="rId17"/>
    <p:sldId id="319" r:id="rId18"/>
    <p:sldId id="356" r:id="rId19"/>
    <p:sldId id="276" r:id="rId20"/>
    <p:sldId id="357" r:id="rId21"/>
    <p:sldId id="271" r:id="rId22"/>
    <p:sldId id="380" r:id="rId23"/>
    <p:sldId id="298" r:id="rId24"/>
    <p:sldId id="286" r:id="rId25"/>
    <p:sldId id="299" r:id="rId26"/>
    <p:sldId id="289" r:id="rId27"/>
    <p:sldId id="300" r:id="rId28"/>
    <p:sldId id="308" r:id="rId29"/>
    <p:sldId id="324" r:id="rId30"/>
    <p:sldId id="329" r:id="rId31"/>
    <p:sldId id="330" r:id="rId32"/>
    <p:sldId id="361" r:id="rId33"/>
    <p:sldId id="332" r:id="rId34"/>
    <p:sldId id="333" r:id="rId35"/>
    <p:sldId id="334" r:id="rId36"/>
    <p:sldId id="314" r:id="rId37"/>
    <p:sldId id="315" r:id="rId38"/>
    <p:sldId id="316" r:id="rId39"/>
    <p:sldId id="358" r:id="rId40"/>
    <p:sldId id="360" r:id="rId41"/>
    <p:sldId id="317" r:id="rId42"/>
    <p:sldId id="273" r:id="rId43"/>
    <p:sldId id="323" r:id="rId44"/>
    <p:sldId id="379" r:id="rId45"/>
    <p:sldId id="362" r:id="rId46"/>
    <p:sldId id="363" r:id="rId47"/>
    <p:sldId id="364" r:id="rId48"/>
    <p:sldId id="365" r:id="rId49"/>
    <p:sldId id="366" r:id="rId50"/>
    <p:sldId id="367" r:id="rId51"/>
    <p:sldId id="368" r:id="rId52"/>
    <p:sldId id="369" r:id="rId53"/>
    <p:sldId id="370" r:id="rId54"/>
    <p:sldId id="371" r:id="rId55"/>
    <p:sldId id="372" r:id="rId56"/>
    <p:sldId id="373" r:id="rId57"/>
    <p:sldId id="374" r:id="rId58"/>
    <p:sldId id="375" r:id="rId59"/>
    <p:sldId id="376" r:id="rId60"/>
    <p:sldId id="377" r:id="rId61"/>
    <p:sldId id="378" r:id="rId62"/>
    <p:sldId id="283" r:id="rId63"/>
    <p:sldId id="277" r:id="rId64"/>
    <p:sldId id="284" r:id="rId65"/>
    <p:sldId id="278" r:id="rId66"/>
    <p:sldId id="279" r:id="rId67"/>
    <p:sldId id="281" r:id="rId68"/>
    <p:sldId id="258" r:id="rId69"/>
    <p:sldId id="282" r:id="rId70"/>
    <p:sldId id="280" r:id="rId71"/>
    <p:sldId id="257" r:id="rId72"/>
    <p:sldId id="327" r:id="rId73"/>
    <p:sldId id="328" r:id="rId74"/>
    <p:sldId id="381" r:id="rId75"/>
    <p:sldId id="382" r:id="rId76"/>
  </p:sldIdLst>
  <p:sldSz cx="9144000" cy="6858000" type="screen4x3"/>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5388" autoAdjust="0"/>
  </p:normalViewPr>
  <p:slideViewPr>
    <p:cSldViewPr snapToGrid="0">
      <p:cViewPr varScale="1">
        <p:scale>
          <a:sx n="83" d="100"/>
          <a:sy n="83" d="100"/>
        </p:scale>
        <p:origin x="1248" y="77"/>
      </p:cViewPr>
      <p:guideLst/>
    </p:cSldViewPr>
  </p:slideViewPr>
  <p:notesTextViewPr>
    <p:cViewPr>
      <p:scale>
        <a:sx n="1" d="1"/>
        <a:sy n="1" d="1"/>
      </p:scale>
      <p:origin x="0" y="0"/>
    </p:cViewPr>
  </p:notesTextViewPr>
  <p:notesViewPr>
    <p:cSldViewPr snapToGrid="0">
      <p:cViewPr varScale="1">
        <p:scale>
          <a:sx n="67" d="100"/>
          <a:sy n="67" d="100"/>
        </p:scale>
        <p:origin x="312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1.xml.rels><?xml version="1.0" encoding="UTF-8" standalone="yes"?>
<Relationships xmlns="http://schemas.openxmlformats.org/package/2006/relationships"><Relationship Id="rId1" Type="http://schemas.openxmlformats.org/officeDocument/2006/relationships/image" Target="../media/image28.jpeg"/></Relationships>
</file>

<file path=ppt/diagrams/_rels/data2.xml.rels><?xml version="1.0" encoding="UTF-8" standalone="yes"?>
<Relationships xmlns="http://schemas.openxmlformats.org/package/2006/relationships"><Relationship Id="rId1" Type="http://schemas.openxmlformats.org/officeDocument/2006/relationships/image" Target="../media/image29.jpeg"/></Relationships>
</file>

<file path=ppt/diagrams/_rels/data3.xml.rels><?xml version="1.0" encoding="UTF-8" standalone="yes"?>
<Relationships xmlns="http://schemas.openxmlformats.org/package/2006/relationships"><Relationship Id="rId1"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8.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9.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2BAAB7-5673-40B5-BCDE-F7810E59806A}" type="doc">
      <dgm:prSet loTypeId="urn:microsoft.com/office/officeart/2008/layout/CircularPictureCallout" loCatId="picture" qsTypeId="urn:microsoft.com/office/officeart/2005/8/quickstyle/simple1" qsCatId="simple" csTypeId="urn:microsoft.com/office/officeart/2005/8/colors/accent1_2" csCatId="accent1"/>
      <dgm:spPr/>
    </dgm:pt>
    <dgm:pt modelId="{2D498146-7FD0-46CF-9F7E-58ED39E16133}">
      <dgm:prSet phldrT="[文字]" phldr="1"/>
      <dgm:spPr/>
      <dgm:t>
        <a:bodyPr/>
        <a:lstStyle/>
        <a:p>
          <a:endParaRPr lang="zh-TW" altLang="en-US"/>
        </a:p>
      </dgm:t>
    </dgm:pt>
    <dgm:pt modelId="{2F72F4A9-C546-4A60-BA01-FA9BB3BA5E9A}" type="parTrans" cxnId="{904A4014-F52C-4BA3-9D42-C94BE583AFE6}">
      <dgm:prSet/>
      <dgm:spPr/>
      <dgm:t>
        <a:bodyPr/>
        <a:lstStyle/>
        <a:p>
          <a:endParaRPr lang="zh-TW" altLang="en-US"/>
        </a:p>
      </dgm:t>
    </dgm:pt>
    <dgm:pt modelId="{BBE44F62-1C6C-442B-B1B0-30CAFC2A4FF2}" type="sibTrans" cxnId="{904A4014-F52C-4BA3-9D42-C94BE583AFE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9000" b="-39000"/>
          </a:stretch>
        </a:blipFill>
      </dgm:spPr>
      <dgm:t>
        <a:bodyPr/>
        <a:lstStyle/>
        <a:p>
          <a:endParaRPr lang="zh-TW" altLang="en-US"/>
        </a:p>
      </dgm:t>
    </dgm:pt>
    <dgm:pt modelId="{F03DE1D4-FBCD-48EB-9D63-097CCCB2CF89}" type="pres">
      <dgm:prSet presAssocID="{2C2BAAB7-5673-40B5-BCDE-F7810E59806A}" presName="Name0" presStyleCnt="0">
        <dgm:presLayoutVars>
          <dgm:chMax val="7"/>
          <dgm:chPref val="7"/>
          <dgm:dir/>
        </dgm:presLayoutVars>
      </dgm:prSet>
      <dgm:spPr/>
    </dgm:pt>
    <dgm:pt modelId="{5ED7E66C-ED82-49BA-96C8-4075820AB2C3}" type="pres">
      <dgm:prSet presAssocID="{2C2BAAB7-5673-40B5-BCDE-F7810E59806A}" presName="Name1" presStyleCnt="0"/>
      <dgm:spPr/>
    </dgm:pt>
    <dgm:pt modelId="{CF48393A-592F-4F67-959C-577666F2915A}" type="pres">
      <dgm:prSet presAssocID="{BBE44F62-1C6C-442B-B1B0-30CAFC2A4FF2}" presName="picture_1" presStyleCnt="0"/>
      <dgm:spPr/>
    </dgm:pt>
    <dgm:pt modelId="{9F2137B4-166C-4004-8E1D-36D182D4F694}" type="pres">
      <dgm:prSet presAssocID="{BBE44F62-1C6C-442B-B1B0-30CAFC2A4FF2}" presName="pictureRepeatNode" presStyleLbl="alignImgPlace1" presStyleIdx="0" presStyleCnt="1"/>
      <dgm:spPr/>
      <dgm:t>
        <a:bodyPr/>
        <a:lstStyle/>
        <a:p>
          <a:endParaRPr lang="zh-TW" altLang="en-US"/>
        </a:p>
      </dgm:t>
    </dgm:pt>
    <dgm:pt modelId="{9788CA14-53D8-48EC-941F-26F302EAFEF5}" type="pres">
      <dgm:prSet presAssocID="{2D498146-7FD0-46CF-9F7E-58ED39E16133}" presName="text_1" presStyleLbl="node1" presStyleIdx="0" presStyleCnt="0">
        <dgm:presLayoutVars>
          <dgm:bulletEnabled val="1"/>
        </dgm:presLayoutVars>
      </dgm:prSet>
      <dgm:spPr/>
      <dgm:t>
        <a:bodyPr/>
        <a:lstStyle/>
        <a:p>
          <a:endParaRPr lang="zh-TW" altLang="en-US"/>
        </a:p>
      </dgm:t>
    </dgm:pt>
  </dgm:ptLst>
  <dgm:cxnLst>
    <dgm:cxn modelId="{746940D1-F9AA-4323-A111-661A1F71604A}" type="presOf" srcId="{2D498146-7FD0-46CF-9F7E-58ED39E16133}" destId="{9788CA14-53D8-48EC-941F-26F302EAFEF5}" srcOrd="0" destOrd="0" presId="urn:microsoft.com/office/officeart/2008/layout/CircularPictureCallout"/>
    <dgm:cxn modelId="{904A4014-F52C-4BA3-9D42-C94BE583AFE6}" srcId="{2C2BAAB7-5673-40B5-BCDE-F7810E59806A}" destId="{2D498146-7FD0-46CF-9F7E-58ED39E16133}" srcOrd="0" destOrd="0" parTransId="{2F72F4A9-C546-4A60-BA01-FA9BB3BA5E9A}" sibTransId="{BBE44F62-1C6C-442B-B1B0-30CAFC2A4FF2}"/>
    <dgm:cxn modelId="{D16D8C74-46E6-4C32-80DC-A7DAD5BD6EC1}" type="presOf" srcId="{2C2BAAB7-5673-40B5-BCDE-F7810E59806A}" destId="{F03DE1D4-FBCD-48EB-9D63-097CCCB2CF89}" srcOrd="0" destOrd="0" presId="urn:microsoft.com/office/officeart/2008/layout/CircularPictureCallout"/>
    <dgm:cxn modelId="{63E674EB-04C8-442D-A950-25FB78C3BA9B}" type="presOf" srcId="{BBE44F62-1C6C-442B-B1B0-30CAFC2A4FF2}" destId="{9F2137B4-166C-4004-8E1D-36D182D4F694}" srcOrd="0" destOrd="0" presId="urn:microsoft.com/office/officeart/2008/layout/CircularPictureCallout"/>
    <dgm:cxn modelId="{F7368592-537B-444A-AA9C-60902B7C8AE5}" type="presParOf" srcId="{F03DE1D4-FBCD-48EB-9D63-097CCCB2CF89}" destId="{5ED7E66C-ED82-49BA-96C8-4075820AB2C3}" srcOrd="0" destOrd="0" presId="urn:microsoft.com/office/officeart/2008/layout/CircularPictureCallout"/>
    <dgm:cxn modelId="{B68712F1-05A7-4F49-A1DC-3E6EF5A2330B}" type="presParOf" srcId="{5ED7E66C-ED82-49BA-96C8-4075820AB2C3}" destId="{CF48393A-592F-4F67-959C-577666F2915A}" srcOrd="0" destOrd="0" presId="urn:microsoft.com/office/officeart/2008/layout/CircularPictureCallout"/>
    <dgm:cxn modelId="{2673A79C-4089-49EF-93E8-96B6519FCA9B}" type="presParOf" srcId="{CF48393A-592F-4F67-959C-577666F2915A}" destId="{9F2137B4-166C-4004-8E1D-36D182D4F694}" srcOrd="0" destOrd="0" presId="urn:microsoft.com/office/officeart/2008/layout/CircularPictureCallout"/>
    <dgm:cxn modelId="{78FF7412-A2B2-4BC9-AE40-7B83870BE410}" type="presParOf" srcId="{5ED7E66C-ED82-49BA-96C8-4075820AB2C3}" destId="{9788CA14-53D8-48EC-941F-26F302EAFEF5}" srcOrd="1"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CC3741-8ED5-42CE-B911-679757FDD778}"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61A769D4-E0EC-415A-A289-D4797B86BEB9}">
      <dgm:prSet phldrT="[文字]" phldr="1"/>
      <dgm:spPr/>
      <dgm:t>
        <a:bodyPr/>
        <a:lstStyle/>
        <a:p>
          <a:endParaRPr lang="zh-TW" altLang="en-US"/>
        </a:p>
      </dgm:t>
    </dgm:pt>
    <dgm:pt modelId="{00BD40BD-38F7-4E8C-85AA-038DBE36B131}" type="parTrans" cxnId="{4653BDA3-84F2-4CBD-AE70-DA44E2957BE6}">
      <dgm:prSet/>
      <dgm:spPr/>
      <dgm:t>
        <a:bodyPr/>
        <a:lstStyle/>
        <a:p>
          <a:endParaRPr lang="zh-TW" altLang="en-US"/>
        </a:p>
      </dgm:t>
    </dgm:pt>
    <dgm:pt modelId="{1F2E64DE-2866-47BC-8D0F-E85F0B3392E9}" type="sibTrans" cxnId="{4653BDA3-84F2-4CBD-AE70-DA44E2957BE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t>
        <a:bodyPr/>
        <a:lstStyle/>
        <a:p>
          <a:endParaRPr lang="zh-TW" altLang="en-US"/>
        </a:p>
      </dgm:t>
    </dgm:pt>
    <dgm:pt modelId="{6A41A31C-F2C4-4CF0-B11B-59DE3B81B2CF}" type="pres">
      <dgm:prSet presAssocID="{C6CC3741-8ED5-42CE-B911-679757FDD778}" presName="Name0" presStyleCnt="0">
        <dgm:presLayoutVars>
          <dgm:chMax val="7"/>
          <dgm:chPref val="7"/>
          <dgm:dir/>
        </dgm:presLayoutVars>
      </dgm:prSet>
      <dgm:spPr/>
    </dgm:pt>
    <dgm:pt modelId="{DA7F6542-B782-47CF-813F-E11F47E04F8A}" type="pres">
      <dgm:prSet presAssocID="{C6CC3741-8ED5-42CE-B911-679757FDD778}" presName="Name1" presStyleCnt="0"/>
      <dgm:spPr/>
    </dgm:pt>
    <dgm:pt modelId="{72757B9C-ACD7-44F7-8A45-343C834D10B0}" type="pres">
      <dgm:prSet presAssocID="{1F2E64DE-2866-47BC-8D0F-E85F0B3392E9}" presName="picture_1" presStyleCnt="0"/>
      <dgm:spPr/>
    </dgm:pt>
    <dgm:pt modelId="{2D8B7998-5263-4C0E-98F4-7601D999D60E}" type="pres">
      <dgm:prSet presAssocID="{1F2E64DE-2866-47BC-8D0F-E85F0B3392E9}" presName="pictureRepeatNode" presStyleLbl="alignImgPlace1" presStyleIdx="0" presStyleCnt="1"/>
      <dgm:spPr/>
      <dgm:t>
        <a:bodyPr/>
        <a:lstStyle/>
        <a:p>
          <a:endParaRPr lang="zh-TW" altLang="en-US"/>
        </a:p>
      </dgm:t>
    </dgm:pt>
    <dgm:pt modelId="{E66A965E-6813-4D0F-A51D-1819DBCBBD33}" type="pres">
      <dgm:prSet presAssocID="{61A769D4-E0EC-415A-A289-D4797B86BEB9}" presName="text_1" presStyleLbl="node1" presStyleIdx="0" presStyleCnt="0">
        <dgm:presLayoutVars>
          <dgm:bulletEnabled val="1"/>
        </dgm:presLayoutVars>
      </dgm:prSet>
      <dgm:spPr/>
      <dgm:t>
        <a:bodyPr/>
        <a:lstStyle/>
        <a:p>
          <a:endParaRPr lang="zh-TW" altLang="en-US"/>
        </a:p>
      </dgm:t>
    </dgm:pt>
  </dgm:ptLst>
  <dgm:cxnLst>
    <dgm:cxn modelId="{4653BDA3-84F2-4CBD-AE70-DA44E2957BE6}" srcId="{C6CC3741-8ED5-42CE-B911-679757FDD778}" destId="{61A769D4-E0EC-415A-A289-D4797B86BEB9}" srcOrd="0" destOrd="0" parTransId="{00BD40BD-38F7-4E8C-85AA-038DBE36B131}" sibTransId="{1F2E64DE-2866-47BC-8D0F-E85F0B3392E9}"/>
    <dgm:cxn modelId="{E4643F4A-844C-4898-84C4-F5559FDFEB73}" type="presOf" srcId="{1F2E64DE-2866-47BC-8D0F-E85F0B3392E9}" destId="{2D8B7998-5263-4C0E-98F4-7601D999D60E}" srcOrd="0" destOrd="0" presId="urn:microsoft.com/office/officeart/2008/layout/CircularPictureCallout"/>
    <dgm:cxn modelId="{D4330FFE-379F-44CA-B768-0F8CE437028C}" type="presOf" srcId="{61A769D4-E0EC-415A-A289-D4797B86BEB9}" destId="{E66A965E-6813-4D0F-A51D-1819DBCBBD33}" srcOrd="0" destOrd="0" presId="urn:microsoft.com/office/officeart/2008/layout/CircularPictureCallout"/>
    <dgm:cxn modelId="{8C4BF3D6-ABF4-4023-9833-7E90B7D94572}" type="presOf" srcId="{C6CC3741-8ED5-42CE-B911-679757FDD778}" destId="{6A41A31C-F2C4-4CF0-B11B-59DE3B81B2CF}" srcOrd="0" destOrd="0" presId="urn:microsoft.com/office/officeart/2008/layout/CircularPictureCallout"/>
    <dgm:cxn modelId="{E569EBA2-B6CE-4AB7-83B5-F82F5243FEDF}" type="presParOf" srcId="{6A41A31C-F2C4-4CF0-B11B-59DE3B81B2CF}" destId="{DA7F6542-B782-47CF-813F-E11F47E04F8A}" srcOrd="0" destOrd="0" presId="urn:microsoft.com/office/officeart/2008/layout/CircularPictureCallout"/>
    <dgm:cxn modelId="{1E7B5F0C-270C-4C6F-97D6-F9C2586036F6}" type="presParOf" srcId="{DA7F6542-B782-47CF-813F-E11F47E04F8A}" destId="{72757B9C-ACD7-44F7-8A45-343C834D10B0}" srcOrd="0" destOrd="0" presId="urn:microsoft.com/office/officeart/2008/layout/CircularPictureCallout"/>
    <dgm:cxn modelId="{4FDFF277-EC1E-42E5-B123-99F87AA2E3AB}" type="presParOf" srcId="{72757B9C-ACD7-44F7-8A45-343C834D10B0}" destId="{2D8B7998-5263-4C0E-98F4-7601D999D60E}" srcOrd="0" destOrd="0" presId="urn:microsoft.com/office/officeart/2008/layout/CircularPictureCallout"/>
    <dgm:cxn modelId="{BF5FC844-FD28-44F8-95DE-B263724FF059}" type="presParOf" srcId="{DA7F6542-B782-47CF-813F-E11F47E04F8A}" destId="{E66A965E-6813-4D0F-A51D-1819DBCBBD33}" srcOrd="1" destOrd="0" presId="urn:microsoft.com/office/officeart/2008/layout/CircularPictureCallou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EB4F87-617C-4A63-ADD0-0954D598F3B9}" type="doc">
      <dgm:prSet loTypeId="urn:microsoft.com/office/officeart/2008/layout/CircularPictureCallout" loCatId="picture" qsTypeId="urn:microsoft.com/office/officeart/2005/8/quickstyle/simple1" qsCatId="simple" csTypeId="urn:microsoft.com/office/officeart/2005/8/colors/accent1_2" csCatId="accent1"/>
      <dgm:spPr/>
    </dgm:pt>
    <dgm:pt modelId="{AC6A9CF2-35AF-4223-BBD9-E644A18A5058}">
      <dgm:prSet phldrT="[文字]" phldr="1"/>
      <dgm:spPr/>
      <dgm:t>
        <a:bodyPr/>
        <a:lstStyle/>
        <a:p>
          <a:endParaRPr lang="zh-TW" altLang="en-US"/>
        </a:p>
      </dgm:t>
    </dgm:pt>
    <dgm:pt modelId="{15636DD8-6C49-4331-A0CF-117D0E0508A3}" type="parTrans" cxnId="{D79DCA28-4EE5-4018-A8C3-1AEF1EE1BDF1}">
      <dgm:prSet/>
      <dgm:spPr/>
      <dgm:t>
        <a:bodyPr/>
        <a:lstStyle/>
        <a:p>
          <a:endParaRPr lang="zh-TW" altLang="en-US"/>
        </a:p>
      </dgm:t>
    </dgm:pt>
    <dgm:pt modelId="{C6051617-BBC5-4B11-B7F2-137DF4F38D76}" type="sibTrans" cxnId="{D79DCA28-4EE5-4018-A8C3-1AEF1EE1BDF1}">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t>
        <a:bodyPr/>
        <a:lstStyle/>
        <a:p>
          <a:endParaRPr lang="zh-TW" altLang="en-US"/>
        </a:p>
      </dgm:t>
    </dgm:pt>
    <dgm:pt modelId="{70C29EA6-A295-4E2D-987D-0574DA9C3E44}" type="pres">
      <dgm:prSet presAssocID="{A3EB4F87-617C-4A63-ADD0-0954D598F3B9}" presName="Name0" presStyleCnt="0">
        <dgm:presLayoutVars>
          <dgm:chMax val="7"/>
          <dgm:chPref val="7"/>
          <dgm:dir/>
        </dgm:presLayoutVars>
      </dgm:prSet>
      <dgm:spPr/>
    </dgm:pt>
    <dgm:pt modelId="{97DDDE9E-3A60-4F3D-AC5D-86596B1BF1FC}" type="pres">
      <dgm:prSet presAssocID="{A3EB4F87-617C-4A63-ADD0-0954D598F3B9}" presName="Name1" presStyleCnt="0"/>
      <dgm:spPr/>
    </dgm:pt>
    <dgm:pt modelId="{CEAED35E-FD22-4F9C-9F3B-B86F65B11E50}" type="pres">
      <dgm:prSet presAssocID="{C6051617-BBC5-4B11-B7F2-137DF4F38D76}" presName="picture_1" presStyleCnt="0"/>
      <dgm:spPr/>
    </dgm:pt>
    <dgm:pt modelId="{9300BAE6-D102-49B2-8EA0-55F5630E1E94}" type="pres">
      <dgm:prSet presAssocID="{C6051617-BBC5-4B11-B7F2-137DF4F38D76}" presName="pictureRepeatNode" presStyleLbl="alignImgPlace1" presStyleIdx="0" presStyleCnt="1"/>
      <dgm:spPr/>
      <dgm:t>
        <a:bodyPr/>
        <a:lstStyle/>
        <a:p>
          <a:endParaRPr lang="zh-TW" altLang="en-US"/>
        </a:p>
      </dgm:t>
    </dgm:pt>
    <dgm:pt modelId="{B25843AF-519A-4534-B307-E0D4677D616E}" type="pres">
      <dgm:prSet presAssocID="{AC6A9CF2-35AF-4223-BBD9-E644A18A5058}" presName="text_1" presStyleLbl="node1" presStyleIdx="0" presStyleCnt="0">
        <dgm:presLayoutVars>
          <dgm:bulletEnabled val="1"/>
        </dgm:presLayoutVars>
      </dgm:prSet>
      <dgm:spPr/>
      <dgm:t>
        <a:bodyPr/>
        <a:lstStyle/>
        <a:p>
          <a:endParaRPr lang="zh-TW" altLang="en-US"/>
        </a:p>
      </dgm:t>
    </dgm:pt>
  </dgm:ptLst>
  <dgm:cxnLst>
    <dgm:cxn modelId="{BBBAF1E4-C053-4020-AF9D-21B0615A9805}" type="presOf" srcId="{C6051617-BBC5-4B11-B7F2-137DF4F38D76}" destId="{9300BAE6-D102-49B2-8EA0-55F5630E1E94}" srcOrd="0" destOrd="0" presId="urn:microsoft.com/office/officeart/2008/layout/CircularPictureCallout"/>
    <dgm:cxn modelId="{D54EA43E-C3BF-404B-B787-8E50CAED30F9}" type="presOf" srcId="{AC6A9CF2-35AF-4223-BBD9-E644A18A5058}" destId="{B25843AF-519A-4534-B307-E0D4677D616E}" srcOrd="0" destOrd="0" presId="urn:microsoft.com/office/officeart/2008/layout/CircularPictureCallout"/>
    <dgm:cxn modelId="{D79DCA28-4EE5-4018-A8C3-1AEF1EE1BDF1}" srcId="{A3EB4F87-617C-4A63-ADD0-0954D598F3B9}" destId="{AC6A9CF2-35AF-4223-BBD9-E644A18A5058}" srcOrd="0" destOrd="0" parTransId="{15636DD8-6C49-4331-A0CF-117D0E0508A3}" sibTransId="{C6051617-BBC5-4B11-B7F2-137DF4F38D76}"/>
    <dgm:cxn modelId="{D700DF5F-EA5B-437D-AF16-09F1896B1306}" type="presOf" srcId="{A3EB4F87-617C-4A63-ADD0-0954D598F3B9}" destId="{70C29EA6-A295-4E2D-987D-0574DA9C3E44}" srcOrd="0" destOrd="0" presId="urn:microsoft.com/office/officeart/2008/layout/CircularPictureCallout"/>
    <dgm:cxn modelId="{6C0989B9-0806-4BAC-BFC0-75B2010BD0E6}" type="presParOf" srcId="{70C29EA6-A295-4E2D-987D-0574DA9C3E44}" destId="{97DDDE9E-3A60-4F3D-AC5D-86596B1BF1FC}" srcOrd="0" destOrd="0" presId="urn:microsoft.com/office/officeart/2008/layout/CircularPictureCallout"/>
    <dgm:cxn modelId="{EA05B57E-F8C5-4BAD-AFA3-9F67A1055975}" type="presParOf" srcId="{97DDDE9E-3A60-4F3D-AC5D-86596B1BF1FC}" destId="{CEAED35E-FD22-4F9C-9F3B-B86F65B11E50}" srcOrd="0" destOrd="0" presId="urn:microsoft.com/office/officeart/2008/layout/CircularPictureCallout"/>
    <dgm:cxn modelId="{7915879F-291E-4F8E-BDD8-7125987BA051}" type="presParOf" srcId="{CEAED35E-FD22-4F9C-9F3B-B86F65B11E50}" destId="{9300BAE6-D102-49B2-8EA0-55F5630E1E94}" srcOrd="0" destOrd="0" presId="urn:microsoft.com/office/officeart/2008/layout/CircularPictureCallout"/>
    <dgm:cxn modelId="{351654D7-279B-4CE7-8708-9A09456CD756}" type="presParOf" srcId="{97DDDE9E-3A60-4F3D-AC5D-86596B1BF1FC}" destId="{B25843AF-519A-4534-B307-E0D4677D616E}" srcOrd="1" destOrd="0" presId="urn:microsoft.com/office/officeart/2008/layout/CircularPictureCallou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137B4-166C-4004-8E1D-36D182D4F694}">
      <dsp:nvSpPr>
        <dsp:cNvPr id="0" name=""/>
        <dsp:cNvSpPr/>
      </dsp:nvSpPr>
      <dsp:spPr>
        <a:xfrm>
          <a:off x="519724" y="1327462"/>
          <a:ext cx="1039448" cy="103944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9000" b="-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88CA14-53D8-48EC-941F-26F302EAFEF5}">
      <dsp:nvSpPr>
        <dsp:cNvPr id="0" name=""/>
        <dsp:cNvSpPr/>
      </dsp:nvSpPr>
      <dsp:spPr>
        <a:xfrm>
          <a:off x="706824" y="1879408"/>
          <a:ext cx="665246" cy="3430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977900">
            <a:lnSpc>
              <a:spcPct val="90000"/>
            </a:lnSpc>
            <a:spcBef>
              <a:spcPct val="0"/>
            </a:spcBef>
            <a:spcAft>
              <a:spcPct val="35000"/>
            </a:spcAft>
          </a:pPr>
          <a:endParaRPr lang="zh-TW" altLang="en-US" sz="2200" kern="1200"/>
        </a:p>
      </dsp:txBody>
      <dsp:txXfrm>
        <a:off x="706824" y="1879408"/>
        <a:ext cx="665246" cy="3430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B7998-5263-4C0E-98F4-7601D999D60E}">
      <dsp:nvSpPr>
        <dsp:cNvPr id="0" name=""/>
        <dsp:cNvSpPr/>
      </dsp:nvSpPr>
      <dsp:spPr>
        <a:xfrm>
          <a:off x="1212281" y="344080"/>
          <a:ext cx="2424562" cy="242456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6A965E-6813-4D0F-A51D-1819DBCBBD33}">
      <dsp:nvSpPr>
        <dsp:cNvPr id="0" name=""/>
        <dsp:cNvSpPr/>
      </dsp:nvSpPr>
      <dsp:spPr>
        <a:xfrm>
          <a:off x="1648702" y="1631523"/>
          <a:ext cx="1551719" cy="80010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311400">
            <a:lnSpc>
              <a:spcPct val="90000"/>
            </a:lnSpc>
            <a:spcBef>
              <a:spcPct val="0"/>
            </a:spcBef>
            <a:spcAft>
              <a:spcPct val="35000"/>
            </a:spcAft>
          </a:pPr>
          <a:endParaRPr lang="zh-TW" altLang="en-US" sz="5200" kern="1200"/>
        </a:p>
      </dsp:txBody>
      <dsp:txXfrm>
        <a:off x="1648702" y="1631523"/>
        <a:ext cx="1551719" cy="8001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0BAE6-D102-49B2-8EA0-55F5630E1E94}">
      <dsp:nvSpPr>
        <dsp:cNvPr id="0" name=""/>
        <dsp:cNvSpPr/>
      </dsp:nvSpPr>
      <dsp:spPr>
        <a:xfrm>
          <a:off x="1180322" y="376039"/>
          <a:ext cx="2360645" cy="236064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5843AF-519A-4534-B307-E0D4677D616E}">
      <dsp:nvSpPr>
        <dsp:cNvPr id="0" name=""/>
        <dsp:cNvSpPr/>
      </dsp:nvSpPr>
      <dsp:spPr>
        <a:xfrm>
          <a:off x="1605238" y="1629541"/>
          <a:ext cx="1510812" cy="77901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222500">
            <a:lnSpc>
              <a:spcPct val="90000"/>
            </a:lnSpc>
            <a:spcBef>
              <a:spcPct val="0"/>
            </a:spcBef>
            <a:spcAft>
              <a:spcPct val="35000"/>
            </a:spcAft>
          </a:pPr>
          <a:endParaRPr lang="zh-TW" altLang="en-US" sz="5000" kern="1200"/>
        </a:p>
      </dsp:txBody>
      <dsp:txXfrm>
        <a:off x="1605238" y="1629541"/>
        <a:ext cx="1510812" cy="779012"/>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3" y="3"/>
            <a:ext cx="4301008" cy="340368"/>
          </a:xfrm>
          <a:prstGeom prst="rect">
            <a:avLst/>
          </a:prstGeom>
        </p:spPr>
        <p:txBody>
          <a:bodyPr vert="horz" lIns="90435" tIns="45219" rIns="90435" bIns="45219" rtlCol="0"/>
          <a:lstStyle>
            <a:lvl1pPr algn="l">
              <a:defRPr sz="1200"/>
            </a:lvl1pPr>
          </a:lstStyle>
          <a:p>
            <a:endParaRPr lang="zh-TW" altLang="en-US"/>
          </a:p>
        </p:txBody>
      </p:sp>
      <p:sp>
        <p:nvSpPr>
          <p:cNvPr id="3" name="日期版面配置區 2"/>
          <p:cNvSpPr>
            <a:spLocks noGrp="1"/>
          </p:cNvSpPr>
          <p:nvPr>
            <p:ph type="dt" sz="quarter" idx="1"/>
          </p:nvPr>
        </p:nvSpPr>
        <p:spPr>
          <a:xfrm>
            <a:off x="5623343" y="3"/>
            <a:ext cx="4301008" cy="340368"/>
          </a:xfrm>
          <a:prstGeom prst="rect">
            <a:avLst/>
          </a:prstGeom>
        </p:spPr>
        <p:txBody>
          <a:bodyPr vert="horz" lIns="90435" tIns="45219" rIns="90435" bIns="45219" rtlCol="0"/>
          <a:lstStyle>
            <a:lvl1pPr algn="r">
              <a:defRPr sz="1200"/>
            </a:lvl1pPr>
          </a:lstStyle>
          <a:p>
            <a:fld id="{9652D9C2-88ED-48A8-B3EF-64345543C9D3}" type="datetimeFigureOut">
              <a:rPr lang="zh-TW" altLang="en-US" smtClean="0"/>
              <a:t>2022/5/19</a:t>
            </a:fld>
            <a:endParaRPr lang="zh-TW" altLang="en-US"/>
          </a:p>
        </p:txBody>
      </p:sp>
      <p:sp>
        <p:nvSpPr>
          <p:cNvPr id="4" name="頁尾版面配置區 3"/>
          <p:cNvSpPr>
            <a:spLocks noGrp="1"/>
          </p:cNvSpPr>
          <p:nvPr>
            <p:ph type="ftr" sz="quarter" idx="2"/>
          </p:nvPr>
        </p:nvSpPr>
        <p:spPr>
          <a:xfrm>
            <a:off x="3" y="6457308"/>
            <a:ext cx="4301008" cy="340368"/>
          </a:xfrm>
          <a:prstGeom prst="rect">
            <a:avLst/>
          </a:prstGeom>
        </p:spPr>
        <p:txBody>
          <a:bodyPr vert="horz" lIns="90435" tIns="45219" rIns="90435" bIns="45219"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5623343" y="6457308"/>
            <a:ext cx="4301008" cy="340368"/>
          </a:xfrm>
          <a:prstGeom prst="rect">
            <a:avLst/>
          </a:prstGeom>
        </p:spPr>
        <p:txBody>
          <a:bodyPr vert="horz" lIns="90435" tIns="45219" rIns="90435" bIns="45219" rtlCol="0" anchor="b"/>
          <a:lstStyle>
            <a:lvl1pPr algn="r">
              <a:defRPr sz="1200"/>
            </a:lvl1pPr>
          </a:lstStyle>
          <a:p>
            <a:fld id="{D4FF44D4-78B4-46E0-BB5D-B8CEDAC943A8}" type="slidenum">
              <a:rPr lang="zh-TW" altLang="en-US" smtClean="0"/>
              <a:t>‹#›</a:t>
            </a:fld>
            <a:endParaRPr lang="zh-TW" altLang="en-US"/>
          </a:p>
        </p:txBody>
      </p:sp>
    </p:spTree>
    <p:extLst>
      <p:ext uri="{BB962C8B-B14F-4D97-AF65-F5344CB8AC3E}">
        <p14:creationId xmlns:p14="http://schemas.microsoft.com/office/powerpoint/2010/main" val="33033799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3" y="2"/>
            <a:ext cx="4301544" cy="341065"/>
          </a:xfrm>
          <a:prstGeom prst="rect">
            <a:avLst/>
          </a:prstGeom>
        </p:spPr>
        <p:txBody>
          <a:bodyPr vert="horz" lIns="95545" tIns="47773" rIns="95545" bIns="47773" rtlCol="0"/>
          <a:lstStyle>
            <a:lvl1pPr algn="l">
              <a:defRPr sz="1300"/>
            </a:lvl1pPr>
          </a:lstStyle>
          <a:p>
            <a:endParaRPr lang="zh-TW" altLang="en-US"/>
          </a:p>
        </p:txBody>
      </p:sp>
      <p:sp>
        <p:nvSpPr>
          <p:cNvPr id="3" name="日期版面配置區 2"/>
          <p:cNvSpPr>
            <a:spLocks noGrp="1"/>
          </p:cNvSpPr>
          <p:nvPr>
            <p:ph type="dt" idx="1"/>
          </p:nvPr>
        </p:nvSpPr>
        <p:spPr>
          <a:xfrm>
            <a:off x="5622800" y="2"/>
            <a:ext cx="4301544" cy="341065"/>
          </a:xfrm>
          <a:prstGeom prst="rect">
            <a:avLst/>
          </a:prstGeom>
        </p:spPr>
        <p:txBody>
          <a:bodyPr vert="horz" lIns="95545" tIns="47773" rIns="95545" bIns="47773" rtlCol="0"/>
          <a:lstStyle>
            <a:lvl1pPr algn="r">
              <a:defRPr sz="1300"/>
            </a:lvl1pPr>
          </a:lstStyle>
          <a:p>
            <a:fld id="{9650BFB5-580C-41C4-915B-D93427FF6D54}" type="datetimeFigureOut">
              <a:rPr lang="zh-TW" altLang="en-US" smtClean="0"/>
              <a:t>2022/5/19</a:t>
            </a:fld>
            <a:endParaRPr lang="zh-TW" altLang="en-US"/>
          </a:p>
        </p:txBody>
      </p:sp>
      <p:sp>
        <p:nvSpPr>
          <p:cNvPr id="4" name="投影片影像版面配置區 3"/>
          <p:cNvSpPr>
            <a:spLocks noGrp="1" noRot="1" noChangeAspect="1"/>
          </p:cNvSpPr>
          <p:nvPr>
            <p:ph type="sldImg" idx="2"/>
          </p:nvPr>
        </p:nvSpPr>
        <p:spPr>
          <a:xfrm>
            <a:off x="3433763" y="849313"/>
            <a:ext cx="3059112" cy="2293937"/>
          </a:xfrm>
          <a:prstGeom prst="rect">
            <a:avLst/>
          </a:prstGeom>
          <a:noFill/>
          <a:ln w="12700">
            <a:solidFill>
              <a:prstClr val="black"/>
            </a:solidFill>
          </a:ln>
        </p:spPr>
        <p:txBody>
          <a:bodyPr vert="horz" lIns="95545" tIns="47773" rIns="95545" bIns="47773" rtlCol="0" anchor="ctr"/>
          <a:lstStyle/>
          <a:p>
            <a:endParaRPr lang="zh-TW" altLang="en-US"/>
          </a:p>
        </p:txBody>
      </p:sp>
      <p:sp>
        <p:nvSpPr>
          <p:cNvPr id="5" name="備忘稿版面配置區 4"/>
          <p:cNvSpPr>
            <a:spLocks noGrp="1"/>
          </p:cNvSpPr>
          <p:nvPr>
            <p:ph type="body" sz="quarter" idx="3"/>
          </p:nvPr>
        </p:nvSpPr>
        <p:spPr>
          <a:xfrm>
            <a:off x="992664" y="3271381"/>
            <a:ext cx="7941310" cy="2676585"/>
          </a:xfrm>
          <a:prstGeom prst="rect">
            <a:avLst/>
          </a:prstGeom>
        </p:spPr>
        <p:txBody>
          <a:bodyPr vert="horz" lIns="95545" tIns="47773" rIns="95545" bIns="47773"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3" y="6456614"/>
            <a:ext cx="4301544" cy="341063"/>
          </a:xfrm>
          <a:prstGeom prst="rect">
            <a:avLst/>
          </a:prstGeom>
        </p:spPr>
        <p:txBody>
          <a:bodyPr vert="horz" lIns="95545" tIns="47773" rIns="95545" bIns="47773" rtlCol="0" anchor="b"/>
          <a:lstStyle>
            <a:lvl1pPr algn="l">
              <a:defRPr sz="1300"/>
            </a:lvl1pPr>
          </a:lstStyle>
          <a:p>
            <a:endParaRPr lang="zh-TW" altLang="en-US"/>
          </a:p>
        </p:txBody>
      </p:sp>
      <p:sp>
        <p:nvSpPr>
          <p:cNvPr id="7" name="投影片編號版面配置區 6"/>
          <p:cNvSpPr>
            <a:spLocks noGrp="1"/>
          </p:cNvSpPr>
          <p:nvPr>
            <p:ph type="sldNum" sz="quarter" idx="5"/>
          </p:nvPr>
        </p:nvSpPr>
        <p:spPr>
          <a:xfrm>
            <a:off x="5622800" y="6456614"/>
            <a:ext cx="4301544" cy="341063"/>
          </a:xfrm>
          <a:prstGeom prst="rect">
            <a:avLst/>
          </a:prstGeom>
        </p:spPr>
        <p:txBody>
          <a:bodyPr vert="horz" lIns="95545" tIns="47773" rIns="95545" bIns="47773" rtlCol="0" anchor="b"/>
          <a:lstStyle>
            <a:lvl1pPr algn="r">
              <a:defRPr sz="1300"/>
            </a:lvl1pPr>
          </a:lstStyle>
          <a:p>
            <a:fld id="{B82D38DE-8C25-4CE1-97F7-982310F93741}" type="slidenum">
              <a:rPr lang="zh-TW" altLang="en-US" smtClean="0"/>
              <a:t>‹#›</a:t>
            </a:fld>
            <a:endParaRPr lang="zh-TW" altLang="en-US"/>
          </a:p>
        </p:txBody>
      </p:sp>
    </p:spTree>
    <p:extLst>
      <p:ext uri="{BB962C8B-B14F-4D97-AF65-F5344CB8AC3E}">
        <p14:creationId xmlns:p14="http://schemas.microsoft.com/office/powerpoint/2010/main" val="3864608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80A7BDE1-EF30-4162-9AC4-2D34B5DFCF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 y="286"/>
            <a:ext cx="9142223" cy="6857428"/>
          </a:xfrm>
          <a:prstGeom prst="rect">
            <a:avLst/>
          </a:prstGeom>
        </p:spPr>
      </p:pic>
      <p:sp>
        <p:nvSpPr>
          <p:cNvPr id="2" name="Title 1"/>
          <p:cNvSpPr>
            <a:spLocks noGrp="1"/>
          </p:cNvSpPr>
          <p:nvPr>
            <p:ph type="ctrTitle"/>
          </p:nvPr>
        </p:nvSpPr>
        <p:spPr>
          <a:xfrm>
            <a:off x="1429408" y="1786758"/>
            <a:ext cx="6285186" cy="2038515"/>
          </a:xfrm>
        </p:spPr>
        <p:txBody>
          <a:bodyPr anchor="b">
            <a:normAutofit/>
          </a:bodyPr>
          <a:lstStyle>
            <a:lvl1pPr algn="ctr">
              <a:defRPr sz="4800"/>
            </a:lvl1pPr>
          </a:lstStyle>
          <a:p>
            <a:r>
              <a:rPr lang="zh-TW" altLang="en-US" dirty="0"/>
              <a:t>按一下以編輯母片標題樣式</a:t>
            </a:r>
            <a:endParaRPr lang="en-US" dirty="0"/>
          </a:p>
        </p:txBody>
      </p:sp>
      <p:sp>
        <p:nvSpPr>
          <p:cNvPr id="3" name="Subtitle 2"/>
          <p:cNvSpPr>
            <a:spLocks noGrp="1"/>
          </p:cNvSpPr>
          <p:nvPr>
            <p:ph type="subTitle" idx="1"/>
          </p:nvPr>
        </p:nvSpPr>
        <p:spPr>
          <a:xfrm>
            <a:off x="1143000" y="3980410"/>
            <a:ext cx="6858000" cy="132731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dirty="0"/>
              <a:t>按一下以編輯母片子標題樣式</a:t>
            </a:r>
            <a:endParaRPr lang="en-US" dirty="0"/>
          </a:p>
        </p:txBody>
      </p:sp>
      <p:sp>
        <p:nvSpPr>
          <p:cNvPr id="4" name="Date Placeholder 3"/>
          <p:cNvSpPr>
            <a:spLocks noGrp="1"/>
          </p:cNvSpPr>
          <p:nvPr>
            <p:ph type="dt" sz="half" idx="10"/>
          </p:nvPr>
        </p:nvSpPr>
        <p:spPr/>
        <p:txBody>
          <a:bodyPr/>
          <a:lstStyle/>
          <a:p>
            <a:fld id="{9B7714F9-2228-45A2-90A8-B7C115D619E2}" type="datetimeFigureOut">
              <a:rPr lang="zh-TW" altLang="en-US" smtClean="0"/>
              <a:t>2022/5/19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612EB91-BA65-47A7-B24C-40617694D2D6}" type="slidenum">
              <a:rPr lang="zh-TW" altLang="en-US" smtClean="0"/>
              <a:t>‹#›</a:t>
            </a:fld>
            <a:endParaRPr lang="zh-TW" altLang="en-US"/>
          </a:p>
        </p:txBody>
      </p:sp>
    </p:spTree>
    <p:extLst>
      <p:ext uri="{BB962C8B-B14F-4D97-AF65-F5344CB8AC3E}">
        <p14:creationId xmlns:p14="http://schemas.microsoft.com/office/powerpoint/2010/main" val="3298135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B7714F9-2228-45A2-90A8-B7C115D619E2}" type="datetimeFigureOut">
              <a:rPr lang="zh-TW" altLang="en-US" smtClean="0"/>
              <a:t>2022/5/19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612EB91-BA65-47A7-B24C-40617694D2D6}" type="slidenum">
              <a:rPr lang="zh-TW" altLang="en-US" smtClean="0"/>
              <a:t>‹#›</a:t>
            </a:fld>
            <a:endParaRPr lang="zh-TW" altLang="en-US"/>
          </a:p>
        </p:txBody>
      </p:sp>
    </p:spTree>
    <p:extLst>
      <p:ext uri="{BB962C8B-B14F-4D97-AF65-F5344CB8AC3E}">
        <p14:creationId xmlns:p14="http://schemas.microsoft.com/office/powerpoint/2010/main" val="4160209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B7714F9-2228-45A2-90A8-B7C115D619E2}" type="datetimeFigureOut">
              <a:rPr lang="zh-TW" altLang="en-US" smtClean="0"/>
              <a:t>2022/5/19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612EB91-BA65-47A7-B24C-40617694D2D6}" type="slidenum">
              <a:rPr lang="zh-TW" altLang="en-US" smtClean="0"/>
              <a:t>‹#›</a:t>
            </a:fld>
            <a:endParaRPr lang="zh-TW" altLang="en-US"/>
          </a:p>
        </p:txBody>
      </p:sp>
    </p:spTree>
    <p:extLst>
      <p:ext uri="{BB962C8B-B14F-4D97-AF65-F5344CB8AC3E}">
        <p14:creationId xmlns:p14="http://schemas.microsoft.com/office/powerpoint/2010/main" val="2569683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E4DA4C80-A415-48D8-B7D9-6E9A7F2509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3"/>
            <a:ext cx="9144000" cy="6855714"/>
          </a:xfrm>
          <a:prstGeom prst="rect">
            <a:avLst/>
          </a:prstGeom>
        </p:spPr>
      </p:pic>
      <p:sp>
        <p:nvSpPr>
          <p:cNvPr id="2" name="Title 1"/>
          <p:cNvSpPr>
            <a:spLocks noGrp="1"/>
          </p:cNvSpPr>
          <p:nvPr>
            <p:ph type="title"/>
          </p:nvPr>
        </p:nvSpPr>
        <p:spPr>
          <a:xfrm>
            <a:off x="798786" y="500062"/>
            <a:ext cx="7716564" cy="1325563"/>
          </a:xfrm>
        </p:spPr>
        <p:txBody>
          <a:bodyPr>
            <a:normAutofit/>
          </a:bodyPr>
          <a:lstStyle>
            <a:lvl1pPr marL="252000">
              <a:defRPr sz="3600"/>
            </a:lvl1pPr>
          </a:lstStyle>
          <a:p>
            <a:r>
              <a:rPr lang="zh-TW" altLang="en-US" dirty="0"/>
              <a:t>按一下以編輯母片標題樣式</a:t>
            </a:r>
            <a:endParaRPr lang="en-US" dirty="0"/>
          </a:p>
        </p:txBody>
      </p:sp>
      <p:sp>
        <p:nvSpPr>
          <p:cNvPr id="3" name="Content Placeholder 2"/>
          <p:cNvSpPr>
            <a:spLocks noGrp="1"/>
          </p:cNvSpPr>
          <p:nvPr>
            <p:ph idx="1"/>
          </p:nvPr>
        </p:nvSpPr>
        <p:spPr>
          <a:xfrm>
            <a:off x="798786" y="1825625"/>
            <a:ext cx="7716564" cy="4351338"/>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fld id="{9B7714F9-2228-45A2-90A8-B7C115D619E2}" type="datetimeFigureOut">
              <a:rPr lang="zh-TW" altLang="en-US" smtClean="0"/>
              <a:t>2022/5/19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612EB91-BA65-47A7-B24C-40617694D2D6}" type="slidenum">
              <a:rPr lang="zh-TW" altLang="en-US" smtClean="0"/>
              <a:t>‹#›</a:t>
            </a:fld>
            <a:endParaRPr lang="zh-TW" altLang="en-US"/>
          </a:p>
        </p:txBody>
      </p:sp>
    </p:spTree>
    <p:extLst>
      <p:ext uri="{BB962C8B-B14F-4D97-AF65-F5344CB8AC3E}">
        <p14:creationId xmlns:p14="http://schemas.microsoft.com/office/powerpoint/2010/main" val="1846035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B7714F9-2228-45A2-90A8-B7C115D619E2}" type="datetimeFigureOut">
              <a:rPr lang="zh-TW" altLang="en-US" smtClean="0"/>
              <a:t>2022/5/19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612EB91-BA65-47A7-B24C-40617694D2D6}" type="slidenum">
              <a:rPr lang="zh-TW" altLang="en-US" smtClean="0"/>
              <a:t>‹#›</a:t>
            </a:fld>
            <a:endParaRPr lang="zh-TW" altLang="en-US"/>
          </a:p>
        </p:txBody>
      </p:sp>
    </p:spTree>
    <p:extLst>
      <p:ext uri="{BB962C8B-B14F-4D97-AF65-F5344CB8AC3E}">
        <p14:creationId xmlns:p14="http://schemas.microsoft.com/office/powerpoint/2010/main" val="4134008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B7714F9-2228-45A2-90A8-B7C115D619E2}" type="datetimeFigureOut">
              <a:rPr lang="zh-TW" altLang="en-US" smtClean="0"/>
              <a:t>2022/5/19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612EB91-BA65-47A7-B24C-40617694D2D6}" type="slidenum">
              <a:rPr lang="zh-TW" altLang="en-US" smtClean="0"/>
              <a:t>‹#›</a:t>
            </a:fld>
            <a:endParaRPr lang="zh-TW" altLang="en-US"/>
          </a:p>
        </p:txBody>
      </p:sp>
    </p:spTree>
    <p:extLst>
      <p:ext uri="{BB962C8B-B14F-4D97-AF65-F5344CB8AC3E}">
        <p14:creationId xmlns:p14="http://schemas.microsoft.com/office/powerpoint/2010/main" val="1580680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B7714F9-2228-45A2-90A8-B7C115D619E2}" type="datetimeFigureOut">
              <a:rPr lang="zh-TW" altLang="en-US" smtClean="0"/>
              <a:t>2022/5/19</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7612EB91-BA65-47A7-B24C-40617694D2D6}" type="slidenum">
              <a:rPr lang="zh-TW" altLang="en-US" smtClean="0"/>
              <a:t>‹#›</a:t>
            </a:fld>
            <a:endParaRPr lang="zh-TW" altLang="en-US"/>
          </a:p>
        </p:txBody>
      </p:sp>
    </p:spTree>
    <p:extLst>
      <p:ext uri="{BB962C8B-B14F-4D97-AF65-F5344CB8AC3E}">
        <p14:creationId xmlns:p14="http://schemas.microsoft.com/office/powerpoint/2010/main" val="880666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9B7714F9-2228-45A2-90A8-B7C115D619E2}" type="datetimeFigureOut">
              <a:rPr lang="zh-TW" altLang="en-US" smtClean="0"/>
              <a:t>2022/5/19</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7612EB91-BA65-47A7-B24C-40617694D2D6}" type="slidenum">
              <a:rPr lang="zh-TW" altLang="en-US" smtClean="0"/>
              <a:t>‹#›</a:t>
            </a:fld>
            <a:endParaRPr lang="zh-TW" altLang="en-US"/>
          </a:p>
        </p:txBody>
      </p:sp>
    </p:spTree>
    <p:extLst>
      <p:ext uri="{BB962C8B-B14F-4D97-AF65-F5344CB8AC3E}">
        <p14:creationId xmlns:p14="http://schemas.microsoft.com/office/powerpoint/2010/main" val="4059631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7714F9-2228-45A2-90A8-B7C115D619E2}" type="datetimeFigureOut">
              <a:rPr lang="zh-TW" altLang="en-US" smtClean="0"/>
              <a:t>2022/5/19</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7612EB91-BA65-47A7-B24C-40617694D2D6}" type="slidenum">
              <a:rPr lang="zh-TW" altLang="en-US" smtClean="0"/>
              <a:t>‹#›</a:t>
            </a:fld>
            <a:endParaRPr lang="zh-TW" altLang="en-US"/>
          </a:p>
        </p:txBody>
      </p:sp>
    </p:spTree>
    <p:extLst>
      <p:ext uri="{BB962C8B-B14F-4D97-AF65-F5344CB8AC3E}">
        <p14:creationId xmlns:p14="http://schemas.microsoft.com/office/powerpoint/2010/main" val="301506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9B7714F9-2228-45A2-90A8-B7C115D619E2}" type="datetimeFigureOut">
              <a:rPr lang="zh-TW" altLang="en-US" smtClean="0"/>
              <a:t>2022/5/19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612EB91-BA65-47A7-B24C-40617694D2D6}" type="slidenum">
              <a:rPr lang="zh-TW" altLang="en-US" smtClean="0"/>
              <a:t>‹#›</a:t>
            </a:fld>
            <a:endParaRPr lang="zh-TW" altLang="en-US"/>
          </a:p>
        </p:txBody>
      </p:sp>
    </p:spTree>
    <p:extLst>
      <p:ext uri="{BB962C8B-B14F-4D97-AF65-F5344CB8AC3E}">
        <p14:creationId xmlns:p14="http://schemas.microsoft.com/office/powerpoint/2010/main" val="3847650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9B7714F9-2228-45A2-90A8-B7C115D619E2}" type="datetimeFigureOut">
              <a:rPr lang="zh-TW" altLang="en-US" smtClean="0"/>
              <a:t>2022/5/19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612EB91-BA65-47A7-B24C-40617694D2D6}" type="slidenum">
              <a:rPr lang="zh-TW" altLang="en-US" smtClean="0"/>
              <a:t>‹#›</a:t>
            </a:fld>
            <a:endParaRPr lang="zh-TW" altLang="en-US"/>
          </a:p>
        </p:txBody>
      </p:sp>
    </p:spTree>
    <p:extLst>
      <p:ext uri="{BB962C8B-B14F-4D97-AF65-F5344CB8AC3E}">
        <p14:creationId xmlns:p14="http://schemas.microsoft.com/office/powerpoint/2010/main" val="1302145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a:solidFill>
                  <a:schemeClr val="tx1">
                    <a:lumMod val="65000"/>
                    <a:lumOff val="35000"/>
                  </a:schemeClr>
                </a:solidFill>
                <a:latin typeface="微軟正黑體" panose="020B0604030504040204" pitchFamily="34" charset="-120"/>
                <a:ea typeface="微軟正黑體" panose="020B0604030504040204" pitchFamily="34" charset="-120"/>
              </a:defRPr>
            </a:lvl1pPr>
          </a:lstStyle>
          <a:p>
            <a:fld id="{9B7714F9-2228-45A2-90A8-B7C115D619E2}" type="datetimeFigureOut">
              <a:rPr lang="zh-TW" altLang="en-US" smtClean="0"/>
              <a:pPr/>
              <a:t>2022/5/19</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a:solidFill>
                  <a:schemeClr val="tx1">
                    <a:lumMod val="65000"/>
                    <a:lumOff val="35000"/>
                  </a:schemeClr>
                </a:solidFill>
                <a:latin typeface="微軟正黑體" panose="020B0604030504040204" pitchFamily="34" charset="-120"/>
                <a:ea typeface="微軟正黑體" panose="020B0604030504040204" pitchFamily="34" charset="-120"/>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a:solidFill>
                  <a:schemeClr val="tx1">
                    <a:lumMod val="65000"/>
                    <a:lumOff val="35000"/>
                  </a:schemeClr>
                </a:solidFill>
                <a:latin typeface="微軟正黑體" panose="020B0604030504040204" pitchFamily="34" charset="-120"/>
                <a:ea typeface="微軟正黑體" panose="020B0604030504040204" pitchFamily="34" charset="-120"/>
              </a:defRPr>
            </a:lvl1pPr>
          </a:lstStyle>
          <a:p>
            <a:fld id="{7612EB91-BA65-47A7-B24C-40617694D2D6}" type="slidenum">
              <a:rPr lang="zh-TW" altLang="en-US" smtClean="0"/>
              <a:pPr/>
              <a:t>‹#›</a:t>
            </a:fld>
            <a:endParaRPr lang="zh-TW" altLang="en-US"/>
          </a:p>
        </p:txBody>
      </p:sp>
    </p:spTree>
    <p:extLst>
      <p:ext uri="{BB962C8B-B14F-4D97-AF65-F5344CB8AC3E}">
        <p14:creationId xmlns:p14="http://schemas.microsoft.com/office/powerpoint/2010/main" val="308894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image" Target="../media/image32.jpe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image" Target="../media/image31.jpeg"/><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image" Target="../media/image34.jpeg"/><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image" Target="../media/image33.jpeg"/><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1.wdp"/><Relationship Id="rId7" Type="http://schemas.openxmlformats.org/officeDocument/2006/relationships/image" Target="../media/image44.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3.jpeg"/><Relationship Id="rId5" Type="http://schemas.microsoft.com/office/2007/relationships/hdphoto" Target="../media/hdphoto2.wdp"/><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429408" y="2872596"/>
            <a:ext cx="6285186" cy="952677"/>
          </a:xfrm>
        </p:spPr>
        <p:txBody>
          <a:bodyPr/>
          <a:lstStyle/>
          <a:p>
            <a:r>
              <a:rPr lang="zh-TW" altLang="en-US" dirty="0" smtClean="0"/>
              <a:t>學務會議</a:t>
            </a:r>
            <a:endParaRPr lang="zh-TW" altLang="en-US" dirty="0"/>
          </a:p>
        </p:txBody>
      </p:sp>
      <p:sp>
        <p:nvSpPr>
          <p:cNvPr id="3" name="副標題 2"/>
          <p:cNvSpPr>
            <a:spLocks noGrp="1"/>
          </p:cNvSpPr>
          <p:nvPr>
            <p:ph type="subTitle" idx="1"/>
          </p:nvPr>
        </p:nvSpPr>
        <p:spPr>
          <a:xfrm>
            <a:off x="1143000" y="4467315"/>
            <a:ext cx="6858000" cy="1327313"/>
          </a:xfrm>
        </p:spPr>
        <p:txBody>
          <a:bodyPr/>
          <a:lstStyle/>
          <a:p>
            <a:r>
              <a:rPr lang="zh-TW" altLang="en-US" dirty="0" smtClean="0"/>
              <a:t>日期：</a:t>
            </a:r>
            <a:r>
              <a:rPr lang="en-US" altLang="zh-TW" dirty="0" smtClean="0"/>
              <a:t>111.05.19</a:t>
            </a:r>
            <a:r>
              <a:rPr lang="zh-TW" altLang="en-US" dirty="0" smtClean="0"/>
              <a:t>（四）</a:t>
            </a:r>
            <a:r>
              <a:rPr lang="en-US" altLang="zh-TW" dirty="0" smtClean="0"/>
              <a:t>09</a:t>
            </a:r>
            <a:r>
              <a:rPr lang="zh-TW" altLang="en-US" dirty="0" smtClean="0"/>
              <a:t>：</a:t>
            </a:r>
            <a:r>
              <a:rPr lang="en-US" altLang="zh-TW" dirty="0" smtClean="0"/>
              <a:t>10</a:t>
            </a:r>
            <a:endParaRPr lang="zh-TW" altLang="en-US" dirty="0"/>
          </a:p>
        </p:txBody>
      </p:sp>
      <p:sp>
        <p:nvSpPr>
          <p:cNvPr id="5" name="副標題 2"/>
          <p:cNvSpPr txBox="1">
            <a:spLocks/>
          </p:cNvSpPr>
          <p:nvPr/>
        </p:nvSpPr>
        <p:spPr>
          <a:xfrm>
            <a:off x="1143000" y="2027354"/>
            <a:ext cx="6858000" cy="13273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dirty="0" smtClean="0"/>
              <a:t>110</a:t>
            </a:r>
            <a:r>
              <a:rPr lang="zh-TW" altLang="en-US" dirty="0" smtClean="0"/>
              <a:t>學年度第</a:t>
            </a:r>
            <a:r>
              <a:rPr lang="en-US" altLang="zh-TW" dirty="0" smtClean="0"/>
              <a:t>2</a:t>
            </a:r>
            <a:r>
              <a:rPr lang="zh-TW" altLang="en-US" dirty="0" smtClean="0"/>
              <a:t>學期</a:t>
            </a:r>
            <a:endParaRPr lang="zh-TW" altLang="en-US" dirty="0"/>
          </a:p>
        </p:txBody>
      </p:sp>
    </p:spTree>
    <p:extLst>
      <p:ext uri="{BB962C8B-B14F-4D97-AF65-F5344CB8AC3E}">
        <p14:creationId xmlns:p14="http://schemas.microsoft.com/office/powerpoint/2010/main" val="3298289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使命副校長致詞</a:t>
            </a:r>
            <a:endParaRPr lang="zh-TW" altLang="en-US" dirty="0"/>
          </a:p>
        </p:txBody>
      </p:sp>
      <p:sp>
        <p:nvSpPr>
          <p:cNvPr id="3" name="副標題 2"/>
          <p:cNvSpPr>
            <a:spLocks noGrp="1"/>
          </p:cNvSpPr>
          <p:nvPr>
            <p:ph type="subTitle" idx="1"/>
          </p:nvPr>
        </p:nvSpPr>
        <p:spPr/>
        <p:txBody>
          <a:bodyPr/>
          <a:lstStyle/>
          <a:p>
            <a:r>
              <a:rPr lang="zh-TW" altLang="en-US" dirty="0" smtClean="0"/>
              <a:t>林瑞德  副校長</a:t>
            </a:r>
            <a:endParaRPr lang="zh-TW" altLang="en-US" dirty="0"/>
          </a:p>
        </p:txBody>
      </p:sp>
    </p:spTree>
    <p:extLst>
      <p:ext uri="{BB962C8B-B14F-4D97-AF65-F5344CB8AC3E}">
        <p14:creationId xmlns:p14="http://schemas.microsoft.com/office/powerpoint/2010/main" val="17803847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表揚</a:t>
            </a:r>
            <a:endParaRPr lang="zh-TW" altLang="en-US" dirty="0"/>
          </a:p>
        </p:txBody>
      </p:sp>
      <p:sp>
        <p:nvSpPr>
          <p:cNvPr id="3" name="副標題 2"/>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10825780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D741D3-E6AE-473E-A838-9053F87EAABB}"/>
              </a:ext>
            </a:extLst>
          </p:cNvPr>
          <p:cNvSpPr>
            <a:spLocks noGrp="1"/>
          </p:cNvSpPr>
          <p:nvPr>
            <p:ph type="title"/>
          </p:nvPr>
        </p:nvSpPr>
        <p:spPr>
          <a:xfrm>
            <a:off x="499419" y="1001704"/>
            <a:ext cx="8204633" cy="994172"/>
          </a:xfrm>
        </p:spPr>
        <p:txBody>
          <a:bodyPr/>
          <a:lstStyle/>
          <a:p>
            <a:r>
              <a:rPr lang="en-US" altLang="zh-TW" sz="2550" dirty="0">
                <a:effectLst>
                  <a:outerShdw blurRad="38100" dist="38100" dir="2700000" algn="tl">
                    <a:srgbClr val="000000">
                      <a:alpha val="43137"/>
                    </a:srgbClr>
                  </a:outerShdw>
                </a:effectLst>
              </a:rPr>
              <a:t>(</a:t>
            </a:r>
            <a:r>
              <a:rPr lang="zh-TW" altLang="en-US" sz="2550" dirty="0">
                <a:effectLst>
                  <a:outerShdw blurRad="38100" dist="38100" dir="2700000" algn="tl">
                    <a:srgbClr val="000000">
                      <a:alpha val="43137"/>
                    </a:srgbClr>
                  </a:outerShdw>
                </a:effectLst>
              </a:rPr>
              <a:t>課指組</a:t>
            </a:r>
            <a:r>
              <a:rPr lang="en-US" altLang="zh-TW" sz="2550" dirty="0">
                <a:effectLst>
                  <a:outerShdw blurRad="38100" dist="38100" dir="2700000" algn="tl">
                    <a:srgbClr val="000000">
                      <a:alpha val="43137"/>
                    </a:srgbClr>
                  </a:outerShdw>
                </a:effectLst>
              </a:rPr>
              <a:t>)</a:t>
            </a:r>
            <a:r>
              <a:rPr lang="zh-TW" altLang="en-US" sz="2550" dirty="0">
                <a:effectLst>
                  <a:outerShdw blurRad="38100" dist="38100" dir="2700000" algn="tl">
                    <a:srgbClr val="000000">
                      <a:alpha val="43137"/>
                    </a:srgbClr>
                  </a:outerShdw>
                </a:effectLst>
              </a:rPr>
              <a:t> </a:t>
            </a:r>
            <a:r>
              <a:rPr lang="en-US" altLang="zh-TW" sz="2550" dirty="0">
                <a:effectLst>
                  <a:outerShdw blurRad="38100" dist="38100" dir="2700000" algn="tl">
                    <a:srgbClr val="000000">
                      <a:alpha val="43137"/>
                    </a:srgbClr>
                  </a:outerShdw>
                </a:effectLst>
              </a:rPr>
              <a:t>111</a:t>
            </a:r>
            <a:r>
              <a:rPr lang="zh-TW" altLang="en-US" sz="2550" dirty="0">
                <a:effectLst>
                  <a:outerShdw blurRad="38100" dist="38100" dir="2700000" algn="tl">
                    <a:srgbClr val="000000">
                      <a:alpha val="43137"/>
                    </a:srgbClr>
                  </a:outerShdw>
                </a:effectLst>
              </a:rPr>
              <a:t>年全國大專校院學生社團評選暨觀摩活動</a:t>
            </a:r>
            <a:endParaRPr lang="zh-TW" altLang="en-US" sz="2550" dirty="0"/>
          </a:p>
        </p:txBody>
      </p:sp>
      <p:pic>
        <p:nvPicPr>
          <p:cNvPr id="1026" name="Picture 2" descr="可能是文字的圖像">
            <a:extLst>
              <a:ext uri="{FF2B5EF4-FFF2-40B4-BE49-F238E27FC236}">
                <a16:creationId xmlns:a16="http://schemas.microsoft.com/office/drawing/2014/main" id="{1B017E24-3011-498B-8BB4-00C83E02EC1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 t="48924" r="35"/>
          <a:stretch/>
        </p:blipFill>
        <p:spPr bwMode="auto">
          <a:xfrm>
            <a:off x="308376" y="3891329"/>
            <a:ext cx="5589984" cy="1901376"/>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a:extLst>
              <a:ext uri="{FF2B5EF4-FFF2-40B4-BE49-F238E27FC236}">
                <a16:creationId xmlns:a16="http://schemas.microsoft.com/office/drawing/2014/main" id="{95EFF379-16D6-4A3C-9D50-8B41FC00D12C}"/>
              </a:ext>
            </a:extLst>
          </p:cNvPr>
          <p:cNvPicPr>
            <a:picLocks noChangeAspect="1"/>
          </p:cNvPicPr>
          <p:nvPr/>
        </p:nvPicPr>
        <p:blipFill>
          <a:blip r:embed="rId3"/>
          <a:stretch>
            <a:fillRect/>
          </a:stretch>
        </p:blipFill>
        <p:spPr>
          <a:xfrm>
            <a:off x="308377" y="1953572"/>
            <a:ext cx="2731862" cy="1821242"/>
          </a:xfrm>
          <a:prstGeom prst="rect">
            <a:avLst/>
          </a:prstGeom>
        </p:spPr>
      </p:pic>
      <p:sp>
        <p:nvSpPr>
          <p:cNvPr id="7" name="矩形 6">
            <a:extLst>
              <a:ext uri="{FF2B5EF4-FFF2-40B4-BE49-F238E27FC236}">
                <a16:creationId xmlns:a16="http://schemas.microsoft.com/office/drawing/2014/main" id="{02717DE5-27C5-4CAD-A137-EE04BFBABAD2}"/>
              </a:ext>
            </a:extLst>
          </p:cNvPr>
          <p:cNvSpPr/>
          <p:nvPr/>
        </p:nvSpPr>
        <p:spPr>
          <a:xfrm>
            <a:off x="6154062" y="4649384"/>
            <a:ext cx="2731863" cy="646331"/>
          </a:xfrm>
          <a:prstGeom prst="rect">
            <a:avLst/>
          </a:prstGeom>
          <a:solidFill>
            <a:srgbClr val="FF9933"/>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光火藝術社</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年度最佳社團特色活動獎</a:t>
            </a:r>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9827" y="1953572"/>
            <a:ext cx="2728533" cy="1821242"/>
          </a:xfrm>
          <a:prstGeom prst="rect">
            <a:avLst/>
          </a:prstGeom>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0147" y="1953571"/>
            <a:ext cx="2728534" cy="1821242"/>
          </a:xfrm>
          <a:prstGeom prst="rect">
            <a:avLst/>
          </a:prstGeom>
        </p:spPr>
      </p:pic>
    </p:spTree>
    <p:extLst>
      <p:ext uri="{BB962C8B-B14F-4D97-AF65-F5344CB8AC3E}">
        <p14:creationId xmlns:p14="http://schemas.microsoft.com/office/powerpoint/2010/main" val="30426763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D741D3-E6AE-473E-A838-9053F87EAABB}"/>
              </a:ext>
            </a:extLst>
          </p:cNvPr>
          <p:cNvSpPr>
            <a:spLocks noGrp="1"/>
          </p:cNvSpPr>
          <p:nvPr>
            <p:ph type="title"/>
          </p:nvPr>
        </p:nvSpPr>
        <p:spPr>
          <a:xfrm>
            <a:off x="499420" y="941312"/>
            <a:ext cx="8135622" cy="994172"/>
          </a:xfrm>
        </p:spPr>
        <p:txBody>
          <a:bodyPr/>
          <a:lstStyle/>
          <a:p>
            <a:r>
              <a:rPr lang="en-US" altLang="zh-TW" sz="2550" dirty="0">
                <a:effectLst>
                  <a:outerShdw blurRad="38100" dist="38100" dir="2700000" algn="tl">
                    <a:srgbClr val="000000">
                      <a:alpha val="43137"/>
                    </a:srgbClr>
                  </a:outerShdw>
                </a:effectLst>
              </a:rPr>
              <a:t>(</a:t>
            </a:r>
            <a:r>
              <a:rPr lang="zh-TW" altLang="en-US" sz="2550" dirty="0">
                <a:effectLst>
                  <a:outerShdw blurRad="38100" dist="38100" dir="2700000" algn="tl">
                    <a:srgbClr val="000000">
                      <a:alpha val="43137"/>
                    </a:srgbClr>
                  </a:outerShdw>
                </a:effectLst>
              </a:rPr>
              <a:t>課指組</a:t>
            </a:r>
            <a:r>
              <a:rPr lang="en-US" altLang="zh-TW" sz="2550" dirty="0">
                <a:effectLst>
                  <a:outerShdw blurRad="38100" dist="38100" dir="2700000" algn="tl">
                    <a:srgbClr val="000000">
                      <a:alpha val="43137"/>
                    </a:srgbClr>
                  </a:outerShdw>
                </a:effectLst>
              </a:rPr>
              <a:t>)</a:t>
            </a:r>
            <a:r>
              <a:rPr lang="zh-TW" altLang="en-US" sz="2550" dirty="0">
                <a:effectLst>
                  <a:outerShdw blurRad="38100" dist="38100" dir="2700000" algn="tl">
                    <a:srgbClr val="000000">
                      <a:alpha val="43137"/>
                    </a:srgbClr>
                  </a:outerShdw>
                </a:effectLst>
              </a:rPr>
              <a:t> </a:t>
            </a:r>
            <a:r>
              <a:rPr lang="en-US" altLang="zh-TW" sz="2550" dirty="0">
                <a:effectLst>
                  <a:outerShdw blurRad="38100" dist="38100" dir="2700000" algn="tl">
                    <a:srgbClr val="000000">
                      <a:alpha val="43137"/>
                    </a:srgbClr>
                  </a:outerShdw>
                </a:effectLst>
              </a:rPr>
              <a:t>111</a:t>
            </a:r>
            <a:r>
              <a:rPr lang="zh-TW" altLang="en-US" sz="2550" dirty="0">
                <a:effectLst>
                  <a:outerShdw blurRad="38100" dist="38100" dir="2700000" algn="tl">
                    <a:srgbClr val="000000">
                      <a:alpha val="43137"/>
                    </a:srgbClr>
                  </a:outerShdw>
                </a:effectLst>
              </a:rPr>
              <a:t>年全國大專校院學生社團評選暨觀摩活動</a:t>
            </a:r>
            <a:endParaRPr lang="zh-TW" altLang="en-US" sz="2550" dirty="0"/>
          </a:p>
        </p:txBody>
      </p:sp>
      <p:pic>
        <p:nvPicPr>
          <p:cNvPr id="1026" name="Picture 2" descr="可能是文字的圖像">
            <a:extLst>
              <a:ext uri="{FF2B5EF4-FFF2-40B4-BE49-F238E27FC236}">
                <a16:creationId xmlns:a16="http://schemas.microsoft.com/office/drawing/2014/main" id="{1B017E24-3011-498B-8BB4-00C83E02EC1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 t="48924" r="35"/>
          <a:stretch/>
        </p:blipFill>
        <p:spPr bwMode="auto">
          <a:xfrm>
            <a:off x="474014" y="3867680"/>
            <a:ext cx="5589984" cy="1901376"/>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a:extLst>
              <a:ext uri="{FF2B5EF4-FFF2-40B4-BE49-F238E27FC236}">
                <a16:creationId xmlns:a16="http://schemas.microsoft.com/office/drawing/2014/main" id="{708349D3-F679-4B3E-A6E6-449AC23EA925}"/>
              </a:ext>
            </a:extLst>
          </p:cNvPr>
          <p:cNvPicPr>
            <a:picLocks noChangeAspect="1"/>
          </p:cNvPicPr>
          <p:nvPr/>
        </p:nvPicPr>
        <p:blipFill>
          <a:blip r:embed="rId3"/>
          <a:stretch>
            <a:fillRect/>
          </a:stretch>
        </p:blipFill>
        <p:spPr>
          <a:xfrm>
            <a:off x="474014" y="1930156"/>
            <a:ext cx="2720859" cy="1821242"/>
          </a:xfrm>
          <a:prstGeom prst="rect">
            <a:avLst/>
          </a:prstGeom>
        </p:spPr>
      </p:pic>
      <p:sp>
        <p:nvSpPr>
          <p:cNvPr id="8" name="矩形 7">
            <a:extLst>
              <a:ext uri="{FF2B5EF4-FFF2-40B4-BE49-F238E27FC236}">
                <a16:creationId xmlns:a16="http://schemas.microsoft.com/office/drawing/2014/main" id="{34AB852B-51F8-4708-AE03-BFA567568770}"/>
              </a:ext>
            </a:extLst>
          </p:cNvPr>
          <p:cNvSpPr/>
          <p:nvPr/>
        </p:nvSpPr>
        <p:spPr>
          <a:xfrm>
            <a:off x="6262919" y="3439774"/>
            <a:ext cx="2731863" cy="646331"/>
          </a:xfrm>
          <a:prstGeom prst="rect">
            <a:avLst/>
          </a:prstGeom>
          <a:solidFill>
            <a:srgbClr val="FF9933"/>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公共衛生學系系學會</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自治性、綜合性優等獎</a:t>
            </a:r>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4776" y="1930156"/>
            <a:ext cx="2429420" cy="1821242"/>
          </a:xfrm>
          <a:prstGeom prst="rect">
            <a:avLst/>
          </a:prstGeom>
        </p:spPr>
      </p:pic>
    </p:spTree>
    <p:extLst>
      <p:ext uri="{BB962C8B-B14F-4D97-AF65-F5344CB8AC3E}">
        <p14:creationId xmlns:p14="http://schemas.microsoft.com/office/powerpoint/2010/main" val="14601066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D741D3-E6AE-473E-A838-9053F87EAABB}"/>
              </a:ext>
            </a:extLst>
          </p:cNvPr>
          <p:cNvSpPr>
            <a:spLocks noGrp="1"/>
          </p:cNvSpPr>
          <p:nvPr>
            <p:ph type="title"/>
          </p:nvPr>
        </p:nvSpPr>
        <p:spPr>
          <a:xfrm>
            <a:off x="499420" y="1018956"/>
            <a:ext cx="8187380" cy="994172"/>
          </a:xfrm>
        </p:spPr>
        <p:txBody>
          <a:bodyPr/>
          <a:lstStyle/>
          <a:p>
            <a:r>
              <a:rPr lang="en-US" altLang="zh-TW" sz="2550" dirty="0">
                <a:effectLst>
                  <a:outerShdw blurRad="38100" dist="38100" dir="2700000" algn="tl">
                    <a:srgbClr val="000000">
                      <a:alpha val="43137"/>
                    </a:srgbClr>
                  </a:outerShdw>
                </a:effectLst>
              </a:rPr>
              <a:t>(</a:t>
            </a:r>
            <a:r>
              <a:rPr lang="zh-TW" altLang="en-US" sz="2550" dirty="0">
                <a:effectLst>
                  <a:outerShdw blurRad="38100" dist="38100" dir="2700000" algn="tl">
                    <a:srgbClr val="000000">
                      <a:alpha val="43137"/>
                    </a:srgbClr>
                  </a:outerShdw>
                </a:effectLst>
              </a:rPr>
              <a:t>課指組</a:t>
            </a:r>
            <a:r>
              <a:rPr lang="en-US" altLang="zh-TW" sz="2550" dirty="0">
                <a:effectLst>
                  <a:outerShdw blurRad="38100" dist="38100" dir="2700000" algn="tl">
                    <a:srgbClr val="000000">
                      <a:alpha val="43137"/>
                    </a:srgbClr>
                  </a:outerShdw>
                </a:effectLst>
              </a:rPr>
              <a:t>)</a:t>
            </a:r>
            <a:r>
              <a:rPr lang="zh-TW" altLang="en-US" sz="2550" dirty="0">
                <a:effectLst>
                  <a:outerShdw blurRad="38100" dist="38100" dir="2700000" algn="tl">
                    <a:srgbClr val="000000">
                      <a:alpha val="43137"/>
                    </a:srgbClr>
                  </a:outerShdw>
                </a:effectLst>
              </a:rPr>
              <a:t> </a:t>
            </a:r>
            <a:r>
              <a:rPr lang="en-US" altLang="zh-TW" sz="2550" dirty="0">
                <a:effectLst>
                  <a:outerShdw blurRad="38100" dist="38100" dir="2700000" algn="tl">
                    <a:srgbClr val="000000">
                      <a:alpha val="43137"/>
                    </a:srgbClr>
                  </a:outerShdw>
                </a:effectLst>
              </a:rPr>
              <a:t>111</a:t>
            </a:r>
            <a:r>
              <a:rPr lang="zh-TW" altLang="en-US" sz="2550" dirty="0">
                <a:effectLst>
                  <a:outerShdw blurRad="38100" dist="38100" dir="2700000" algn="tl">
                    <a:srgbClr val="000000">
                      <a:alpha val="43137"/>
                    </a:srgbClr>
                  </a:outerShdw>
                </a:effectLst>
              </a:rPr>
              <a:t>年全國大專校院學生社團評選暨觀摩活動</a:t>
            </a:r>
            <a:endParaRPr lang="zh-TW" altLang="en-US" sz="2550" dirty="0"/>
          </a:p>
        </p:txBody>
      </p:sp>
      <p:pic>
        <p:nvPicPr>
          <p:cNvPr id="1026" name="Picture 2" descr="可能是文字的圖像">
            <a:extLst>
              <a:ext uri="{FF2B5EF4-FFF2-40B4-BE49-F238E27FC236}">
                <a16:creationId xmlns:a16="http://schemas.microsoft.com/office/drawing/2014/main" id="{1B017E24-3011-498B-8BB4-00C83E02EC1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 t="48924" r="35"/>
          <a:stretch/>
        </p:blipFill>
        <p:spPr bwMode="auto">
          <a:xfrm>
            <a:off x="444240" y="3861903"/>
            <a:ext cx="5589984" cy="1901376"/>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37165F41-3513-48B1-BDFB-ECC2FF9DB734}"/>
              </a:ext>
            </a:extLst>
          </p:cNvPr>
          <p:cNvSpPr/>
          <p:nvPr/>
        </p:nvSpPr>
        <p:spPr>
          <a:xfrm>
            <a:off x="6223504" y="4385852"/>
            <a:ext cx="2731863" cy="646331"/>
          </a:xfrm>
          <a:prstGeom prst="rect">
            <a:avLst/>
          </a:prstGeom>
          <a:solidFill>
            <a:srgbClr val="FF9933"/>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努瑪社</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學術性、學藝性佳作獎</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240" y="1925334"/>
            <a:ext cx="2371192" cy="1777592"/>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1132" y="1918773"/>
            <a:ext cx="2674523" cy="1784153"/>
          </a:xfrm>
          <a:prstGeom prst="rect">
            <a:avLst/>
          </a:prstGeom>
        </p:spPr>
      </p:pic>
      <p:pic>
        <p:nvPicPr>
          <p:cNvPr id="10" name="圖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9080" y="1916185"/>
            <a:ext cx="2678403" cy="1786741"/>
          </a:xfrm>
          <a:prstGeom prst="rect">
            <a:avLst/>
          </a:prstGeom>
        </p:spPr>
      </p:pic>
    </p:spTree>
    <p:extLst>
      <p:ext uri="{BB962C8B-B14F-4D97-AF65-F5344CB8AC3E}">
        <p14:creationId xmlns:p14="http://schemas.microsoft.com/office/powerpoint/2010/main" val="25358454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D741D3-E6AE-473E-A838-9053F87EAABB}"/>
              </a:ext>
            </a:extLst>
          </p:cNvPr>
          <p:cNvSpPr>
            <a:spLocks noGrp="1"/>
          </p:cNvSpPr>
          <p:nvPr>
            <p:ph type="title"/>
          </p:nvPr>
        </p:nvSpPr>
        <p:spPr>
          <a:xfrm>
            <a:off x="499420" y="1131094"/>
            <a:ext cx="8127746" cy="994172"/>
          </a:xfrm>
        </p:spPr>
        <p:txBody>
          <a:bodyPr/>
          <a:lstStyle/>
          <a:p>
            <a:pPr algn="ctr"/>
            <a:r>
              <a:rPr lang="en-US" altLang="zh-TW" sz="2550" dirty="0">
                <a:effectLst>
                  <a:outerShdw blurRad="38100" dist="38100" dir="2700000" algn="tl">
                    <a:srgbClr val="000000">
                      <a:alpha val="43137"/>
                    </a:srgbClr>
                  </a:outerShdw>
                </a:effectLst>
              </a:rPr>
              <a:t>(</a:t>
            </a:r>
            <a:r>
              <a:rPr lang="zh-TW" altLang="en-US" sz="2550" dirty="0">
                <a:effectLst>
                  <a:outerShdw blurRad="38100" dist="38100" dir="2700000" algn="tl">
                    <a:srgbClr val="000000">
                      <a:alpha val="43137"/>
                    </a:srgbClr>
                  </a:outerShdw>
                </a:effectLst>
              </a:rPr>
              <a:t>課指組</a:t>
            </a:r>
            <a:r>
              <a:rPr lang="en-US" altLang="zh-TW" sz="2550" dirty="0">
                <a:effectLst>
                  <a:outerShdw blurRad="38100" dist="38100" dir="2700000" algn="tl">
                    <a:srgbClr val="000000">
                      <a:alpha val="43137"/>
                    </a:srgbClr>
                  </a:outerShdw>
                </a:effectLst>
              </a:rPr>
              <a:t>)</a:t>
            </a:r>
            <a:r>
              <a:rPr lang="zh-TW" altLang="en-US" sz="2550" dirty="0">
                <a:effectLst>
                  <a:outerShdw blurRad="38100" dist="38100" dir="2700000" algn="tl">
                    <a:srgbClr val="000000">
                      <a:alpha val="43137"/>
                    </a:srgbClr>
                  </a:outerShdw>
                </a:effectLst>
              </a:rPr>
              <a:t> 「全國大專院校服務性社團評鑑活動」</a:t>
            </a:r>
            <a:endParaRPr lang="zh-TW" altLang="en-US" sz="2550" dirty="0"/>
          </a:p>
        </p:txBody>
      </p:sp>
      <p:sp>
        <p:nvSpPr>
          <p:cNvPr id="8" name="矩形 7">
            <a:extLst>
              <a:ext uri="{FF2B5EF4-FFF2-40B4-BE49-F238E27FC236}">
                <a16:creationId xmlns:a16="http://schemas.microsoft.com/office/drawing/2014/main" id="{34AB852B-51F8-4708-AE03-BFA567568770}"/>
              </a:ext>
            </a:extLst>
          </p:cNvPr>
          <p:cNvSpPr/>
          <p:nvPr/>
        </p:nvSpPr>
        <p:spPr>
          <a:xfrm>
            <a:off x="6010669" y="2884853"/>
            <a:ext cx="2731863" cy="1477328"/>
          </a:xfrm>
          <a:prstGeom prst="rect">
            <a:avLst/>
          </a:prstGeom>
          <a:solidFill>
            <a:srgbClr val="FF9933"/>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基層文化服務社</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最佳社團獎第二名</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網路人氣獎</a:t>
            </a:r>
          </a:p>
        </p:txBody>
      </p:sp>
      <p:sp>
        <p:nvSpPr>
          <p:cNvPr id="15" name="內容版面配置區 14">
            <a:extLst>
              <a:ext uri="{FF2B5EF4-FFF2-40B4-BE49-F238E27FC236}">
                <a16:creationId xmlns:a16="http://schemas.microsoft.com/office/drawing/2014/main" id="{50BEB968-5C93-4A7B-86D6-6865247615DD}"/>
              </a:ext>
            </a:extLst>
          </p:cNvPr>
          <p:cNvSpPr>
            <a:spLocks noGrp="1"/>
          </p:cNvSpPr>
          <p:nvPr>
            <p:ph idx="1"/>
          </p:nvPr>
        </p:nvSpPr>
        <p:spPr>
          <a:xfrm>
            <a:off x="628650" y="2226469"/>
            <a:ext cx="5126107" cy="3263504"/>
          </a:xfrm>
        </p:spPr>
        <p:txBody>
          <a:bodyPr/>
          <a:lstStyle/>
          <a:p>
            <a:endParaRPr lang="zh-TW" altLang="en-US" dirty="0"/>
          </a:p>
        </p:txBody>
      </p:sp>
      <p:pic>
        <p:nvPicPr>
          <p:cNvPr id="16" name="圖片 15">
            <a:extLst>
              <a:ext uri="{FF2B5EF4-FFF2-40B4-BE49-F238E27FC236}">
                <a16:creationId xmlns:a16="http://schemas.microsoft.com/office/drawing/2014/main" id="{2CC56A34-023E-4428-BE7F-186DDD60E9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7880" y="2142659"/>
            <a:ext cx="4750904" cy="3563178"/>
          </a:xfrm>
          <a:prstGeom prst="rect">
            <a:avLst/>
          </a:prstGeom>
        </p:spPr>
      </p:pic>
    </p:spTree>
    <p:extLst>
      <p:ext uri="{BB962C8B-B14F-4D97-AF65-F5344CB8AC3E}">
        <p14:creationId xmlns:p14="http://schemas.microsoft.com/office/powerpoint/2010/main" val="7111046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392107BE-F485-486A-8D8B-47E11A2E2054}"/>
              </a:ext>
            </a:extLst>
          </p:cNvPr>
          <p:cNvSpPr/>
          <p:nvPr/>
        </p:nvSpPr>
        <p:spPr>
          <a:xfrm>
            <a:off x="6010669" y="4967703"/>
            <a:ext cx="2731863" cy="484748"/>
          </a:xfrm>
          <a:prstGeom prst="rect">
            <a:avLst/>
          </a:prstGeom>
          <a:solidFill>
            <a:schemeClr val="bg1">
              <a:lumMod val="85000"/>
            </a:scheme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zh-TW" altLang="en-US" sz="15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獲邀至總統府晉見蔡英文總統</a:t>
            </a:r>
            <a:endParaRPr lang="en-US" altLang="zh-TW" sz="15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en-US" altLang="zh-TW" sz="105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111.03.29</a:t>
            </a: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標題 1">
            <a:extLst>
              <a:ext uri="{FF2B5EF4-FFF2-40B4-BE49-F238E27FC236}">
                <a16:creationId xmlns:a16="http://schemas.microsoft.com/office/drawing/2014/main" id="{4ED741D3-E6AE-473E-A838-9053F87EAABB}"/>
              </a:ext>
            </a:extLst>
          </p:cNvPr>
          <p:cNvSpPr>
            <a:spLocks noGrp="1"/>
          </p:cNvSpPr>
          <p:nvPr>
            <p:ph type="title"/>
          </p:nvPr>
        </p:nvSpPr>
        <p:spPr>
          <a:xfrm>
            <a:off x="499420" y="1131094"/>
            <a:ext cx="7886700" cy="994172"/>
          </a:xfrm>
        </p:spPr>
        <p:txBody>
          <a:bodyPr/>
          <a:lstStyle/>
          <a:p>
            <a:pPr algn="ctr"/>
            <a:r>
              <a:rPr lang="en-US" altLang="zh-TW" sz="2550" dirty="0">
                <a:effectLst>
                  <a:outerShdw blurRad="38100" dist="38100" dir="2700000" algn="tl">
                    <a:srgbClr val="000000">
                      <a:alpha val="43137"/>
                    </a:srgbClr>
                  </a:outerShdw>
                </a:effectLst>
              </a:rPr>
              <a:t>(</a:t>
            </a:r>
            <a:r>
              <a:rPr lang="zh-TW" altLang="en-US" sz="2550" dirty="0">
                <a:effectLst>
                  <a:outerShdw blurRad="38100" dist="38100" dir="2700000" algn="tl">
                    <a:srgbClr val="000000">
                      <a:alpha val="43137"/>
                    </a:srgbClr>
                  </a:outerShdw>
                </a:effectLst>
              </a:rPr>
              <a:t>課指組</a:t>
            </a:r>
            <a:r>
              <a:rPr lang="en-US" altLang="zh-TW" sz="2550" dirty="0">
                <a:effectLst>
                  <a:outerShdw blurRad="38100" dist="38100" dir="2700000" algn="tl">
                    <a:srgbClr val="000000">
                      <a:alpha val="43137"/>
                    </a:srgbClr>
                  </a:outerShdw>
                </a:effectLst>
              </a:rPr>
              <a:t>)</a:t>
            </a:r>
            <a:r>
              <a:rPr lang="zh-TW" altLang="en-US" sz="2550" dirty="0">
                <a:effectLst>
                  <a:outerShdw blurRad="38100" dist="38100" dir="2700000" algn="tl">
                    <a:srgbClr val="000000">
                      <a:alpha val="43137"/>
                    </a:srgbClr>
                  </a:outerShdw>
                </a:effectLst>
              </a:rPr>
              <a:t>國際傑人會第</a:t>
            </a:r>
            <a:r>
              <a:rPr lang="en-US" altLang="zh-TW" sz="2550" dirty="0">
                <a:effectLst>
                  <a:outerShdw blurRad="38100" dist="38100" dir="2700000" algn="tl">
                    <a:srgbClr val="000000">
                      <a:alpha val="43137"/>
                    </a:srgbClr>
                  </a:outerShdw>
                </a:effectLst>
              </a:rPr>
              <a:t>28</a:t>
            </a:r>
            <a:r>
              <a:rPr lang="zh-TW" altLang="en-US" sz="2550" dirty="0">
                <a:effectLst>
                  <a:outerShdw blurRad="38100" dist="38100" dir="2700000" algn="tl">
                    <a:srgbClr val="000000">
                      <a:alpha val="43137"/>
                    </a:srgbClr>
                  </a:outerShdw>
                </a:effectLst>
              </a:rPr>
              <a:t>屆傑青獎</a:t>
            </a:r>
            <a:endParaRPr lang="zh-TW" altLang="en-US" sz="2550" dirty="0"/>
          </a:p>
        </p:txBody>
      </p:sp>
      <p:sp>
        <p:nvSpPr>
          <p:cNvPr id="7" name="矩形 6">
            <a:extLst>
              <a:ext uri="{FF2B5EF4-FFF2-40B4-BE49-F238E27FC236}">
                <a16:creationId xmlns:a16="http://schemas.microsoft.com/office/drawing/2014/main" id="{02717DE5-27C5-4CAD-A137-EE04BFBABAD2}"/>
              </a:ext>
            </a:extLst>
          </p:cNvPr>
          <p:cNvSpPr/>
          <p:nvPr/>
        </p:nvSpPr>
        <p:spPr>
          <a:xfrm>
            <a:off x="6010669" y="4344456"/>
            <a:ext cx="2731863" cy="646331"/>
          </a:xfrm>
          <a:prstGeom prst="rect">
            <a:avLst/>
          </a:prstGeom>
          <a:solidFill>
            <a:srgbClr val="FF9933"/>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勵德青少年服務社</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十大傑出服務性社團</a:t>
            </a:r>
          </a:p>
        </p:txBody>
      </p:sp>
      <p:pic>
        <p:nvPicPr>
          <p:cNvPr id="11" name="內容版面配置區 10">
            <a:extLst>
              <a:ext uri="{FF2B5EF4-FFF2-40B4-BE49-F238E27FC236}">
                <a16:creationId xmlns:a16="http://schemas.microsoft.com/office/drawing/2014/main" id="{203EA156-85B2-4EB4-822B-A9ECD8E072B7}"/>
              </a:ext>
            </a:extLst>
          </p:cNvPr>
          <p:cNvPicPr>
            <a:picLocks noGrp="1" noChangeAspect="1"/>
          </p:cNvPicPr>
          <p:nvPr>
            <p:ph idx="1"/>
          </p:nvPr>
        </p:nvPicPr>
        <p:blipFill>
          <a:blip r:embed="rId2"/>
          <a:stretch>
            <a:fillRect/>
          </a:stretch>
        </p:blipFill>
        <p:spPr>
          <a:xfrm>
            <a:off x="499420" y="2159906"/>
            <a:ext cx="5235458" cy="3492490"/>
          </a:xfrm>
          <a:prstGeom prst="rect">
            <a:avLst/>
          </a:prstGeom>
        </p:spPr>
      </p:pic>
      <p:pic>
        <p:nvPicPr>
          <p:cNvPr id="3" name="圖片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3936" y="2159906"/>
            <a:ext cx="3083852" cy="2055400"/>
          </a:xfrm>
          <a:prstGeom prst="rect">
            <a:avLst/>
          </a:prstGeom>
        </p:spPr>
      </p:pic>
    </p:spTree>
    <p:extLst>
      <p:ext uri="{BB962C8B-B14F-4D97-AF65-F5344CB8AC3E}">
        <p14:creationId xmlns:p14="http://schemas.microsoft.com/office/powerpoint/2010/main" val="17542812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392107BE-F485-486A-8D8B-47E11A2E2054}"/>
              </a:ext>
            </a:extLst>
          </p:cNvPr>
          <p:cNvSpPr/>
          <p:nvPr/>
        </p:nvSpPr>
        <p:spPr>
          <a:xfrm>
            <a:off x="6057965" y="5190731"/>
            <a:ext cx="2731863" cy="484748"/>
          </a:xfrm>
          <a:prstGeom prst="rect">
            <a:avLst/>
          </a:prstGeom>
          <a:solidFill>
            <a:schemeClr val="bg1">
              <a:lumMod val="85000"/>
            </a:scheme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zh-TW" altLang="en-US" sz="15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獲邀至總統府晉見蔡英文總統</a:t>
            </a:r>
            <a:endParaRPr lang="en-US" altLang="zh-TW" sz="15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en-US" altLang="zh-TW" sz="105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111.03.29</a:t>
            </a: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標題 1">
            <a:extLst>
              <a:ext uri="{FF2B5EF4-FFF2-40B4-BE49-F238E27FC236}">
                <a16:creationId xmlns:a16="http://schemas.microsoft.com/office/drawing/2014/main" id="{4ED741D3-E6AE-473E-A838-9053F87EAABB}"/>
              </a:ext>
            </a:extLst>
          </p:cNvPr>
          <p:cNvSpPr>
            <a:spLocks noGrp="1"/>
          </p:cNvSpPr>
          <p:nvPr>
            <p:ph type="title"/>
          </p:nvPr>
        </p:nvSpPr>
        <p:spPr>
          <a:xfrm>
            <a:off x="499420" y="1131094"/>
            <a:ext cx="7886700" cy="994172"/>
          </a:xfrm>
        </p:spPr>
        <p:txBody>
          <a:bodyPr/>
          <a:lstStyle/>
          <a:p>
            <a:pPr algn="ctr"/>
            <a:r>
              <a:rPr lang="en-US" altLang="zh-TW" sz="2550" dirty="0">
                <a:effectLst>
                  <a:outerShdw blurRad="38100" dist="38100" dir="2700000" algn="tl">
                    <a:srgbClr val="000000">
                      <a:alpha val="43137"/>
                    </a:srgbClr>
                  </a:outerShdw>
                </a:effectLst>
              </a:rPr>
              <a:t>(</a:t>
            </a:r>
            <a:r>
              <a:rPr lang="zh-TW" altLang="en-US" sz="2550" dirty="0">
                <a:effectLst>
                  <a:outerShdw blurRad="38100" dist="38100" dir="2700000" algn="tl">
                    <a:srgbClr val="000000">
                      <a:alpha val="43137"/>
                    </a:srgbClr>
                  </a:outerShdw>
                </a:effectLst>
              </a:rPr>
              <a:t>課指組</a:t>
            </a:r>
            <a:r>
              <a:rPr lang="en-US" altLang="zh-TW" sz="2550" dirty="0">
                <a:effectLst>
                  <a:outerShdw blurRad="38100" dist="38100" dir="2700000" algn="tl">
                    <a:srgbClr val="000000">
                      <a:alpha val="43137"/>
                    </a:srgbClr>
                  </a:outerShdw>
                </a:effectLst>
              </a:rPr>
              <a:t>)</a:t>
            </a:r>
            <a:r>
              <a:rPr lang="zh-TW" altLang="en-US" sz="2550" dirty="0">
                <a:effectLst>
                  <a:outerShdw blurRad="38100" dist="38100" dir="2700000" algn="tl">
                    <a:srgbClr val="000000">
                      <a:alpha val="43137"/>
                    </a:srgbClr>
                  </a:outerShdw>
                </a:effectLst>
              </a:rPr>
              <a:t>國際傑人會第</a:t>
            </a:r>
            <a:r>
              <a:rPr lang="en-US" altLang="zh-TW" sz="2550" dirty="0">
                <a:effectLst>
                  <a:outerShdw blurRad="38100" dist="38100" dir="2700000" algn="tl">
                    <a:srgbClr val="000000">
                      <a:alpha val="43137"/>
                    </a:srgbClr>
                  </a:outerShdw>
                </a:effectLst>
              </a:rPr>
              <a:t>28</a:t>
            </a:r>
            <a:r>
              <a:rPr lang="zh-TW" altLang="en-US" sz="2550" dirty="0">
                <a:effectLst>
                  <a:outerShdw blurRad="38100" dist="38100" dir="2700000" algn="tl">
                    <a:srgbClr val="000000">
                      <a:alpha val="43137"/>
                    </a:srgbClr>
                  </a:outerShdw>
                </a:effectLst>
              </a:rPr>
              <a:t>屆傑青獎</a:t>
            </a:r>
            <a:endParaRPr lang="zh-TW" altLang="en-US" sz="2550" dirty="0"/>
          </a:p>
        </p:txBody>
      </p:sp>
      <p:sp>
        <p:nvSpPr>
          <p:cNvPr id="9" name="矩形 8">
            <a:extLst>
              <a:ext uri="{FF2B5EF4-FFF2-40B4-BE49-F238E27FC236}">
                <a16:creationId xmlns:a16="http://schemas.microsoft.com/office/drawing/2014/main" id="{37165F41-3513-48B1-BDFB-ECC2FF9DB734}"/>
              </a:ext>
            </a:extLst>
          </p:cNvPr>
          <p:cNvSpPr/>
          <p:nvPr/>
        </p:nvSpPr>
        <p:spPr>
          <a:xfrm>
            <a:off x="6057965" y="4290484"/>
            <a:ext cx="2731863" cy="923330"/>
          </a:xfrm>
          <a:prstGeom prst="rect">
            <a:avLst/>
          </a:prstGeom>
          <a:solidFill>
            <a:srgbClr val="FF9933"/>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基層文化服務社</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十大傑出服務性社團</a:t>
            </a:r>
          </a:p>
          <a:p>
            <a:pPr algn="ct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十大傑出服務性社團領袖</a:t>
            </a:r>
          </a:p>
        </p:txBody>
      </p:sp>
      <p:pic>
        <p:nvPicPr>
          <p:cNvPr id="11" name="內容版面配置區 10">
            <a:extLst>
              <a:ext uri="{FF2B5EF4-FFF2-40B4-BE49-F238E27FC236}">
                <a16:creationId xmlns:a16="http://schemas.microsoft.com/office/drawing/2014/main" id="{203EA156-85B2-4EB4-822B-A9ECD8E072B7}"/>
              </a:ext>
            </a:extLst>
          </p:cNvPr>
          <p:cNvPicPr>
            <a:picLocks noGrp="1" noChangeAspect="1"/>
          </p:cNvPicPr>
          <p:nvPr>
            <p:ph idx="1"/>
          </p:nvPr>
        </p:nvPicPr>
        <p:blipFill>
          <a:blip r:embed="rId2"/>
          <a:stretch>
            <a:fillRect/>
          </a:stretch>
        </p:blipFill>
        <p:spPr>
          <a:xfrm>
            <a:off x="499420" y="2159906"/>
            <a:ext cx="5235458" cy="3492490"/>
          </a:xfrm>
          <a:prstGeom prst="rect">
            <a:avLst/>
          </a:prstGeom>
        </p:spPr>
      </p:pic>
      <p:pic>
        <p:nvPicPr>
          <p:cNvPr id="3" name="圖片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7966" y="2159906"/>
            <a:ext cx="2708267" cy="2112791"/>
          </a:xfrm>
          <a:prstGeom prst="rect">
            <a:avLst/>
          </a:prstGeom>
        </p:spPr>
      </p:pic>
    </p:spTree>
    <p:extLst>
      <p:ext uri="{BB962C8B-B14F-4D97-AF65-F5344CB8AC3E}">
        <p14:creationId xmlns:p14="http://schemas.microsoft.com/office/powerpoint/2010/main" val="1191345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D741D3-E6AE-473E-A838-9053F87EAABB}"/>
              </a:ext>
            </a:extLst>
          </p:cNvPr>
          <p:cNvSpPr>
            <a:spLocks noGrp="1"/>
          </p:cNvSpPr>
          <p:nvPr>
            <p:ph type="title"/>
          </p:nvPr>
        </p:nvSpPr>
        <p:spPr>
          <a:xfrm>
            <a:off x="499420" y="1131094"/>
            <a:ext cx="7886700" cy="994172"/>
          </a:xfrm>
        </p:spPr>
        <p:txBody>
          <a:bodyPr/>
          <a:lstStyle/>
          <a:p>
            <a:pPr algn="ctr"/>
            <a:r>
              <a:rPr lang="en-US" altLang="zh-TW" sz="2550" dirty="0" smtClean="0">
                <a:effectLst>
                  <a:outerShdw blurRad="38100" dist="38100" dir="2700000" algn="tl">
                    <a:srgbClr val="000000">
                      <a:alpha val="43137"/>
                    </a:srgbClr>
                  </a:outerShdw>
                </a:effectLst>
              </a:rPr>
              <a:t>2021</a:t>
            </a:r>
            <a:r>
              <a:rPr lang="zh-TW" altLang="en-US" sz="2550" dirty="0" smtClean="0">
                <a:effectLst>
                  <a:outerShdw blurRad="38100" dist="38100" dir="2700000" algn="tl">
                    <a:srgbClr val="000000">
                      <a:alpha val="43137"/>
                    </a:srgbClr>
                  </a:outerShdw>
                </a:effectLst>
              </a:rPr>
              <a:t>總統教育獎</a:t>
            </a:r>
            <a:r>
              <a:rPr lang="en-US" altLang="zh-TW" sz="2550" dirty="0" smtClean="0">
                <a:effectLst>
                  <a:outerShdw blurRad="38100" dist="38100" dir="2700000" algn="tl">
                    <a:srgbClr val="000000">
                      <a:alpha val="43137"/>
                    </a:srgbClr>
                  </a:outerShdw>
                </a:effectLst>
              </a:rPr>
              <a:t>-</a:t>
            </a:r>
            <a:r>
              <a:rPr lang="zh-TW" altLang="en-US" sz="2550" dirty="0" smtClean="0">
                <a:effectLst>
                  <a:outerShdw blurRad="38100" dist="38100" dir="2700000" algn="tl">
                    <a:srgbClr val="000000">
                      <a:alpha val="43137"/>
                    </a:srgbClr>
                  </a:outerShdw>
                </a:effectLst>
              </a:rPr>
              <a:t>大專組</a:t>
            </a:r>
            <a:r>
              <a:rPr lang="en-US" altLang="zh-TW" sz="2550" dirty="0" smtClean="0">
                <a:effectLst>
                  <a:outerShdw blurRad="38100" dist="38100" dir="2700000" algn="tl">
                    <a:srgbClr val="000000">
                      <a:alpha val="43137"/>
                    </a:srgbClr>
                  </a:outerShdw>
                </a:effectLst>
              </a:rPr>
              <a:t>-</a:t>
            </a:r>
            <a:r>
              <a:rPr lang="zh-TW" altLang="en-US" sz="2550" dirty="0" smtClean="0">
                <a:effectLst>
                  <a:outerShdw blurRad="38100" dist="38100" dir="2700000" algn="tl">
                    <a:srgbClr val="000000">
                      <a:alpha val="43137"/>
                    </a:srgbClr>
                  </a:outerShdw>
                </a:effectLst>
              </a:rPr>
              <a:t>奮發向上獎</a:t>
            </a:r>
            <a:endParaRPr lang="zh-TW" altLang="en-US" sz="2550" dirty="0"/>
          </a:p>
        </p:txBody>
      </p:sp>
      <p:sp>
        <p:nvSpPr>
          <p:cNvPr id="9" name="矩形 8">
            <a:extLst>
              <a:ext uri="{FF2B5EF4-FFF2-40B4-BE49-F238E27FC236}">
                <a16:creationId xmlns:a16="http://schemas.microsoft.com/office/drawing/2014/main" id="{37165F41-3513-48B1-BDFB-ECC2FF9DB734}"/>
              </a:ext>
            </a:extLst>
          </p:cNvPr>
          <p:cNvSpPr/>
          <p:nvPr/>
        </p:nvSpPr>
        <p:spPr>
          <a:xfrm>
            <a:off x="812711" y="2188653"/>
            <a:ext cx="7470677" cy="369332"/>
          </a:xfrm>
          <a:prstGeom prst="rect">
            <a:avLst/>
          </a:prstGeom>
          <a:solidFill>
            <a:srgbClr val="FF9933"/>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法律學系    博士</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班</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二年級        </a:t>
            </a:r>
            <a:r>
              <a:rPr lang="zh-TW" altLang="en-US"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林作逸</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同學</a:t>
            </a: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420" y="3215845"/>
            <a:ext cx="3982933" cy="2655288"/>
          </a:xfrm>
          <a:prstGeom prst="rect">
            <a:avLst/>
          </a:prstGeom>
        </p:spPr>
      </p:pic>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0721" y="3233186"/>
            <a:ext cx="3953326" cy="2637946"/>
          </a:xfrm>
          <a:prstGeom prst="rect">
            <a:avLst/>
          </a:prstGeom>
        </p:spPr>
      </p:pic>
    </p:spTree>
    <p:extLst>
      <p:ext uri="{BB962C8B-B14F-4D97-AF65-F5344CB8AC3E}">
        <p14:creationId xmlns:p14="http://schemas.microsoft.com/office/powerpoint/2010/main" val="9447747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3332" y="1257415"/>
            <a:ext cx="7418245" cy="768610"/>
          </a:xfrm>
        </p:spPr>
        <p:txBody>
          <a:bodyPr vert="horz">
            <a:noAutofit/>
          </a:bodyPr>
          <a:lstStyle/>
          <a:p>
            <a:r>
              <a:rPr lang="zh-TW" altLang="en-US" sz="2800" spc="-100" dirty="0" smtClean="0"/>
              <a:t>感謝統資系與應統所同學參加「學生輔導研究軟體」海量資料暨視覺化分析工作 </a:t>
            </a:r>
            <a:r>
              <a:rPr lang="en-US" altLang="zh-TW" sz="2800" spc="-100" dirty="0" smtClean="0"/>
              <a:t/>
            </a:r>
            <a:br>
              <a:rPr lang="en-US" altLang="zh-TW" sz="2800" spc="-100" dirty="0" smtClean="0"/>
            </a:br>
            <a:r>
              <a:rPr lang="zh-TW" altLang="en-US" sz="2800" dirty="0" smtClean="0">
                <a:solidFill>
                  <a:srgbClr val="7030A0"/>
                </a:solidFill>
              </a:rPr>
              <a:t>指導老師杜逸寧老師</a:t>
            </a:r>
            <a:endParaRPr lang="zh-TW" altLang="en-US" sz="2800" dirty="0">
              <a:solidFill>
                <a:srgbClr val="7030A0"/>
              </a:solidFill>
            </a:endParaRP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682629836"/>
              </p:ext>
            </p:extLst>
          </p:nvPr>
        </p:nvGraphicFramePr>
        <p:xfrm>
          <a:off x="1028074" y="2268585"/>
          <a:ext cx="6893329" cy="4321317"/>
        </p:xfrm>
        <a:graphic>
          <a:graphicData uri="http://schemas.openxmlformats.org/drawingml/2006/table">
            <a:tbl>
              <a:tblPr firstRow="1" bandRow="1">
                <a:tableStyleId>{93296810-A885-4BE3-A3E7-6D5BEEA58F35}</a:tableStyleId>
              </a:tblPr>
              <a:tblGrid>
                <a:gridCol w="757666">
                  <a:extLst>
                    <a:ext uri="{9D8B030D-6E8A-4147-A177-3AD203B41FA5}">
                      <a16:colId xmlns:a16="http://schemas.microsoft.com/office/drawing/2014/main" val="4081713963"/>
                    </a:ext>
                  </a:extLst>
                </a:gridCol>
                <a:gridCol w="2187117">
                  <a:extLst>
                    <a:ext uri="{9D8B030D-6E8A-4147-A177-3AD203B41FA5}">
                      <a16:colId xmlns:a16="http://schemas.microsoft.com/office/drawing/2014/main" val="4244847164"/>
                    </a:ext>
                  </a:extLst>
                </a:gridCol>
                <a:gridCol w="1911928">
                  <a:extLst>
                    <a:ext uri="{9D8B030D-6E8A-4147-A177-3AD203B41FA5}">
                      <a16:colId xmlns:a16="http://schemas.microsoft.com/office/drawing/2014/main" val="2115902809"/>
                    </a:ext>
                  </a:extLst>
                </a:gridCol>
                <a:gridCol w="2036618">
                  <a:extLst>
                    <a:ext uri="{9D8B030D-6E8A-4147-A177-3AD203B41FA5}">
                      <a16:colId xmlns:a16="http://schemas.microsoft.com/office/drawing/2014/main" val="3224269647"/>
                    </a:ext>
                  </a:extLst>
                </a:gridCol>
              </a:tblGrid>
              <a:tr h="392847">
                <a:tc>
                  <a:txBody>
                    <a:bodyPr/>
                    <a:lstStyle/>
                    <a:p>
                      <a:pPr algn="ctr" fontAlgn="t"/>
                      <a:r>
                        <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rPr>
                        <a:t>序號</a:t>
                      </a:r>
                    </a:p>
                  </a:txBody>
                  <a:tcPr marL="9525" marR="9525" marT="9525" marB="0"/>
                </a:tc>
                <a:tc>
                  <a:txBody>
                    <a:bodyPr/>
                    <a:lstStyle/>
                    <a:p>
                      <a:pPr algn="ctr" fontAlgn="t"/>
                      <a:r>
                        <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rPr>
                        <a:t>系所</a:t>
                      </a:r>
                    </a:p>
                  </a:txBody>
                  <a:tcPr marL="9525" marR="9525" marT="9525" marB="0"/>
                </a:tc>
                <a:tc>
                  <a:txBody>
                    <a:bodyPr/>
                    <a:lstStyle/>
                    <a:p>
                      <a:pPr algn="ctr" fontAlgn="t"/>
                      <a:r>
                        <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rPr>
                        <a:t>學號</a:t>
                      </a:r>
                    </a:p>
                  </a:txBody>
                  <a:tcPr marL="9525" marR="9525" marT="9525" marB="0"/>
                </a:tc>
                <a:tc>
                  <a:txBody>
                    <a:bodyPr/>
                    <a:lstStyle/>
                    <a:p>
                      <a:pPr algn="ctr" fontAlgn="t"/>
                      <a:r>
                        <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rPr>
                        <a:t>姓名</a:t>
                      </a:r>
                    </a:p>
                  </a:txBody>
                  <a:tcPr marL="9525" marR="9525" marT="9525" marB="0"/>
                </a:tc>
                <a:extLst>
                  <a:ext uri="{0D108BD9-81ED-4DB2-BD59-A6C34878D82A}">
                    <a16:rowId xmlns:a16="http://schemas.microsoft.com/office/drawing/2014/main" val="275826928"/>
                  </a:ext>
                </a:extLst>
              </a:tr>
              <a:tr h="392847">
                <a:tc>
                  <a:txBody>
                    <a:bodyPr/>
                    <a:lstStyle/>
                    <a:p>
                      <a:pPr algn="ctr" fontAlgn="t"/>
                      <a:r>
                        <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rPr>
                        <a:t>1</a:t>
                      </a:r>
                    </a:p>
                  </a:txBody>
                  <a:tcPr marL="9525" marR="9525" marT="9525" marB="0" anchor="ctr"/>
                </a:tc>
                <a:tc>
                  <a:txBody>
                    <a:bodyPr/>
                    <a:lstStyle/>
                    <a:p>
                      <a:pPr algn="ctr" fontAlgn="t"/>
                      <a:r>
                        <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rPr>
                        <a:t>應統碩一</a:t>
                      </a:r>
                    </a:p>
                  </a:txBody>
                  <a:tcPr marL="9525" marR="9525" marT="9525" marB="0" anchor="ctr"/>
                </a:tc>
                <a:tc>
                  <a:txBody>
                    <a:bodyPr/>
                    <a:lstStyle/>
                    <a:p>
                      <a:pPr algn="ctr" fontAlgn="t"/>
                      <a:r>
                        <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rPr>
                        <a:t>410336099</a:t>
                      </a:r>
                    </a:p>
                  </a:txBody>
                  <a:tcPr marL="9525" marR="9525" marT="9525" marB="0" anchor="ctr"/>
                </a:tc>
                <a:tc>
                  <a:txBody>
                    <a:bodyPr/>
                    <a:lstStyle/>
                    <a:p>
                      <a:pPr algn="ctr" fontAlgn="t"/>
                      <a:r>
                        <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rPr>
                        <a:t>游宗諺</a:t>
                      </a:r>
                    </a:p>
                  </a:txBody>
                  <a:tcPr marL="9525" marR="9525" marT="9525" marB="0" anchor="ctr"/>
                </a:tc>
                <a:extLst>
                  <a:ext uri="{0D108BD9-81ED-4DB2-BD59-A6C34878D82A}">
                    <a16:rowId xmlns:a16="http://schemas.microsoft.com/office/drawing/2014/main" val="3326114936"/>
                  </a:ext>
                </a:extLst>
              </a:tr>
              <a:tr h="392847">
                <a:tc>
                  <a:txBody>
                    <a:bodyPr/>
                    <a:lstStyle/>
                    <a:p>
                      <a:pPr algn="ctr" fontAlgn="t"/>
                      <a:r>
                        <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rPr>
                        <a:t>2</a:t>
                      </a:r>
                    </a:p>
                  </a:txBody>
                  <a:tcPr marL="9525" marR="9525" marT="9525"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zh-TW" altLang="en-US" sz="1800" b="1" i="0" u="none" strike="noStrike" dirty="0" smtClean="0">
                          <a:solidFill>
                            <a:srgbClr val="000000"/>
                          </a:solidFill>
                          <a:effectLst/>
                          <a:latin typeface="微軟正黑體" panose="020B0604030504040204" pitchFamily="34" charset="-120"/>
                          <a:ea typeface="微軟正黑體" panose="020B0604030504040204" pitchFamily="34" charset="-120"/>
                        </a:rPr>
                        <a:t>統資三甲</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t"/>
                      <a:r>
                        <a:rPr lang="en-US" altLang="zh-TW" sz="1800" b="1" i="0" u="none" strike="noStrike" dirty="0" smtClean="0">
                          <a:solidFill>
                            <a:srgbClr val="000000"/>
                          </a:solidFill>
                          <a:effectLst/>
                          <a:latin typeface="微軟正黑體" panose="020B0604030504040204" pitchFamily="34" charset="-120"/>
                          <a:ea typeface="微軟正黑體" panose="020B0604030504040204" pitchFamily="34" charset="-120"/>
                        </a:rPr>
                        <a:t>408421165</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t"/>
                      <a:r>
                        <a:rPr lang="zh-TW" altLang="en-US" sz="1800" b="1" i="0" u="none" strike="noStrike" dirty="0" smtClean="0">
                          <a:solidFill>
                            <a:srgbClr val="000000"/>
                          </a:solidFill>
                          <a:effectLst/>
                          <a:latin typeface="微軟正黑體" panose="020B0604030504040204" pitchFamily="34" charset="-120"/>
                          <a:ea typeface="微軟正黑體" panose="020B0604030504040204" pitchFamily="34" charset="-120"/>
                        </a:rPr>
                        <a:t>周歆哲</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extLst>
                  <a:ext uri="{0D108BD9-81ED-4DB2-BD59-A6C34878D82A}">
                    <a16:rowId xmlns:a16="http://schemas.microsoft.com/office/drawing/2014/main" val="1520381987"/>
                  </a:ext>
                </a:extLst>
              </a:tr>
              <a:tr h="392847">
                <a:tc>
                  <a:txBody>
                    <a:bodyPr/>
                    <a:lstStyle/>
                    <a:p>
                      <a:pPr algn="ctr" fontAlgn="t"/>
                      <a:r>
                        <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rPr>
                        <a:t>3</a:t>
                      </a:r>
                    </a:p>
                  </a:txBody>
                  <a:tcPr marL="9525" marR="9525" marT="9525" marB="0" anchor="ctr"/>
                </a:tc>
                <a:tc>
                  <a:txBody>
                    <a:bodyPr/>
                    <a:lstStyle/>
                    <a:p>
                      <a:pPr algn="ctr" fontAlgn="t"/>
                      <a:r>
                        <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rPr>
                        <a:t>統資三乙</a:t>
                      </a:r>
                    </a:p>
                  </a:txBody>
                  <a:tcPr marL="9525" marR="9525" marT="9525" marB="0" anchor="ctr"/>
                </a:tc>
                <a:tc>
                  <a:txBody>
                    <a:bodyPr/>
                    <a:lstStyle/>
                    <a:p>
                      <a:pPr algn="ctr" fontAlgn="t"/>
                      <a:r>
                        <a:rPr lang="en-US" altLang="zh-TW" sz="1800" b="1" i="0" u="none" strike="noStrike" dirty="0" smtClean="0">
                          <a:solidFill>
                            <a:srgbClr val="000000"/>
                          </a:solidFill>
                          <a:effectLst/>
                          <a:latin typeface="微軟正黑體" panose="020B0604030504040204" pitchFamily="34" charset="-120"/>
                          <a:ea typeface="微軟正黑體" panose="020B0604030504040204" pitchFamily="34" charset="-120"/>
                        </a:rPr>
                        <a:t>408422200</a:t>
                      </a:r>
                      <a:endPar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a:r>
                        <a:rPr lang="zh-TW" altLang="en-US" sz="1800" b="1" dirty="0" smtClean="0">
                          <a:latin typeface="微軟正黑體" panose="020B0604030504040204" pitchFamily="34" charset="-120"/>
                          <a:ea typeface="微軟正黑體" panose="020B0604030504040204" pitchFamily="34" charset="-120"/>
                        </a:rPr>
                        <a:t>蔡方寧</a:t>
                      </a:r>
                      <a:endParaRPr lang="zh-TW" altLang="en-US" sz="1800" b="1" dirty="0">
                        <a:latin typeface="微軟正黑體" panose="020B0604030504040204" pitchFamily="34" charset="-120"/>
                        <a:ea typeface="微軟正黑體" panose="020B0604030504040204" pitchFamily="34" charset="-120"/>
                      </a:endParaRPr>
                    </a:p>
                  </a:txBody>
                  <a:tcPr marL="9525" marR="9525" marT="9525" marB="0" anchor="ctr"/>
                </a:tc>
                <a:extLst>
                  <a:ext uri="{0D108BD9-81ED-4DB2-BD59-A6C34878D82A}">
                    <a16:rowId xmlns:a16="http://schemas.microsoft.com/office/drawing/2014/main" val="3981991989"/>
                  </a:ext>
                </a:extLst>
              </a:tr>
              <a:tr h="392847">
                <a:tc>
                  <a:txBody>
                    <a:bodyPr/>
                    <a:lstStyle/>
                    <a:p>
                      <a:pPr algn="ctr" fontAlgn="t"/>
                      <a:r>
                        <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rPr>
                        <a:t>4</a:t>
                      </a:r>
                    </a:p>
                  </a:txBody>
                  <a:tcPr marL="9525" marR="9525" marT="9525" marB="0" anchor="ctr"/>
                </a:tc>
                <a:tc>
                  <a:txBody>
                    <a:bodyPr/>
                    <a:lstStyle/>
                    <a:p>
                      <a:pPr algn="ctr" fontAlgn="t"/>
                      <a:r>
                        <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rPr>
                        <a:t>統資三乙</a:t>
                      </a:r>
                    </a:p>
                  </a:txBody>
                  <a:tcPr marL="9525" marR="9525" marT="9525" marB="0" anchor="ctr"/>
                </a:tc>
                <a:tc>
                  <a:txBody>
                    <a:bodyPr/>
                    <a:lstStyle/>
                    <a:p>
                      <a:pPr algn="ctr" fontAlgn="t"/>
                      <a:r>
                        <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rPr>
                        <a:t>408422171</a:t>
                      </a:r>
                    </a:p>
                  </a:txBody>
                  <a:tcPr marL="9525" marR="9525" marT="9525" marB="0" anchor="ctr"/>
                </a:tc>
                <a:tc>
                  <a:txBody>
                    <a:bodyPr/>
                    <a:lstStyle/>
                    <a:p>
                      <a:pPr algn="ctr" fontAlgn="t"/>
                      <a:r>
                        <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rPr>
                        <a:t>楊詠棠</a:t>
                      </a:r>
                    </a:p>
                  </a:txBody>
                  <a:tcPr marL="9525" marR="9525" marT="9525" marB="0" anchor="ctr"/>
                </a:tc>
                <a:extLst>
                  <a:ext uri="{0D108BD9-81ED-4DB2-BD59-A6C34878D82A}">
                    <a16:rowId xmlns:a16="http://schemas.microsoft.com/office/drawing/2014/main" val="3160740452"/>
                  </a:ext>
                </a:extLst>
              </a:tr>
              <a:tr h="392847">
                <a:tc>
                  <a:txBody>
                    <a:bodyPr/>
                    <a:lstStyle/>
                    <a:p>
                      <a:pPr algn="ctr" fontAlgn="t"/>
                      <a:r>
                        <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rPr>
                        <a:t>5</a:t>
                      </a:r>
                    </a:p>
                  </a:txBody>
                  <a:tcPr marL="9525" marR="9525" marT="9525" marB="0" anchor="ctr"/>
                </a:tc>
                <a:tc>
                  <a:txBody>
                    <a:bodyPr/>
                    <a:lstStyle/>
                    <a:p>
                      <a:pPr algn="ctr" fontAlgn="t"/>
                      <a:r>
                        <a:rPr lang="zh-TW" altLang="en-US" sz="1800" b="1" i="0" u="none" strike="noStrike">
                          <a:solidFill>
                            <a:srgbClr val="000000"/>
                          </a:solidFill>
                          <a:effectLst/>
                          <a:latin typeface="微軟正黑體" panose="020B0604030504040204" pitchFamily="34" charset="-120"/>
                          <a:ea typeface="微軟正黑體" panose="020B0604030504040204" pitchFamily="34" charset="-120"/>
                        </a:rPr>
                        <a:t>統資三乙</a:t>
                      </a:r>
                    </a:p>
                  </a:txBody>
                  <a:tcPr marL="9525" marR="9525" marT="9525" marB="0" anchor="ctr"/>
                </a:tc>
                <a:tc>
                  <a:txBody>
                    <a:bodyPr/>
                    <a:lstStyle/>
                    <a:p>
                      <a:pPr algn="ctr" fontAlgn="t"/>
                      <a:r>
                        <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rPr>
                        <a:t>408422298</a:t>
                      </a:r>
                    </a:p>
                  </a:txBody>
                  <a:tcPr marL="9525" marR="9525" marT="9525" marB="0" anchor="ctr"/>
                </a:tc>
                <a:tc>
                  <a:txBody>
                    <a:bodyPr/>
                    <a:lstStyle/>
                    <a:p>
                      <a:pPr algn="ctr" fontAlgn="t"/>
                      <a:r>
                        <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rPr>
                        <a:t>陳琪鈞</a:t>
                      </a:r>
                    </a:p>
                  </a:txBody>
                  <a:tcPr marL="9525" marR="9525" marT="9525" marB="0" anchor="ctr"/>
                </a:tc>
                <a:extLst>
                  <a:ext uri="{0D108BD9-81ED-4DB2-BD59-A6C34878D82A}">
                    <a16:rowId xmlns:a16="http://schemas.microsoft.com/office/drawing/2014/main" val="3933573915"/>
                  </a:ext>
                </a:extLst>
              </a:tr>
              <a:tr h="392847">
                <a:tc>
                  <a:txBody>
                    <a:bodyPr/>
                    <a:lstStyle/>
                    <a:p>
                      <a:pPr algn="ctr" fontAlgn="t"/>
                      <a:r>
                        <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rPr>
                        <a:t>6</a:t>
                      </a:r>
                    </a:p>
                  </a:txBody>
                  <a:tcPr marL="9525" marR="9525" marT="9525" marB="0" anchor="ctr"/>
                </a:tc>
                <a:tc>
                  <a:txBody>
                    <a:bodyPr/>
                    <a:lstStyle/>
                    <a:p>
                      <a:pPr algn="ctr" fontAlgn="t"/>
                      <a:r>
                        <a:rPr lang="zh-TW" altLang="en-US" sz="1800" b="1" i="0" u="none" strike="noStrike">
                          <a:solidFill>
                            <a:srgbClr val="000000"/>
                          </a:solidFill>
                          <a:effectLst/>
                          <a:latin typeface="微軟正黑體" panose="020B0604030504040204" pitchFamily="34" charset="-120"/>
                          <a:ea typeface="微軟正黑體" panose="020B0604030504040204" pitchFamily="34" charset="-120"/>
                        </a:rPr>
                        <a:t>統資三乙</a:t>
                      </a:r>
                    </a:p>
                  </a:txBody>
                  <a:tcPr marL="9525" marR="9525" marT="9525" marB="0" anchor="ctr"/>
                </a:tc>
                <a:tc>
                  <a:txBody>
                    <a:bodyPr/>
                    <a:lstStyle/>
                    <a:p>
                      <a:pPr algn="ctr" fontAlgn="t"/>
                      <a:r>
                        <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rPr>
                        <a:t>408422262</a:t>
                      </a:r>
                    </a:p>
                  </a:txBody>
                  <a:tcPr marL="9525" marR="9525" marT="9525" marB="0" anchor="ctr"/>
                </a:tc>
                <a:tc>
                  <a:txBody>
                    <a:bodyPr/>
                    <a:lstStyle/>
                    <a:p>
                      <a:pPr algn="ctr" fontAlgn="t"/>
                      <a:r>
                        <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rPr>
                        <a:t>李逸詩</a:t>
                      </a:r>
                    </a:p>
                  </a:txBody>
                  <a:tcPr marL="9525" marR="9525" marT="9525" marB="0" anchor="ctr"/>
                </a:tc>
                <a:extLst>
                  <a:ext uri="{0D108BD9-81ED-4DB2-BD59-A6C34878D82A}">
                    <a16:rowId xmlns:a16="http://schemas.microsoft.com/office/drawing/2014/main" val="2987353910"/>
                  </a:ext>
                </a:extLst>
              </a:tr>
              <a:tr h="392847">
                <a:tc>
                  <a:txBody>
                    <a:bodyPr/>
                    <a:lstStyle/>
                    <a:p>
                      <a:pPr algn="ctr" fontAlgn="t"/>
                      <a:r>
                        <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rPr>
                        <a:t>7</a:t>
                      </a:r>
                    </a:p>
                  </a:txBody>
                  <a:tcPr marL="9525" marR="9525" marT="9525" marB="0" anchor="ctr"/>
                </a:tc>
                <a:tc>
                  <a:txBody>
                    <a:bodyPr/>
                    <a:lstStyle/>
                    <a:p>
                      <a:pPr algn="ctr" fontAlgn="t"/>
                      <a:r>
                        <a:rPr lang="zh-TW" altLang="en-US" sz="1800" b="1" i="0" u="none" strike="noStrike">
                          <a:solidFill>
                            <a:srgbClr val="000000"/>
                          </a:solidFill>
                          <a:effectLst/>
                          <a:latin typeface="微軟正黑體" panose="020B0604030504040204" pitchFamily="34" charset="-120"/>
                          <a:ea typeface="微軟正黑體" panose="020B0604030504040204" pitchFamily="34" charset="-120"/>
                        </a:rPr>
                        <a:t>統資三乙</a:t>
                      </a:r>
                    </a:p>
                  </a:txBody>
                  <a:tcPr marL="9525" marR="9525" marT="9525" marB="0" anchor="ctr"/>
                </a:tc>
                <a:tc>
                  <a:txBody>
                    <a:bodyPr/>
                    <a:lstStyle/>
                    <a:p>
                      <a:pPr algn="ctr" fontAlgn="t"/>
                      <a:r>
                        <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rPr>
                        <a:t>408422133</a:t>
                      </a:r>
                    </a:p>
                  </a:txBody>
                  <a:tcPr marL="9525" marR="9525" marT="9525" marB="0" anchor="ctr"/>
                </a:tc>
                <a:tc>
                  <a:txBody>
                    <a:bodyPr/>
                    <a:lstStyle/>
                    <a:p>
                      <a:pPr algn="ctr" fontAlgn="t"/>
                      <a:r>
                        <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rPr>
                        <a:t>陳奕湘</a:t>
                      </a:r>
                    </a:p>
                  </a:txBody>
                  <a:tcPr marL="9525" marR="9525" marT="9525" marB="0" anchor="ctr"/>
                </a:tc>
                <a:extLst>
                  <a:ext uri="{0D108BD9-81ED-4DB2-BD59-A6C34878D82A}">
                    <a16:rowId xmlns:a16="http://schemas.microsoft.com/office/drawing/2014/main" val="969331115"/>
                  </a:ext>
                </a:extLst>
              </a:tr>
              <a:tr h="392847">
                <a:tc>
                  <a:txBody>
                    <a:bodyPr/>
                    <a:lstStyle/>
                    <a:p>
                      <a:pPr algn="ctr" fontAlgn="t"/>
                      <a:r>
                        <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rPr>
                        <a:t>8</a:t>
                      </a:r>
                    </a:p>
                  </a:txBody>
                  <a:tcPr marL="9525" marR="9525" marT="9525" marB="0" anchor="ctr"/>
                </a:tc>
                <a:tc>
                  <a:txBody>
                    <a:bodyPr/>
                    <a:lstStyle/>
                    <a:p>
                      <a:pPr algn="ctr" fontAlgn="t"/>
                      <a:r>
                        <a:rPr lang="zh-TW" altLang="en-US" sz="1800" b="1" i="0" u="none" strike="noStrike">
                          <a:solidFill>
                            <a:srgbClr val="000000"/>
                          </a:solidFill>
                          <a:effectLst/>
                          <a:latin typeface="微軟正黑體" panose="020B0604030504040204" pitchFamily="34" charset="-120"/>
                          <a:ea typeface="微軟正黑體" panose="020B0604030504040204" pitchFamily="34" charset="-120"/>
                        </a:rPr>
                        <a:t>統資三乙</a:t>
                      </a:r>
                    </a:p>
                  </a:txBody>
                  <a:tcPr marL="9525" marR="9525" marT="9525" marB="0" anchor="ctr"/>
                </a:tc>
                <a:tc>
                  <a:txBody>
                    <a:bodyPr/>
                    <a:lstStyle/>
                    <a:p>
                      <a:pPr algn="ctr" fontAlgn="t"/>
                      <a:r>
                        <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rPr>
                        <a:t>408422341</a:t>
                      </a:r>
                    </a:p>
                  </a:txBody>
                  <a:tcPr marL="9525" marR="9525" marT="9525" marB="0" anchor="ctr"/>
                </a:tc>
                <a:tc>
                  <a:txBody>
                    <a:bodyPr/>
                    <a:lstStyle/>
                    <a:p>
                      <a:pPr algn="ctr" fontAlgn="t"/>
                      <a:r>
                        <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rPr>
                        <a:t>陳雅柔</a:t>
                      </a:r>
                    </a:p>
                  </a:txBody>
                  <a:tcPr marL="9525" marR="9525" marT="9525" marB="0" anchor="ctr"/>
                </a:tc>
                <a:extLst>
                  <a:ext uri="{0D108BD9-81ED-4DB2-BD59-A6C34878D82A}">
                    <a16:rowId xmlns:a16="http://schemas.microsoft.com/office/drawing/2014/main" val="2600376758"/>
                  </a:ext>
                </a:extLst>
              </a:tr>
              <a:tr h="392847">
                <a:tc>
                  <a:txBody>
                    <a:bodyPr/>
                    <a:lstStyle/>
                    <a:p>
                      <a:pPr algn="ctr" fontAlgn="t"/>
                      <a:r>
                        <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rPr>
                        <a:t>9</a:t>
                      </a:r>
                    </a:p>
                  </a:txBody>
                  <a:tcPr marL="9525" marR="9525" marT="9525" marB="0" anchor="ctr"/>
                </a:tc>
                <a:tc>
                  <a:txBody>
                    <a:bodyPr/>
                    <a:lstStyle/>
                    <a:p>
                      <a:pPr algn="ctr" fontAlgn="t"/>
                      <a:r>
                        <a:rPr lang="zh-TW" altLang="en-US" sz="1800" b="1" i="0" u="none" strike="noStrike">
                          <a:solidFill>
                            <a:srgbClr val="000000"/>
                          </a:solidFill>
                          <a:effectLst/>
                          <a:latin typeface="微軟正黑體" panose="020B0604030504040204" pitchFamily="34" charset="-120"/>
                          <a:ea typeface="微軟正黑體" panose="020B0604030504040204" pitchFamily="34" charset="-120"/>
                        </a:rPr>
                        <a:t>統資三乙</a:t>
                      </a:r>
                    </a:p>
                  </a:txBody>
                  <a:tcPr marL="9525" marR="9525" marT="9525" marB="0" anchor="ctr"/>
                </a:tc>
                <a:tc>
                  <a:txBody>
                    <a:bodyPr/>
                    <a:lstStyle/>
                    <a:p>
                      <a:pPr algn="ctr" fontAlgn="t"/>
                      <a:r>
                        <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rPr>
                        <a:t>408422119</a:t>
                      </a:r>
                    </a:p>
                  </a:txBody>
                  <a:tcPr marL="9525" marR="9525" marT="9525" marB="0" anchor="ctr"/>
                </a:tc>
                <a:tc>
                  <a:txBody>
                    <a:bodyPr/>
                    <a:lstStyle/>
                    <a:p>
                      <a:pPr algn="ctr" fontAlgn="t"/>
                      <a:r>
                        <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rPr>
                        <a:t>王品涵</a:t>
                      </a:r>
                    </a:p>
                  </a:txBody>
                  <a:tcPr marL="9525" marR="9525" marT="9525" marB="0" anchor="ctr"/>
                </a:tc>
                <a:extLst>
                  <a:ext uri="{0D108BD9-81ED-4DB2-BD59-A6C34878D82A}">
                    <a16:rowId xmlns:a16="http://schemas.microsoft.com/office/drawing/2014/main" val="1083679373"/>
                  </a:ext>
                </a:extLst>
              </a:tr>
              <a:tr h="392847">
                <a:tc>
                  <a:txBody>
                    <a:bodyPr/>
                    <a:lstStyle/>
                    <a:p>
                      <a:pPr algn="ctr" fontAlgn="t"/>
                      <a:r>
                        <a:rPr lang="en-US" altLang="zh-TW" sz="1800" b="1" i="0" u="none" strike="noStrike" dirty="0">
                          <a:solidFill>
                            <a:srgbClr val="000000"/>
                          </a:solidFill>
                          <a:effectLst/>
                          <a:latin typeface="微軟正黑體" panose="020B0604030504040204" pitchFamily="34" charset="-120"/>
                          <a:ea typeface="微軟正黑體" panose="020B0604030504040204" pitchFamily="34" charset="-120"/>
                        </a:rPr>
                        <a:t>10</a:t>
                      </a:r>
                    </a:p>
                  </a:txBody>
                  <a:tcPr marL="9525" marR="9525" marT="9525" marB="0" anchor="ctr"/>
                </a:tc>
                <a:tc>
                  <a:txBody>
                    <a:bodyPr/>
                    <a:lstStyle/>
                    <a:p>
                      <a:pPr algn="ctr" fontAlgn="t"/>
                      <a:r>
                        <a:rPr lang="zh-TW" altLang="en-US" sz="1800" b="1" i="0" u="none" strike="noStrike">
                          <a:solidFill>
                            <a:srgbClr val="000000"/>
                          </a:solidFill>
                          <a:effectLst/>
                          <a:latin typeface="微軟正黑體" panose="020B0604030504040204" pitchFamily="34" charset="-120"/>
                          <a:ea typeface="微軟正黑體" panose="020B0604030504040204" pitchFamily="34" charset="-120"/>
                        </a:rPr>
                        <a:t>統資三乙</a:t>
                      </a:r>
                    </a:p>
                  </a:txBody>
                  <a:tcPr marL="9525" marR="9525" marT="9525" marB="0" anchor="ctr"/>
                </a:tc>
                <a:tc>
                  <a:txBody>
                    <a:bodyPr/>
                    <a:lstStyle/>
                    <a:p>
                      <a:pPr algn="ctr" fontAlgn="t"/>
                      <a:r>
                        <a:rPr lang="en-US" altLang="zh-TW" sz="1800" b="1" i="0" u="none" strike="noStrike">
                          <a:solidFill>
                            <a:srgbClr val="000000"/>
                          </a:solidFill>
                          <a:effectLst/>
                          <a:latin typeface="微軟正黑體" panose="020B0604030504040204" pitchFamily="34" charset="-120"/>
                          <a:ea typeface="微軟正黑體" panose="020B0604030504040204" pitchFamily="34" charset="-120"/>
                        </a:rPr>
                        <a:t>408422092</a:t>
                      </a:r>
                    </a:p>
                  </a:txBody>
                  <a:tcPr marL="9525" marR="9525" marT="9525" marB="0" anchor="ctr"/>
                </a:tc>
                <a:tc>
                  <a:txBody>
                    <a:bodyPr/>
                    <a:lstStyle/>
                    <a:p>
                      <a:pPr algn="ctr" fontAlgn="t"/>
                      <a:r>
                        <a:rPr lang="zh-TW" altLang="en-US" sz="1800" b="1" i="0" u="none" strike="noStrike" dirty="0" smtClean="0">
                          <a:solidFill>
                            <a:srgbClr val="000000"/>
                          </a:solidFill>
                          <a:effectLst/>
                          <a:latin typeface="微軟正黑體" panose="020B0604030504040204" pitchFamily="34" charset="-120"/>
                          <a:ea typeface="微軟正黑體" panose="020B0604030504040204" pitchFamily="34" charset="-120"/>
                        </a:rPr>
                        <a:t>洪  觀</a:t>
                      </a:r>
                      <a:endParaRPr lang="zh-TW" altLang="en-US" sz="18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extLst>
                  <a:ext uri="{0D108BD9-81ED-4DB2-BD59-A6C34878D82A}">
                    <a16:rowId xmlns:a16="http://schemas.microsoft.com/office/drawing/2014/main" val="3946413453"/>
                  </a:ext>
                </a:extLst>
              </a:tr>
            </a:tbl>
          </a:graphicData>
        </a:graphic>
      </p:graphicFrame>
    </p:spTree>
    <p:extLst>
      <p:ext uri="{BB962C8B-B14F-4D97-AF65-F5344CB8AC3E}">
        <p14:creationId xmlns:p14="http://schemas.microsoft.com/office/powerpoint/2010/main" val="3974510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會前禱</a:t>
            </a:r>
            <a:endParaRPr lang="zh-TW" altLang="en-US" dirty="0"/>
          </a:p>
        </p:txBody>
      </p:sp>
      <p:sp>
        <p:nvSpPr>
          <p:cNvPr id="3" name="副標題 2"/>
          <p:cNvSpPr>
            <a:spLocks noGrp="1"/>
          </p:cNvSpPr>
          <p:nvPr>
            <p:ph type="subTitle" idx="1"/>
          </p:nvPr>
        </p:nvSpPr>
        <p:spPr/>
        <p:txBody>
          <a:bodyPr/>
          <a:lstStyle/>
          <a:p>
            <a:r>
              <a:rPr lang="zh-TW" altLang="en-US" dirty="0" smtClean="0"/>
              <a:t>校牧  林之鼎神父</a:t>
            </a:r>
            <a:endParaRPr lang="zh-TW" altLang="en-US" dirty="0"/>
          </a:p>
        </p:txBody>
      </p:sp>
    </p:spTree>
    <p:extLst>
      <p:ext uri="{BB962C8B-B14F-4D97-AF65-F5344CB8AC3E}">
        <p14:creationId xmlns:p14="http://schemas.microsoft.com/office/powerpoint/2010/main" val="13141358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大合照</a:t>
            </a:r>
            <a:endParaRPr lang="zh-TW" altLang="en-US" dirty="0"/>
          </a:p>
        </p:txBody>
      </p:sp>
      <p:sp>
        <p:nvSpPr>
          <p:cNvPr id="3" name="副標題 2"/>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3552295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smtClean="0"/>
              <a:t>COVI19</a:t>
            </a:r>
            <a:r>
              <a:rPr lang="zh-TW" altLang="en-US" dirty="0" smtClean="0"/>
              <a:t>防疫</a:t>
            </a:r>
            <a:endParaRPr lang="zh-TW" altLang="en-US" dirty="0"/>
          </a:p>
        </p:txBody>
      </p:sp>
      <p:sp>
        <p:nvSpPr>
          <p:cNvPr id="3" name="副標題 2"/>
          <p:cNvSpPr>
            <a:spLocks noGrp="1"/>
          </p:cNvSpPr>
          <p:nvPr>
            <p:ph type="subTitle" idx="1"/>
          </p:nvPr>
        </p:nvSpPr>
        <p:spPr/>
        <p:txBody>
          <a:bodyPr/>
          <a:lstStyle/>
          <a:p>
            <a:endParaRPr lang="en-US" altLang="zh-TW" dirty="0" smtClean="0"/>
          </a:p>
          <a:p>
            <a:r>
              <a:rPr lang="zh-TW" altLang="en-US" dirty="0" smtClean="0"/>
              <a:t>防疫長  謝副校長邦昌</a:t>
            </a:r>
            <a:endParaRPr lang="zh-TW" altLang="en-US" dirty="0"/>
          </a:p>
        </p:txBody>
      </p:sp>
    </p:spTree>
    <p:extLst>
      <p:ext uri="{BB962C8B-B14F-4D97-AF65-F5344CB8AC3E}">
        <p14:creationId xmlns:p14="http://schemas.microsoft.com/office/powerpoint/2010/main" val="34777515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6C9DCA-0C4E-4E36-93B6-AF65C10841CD}"/>
              </a:ext>
            </a:extLst>
          </p:cNvPr>
          <p:cNvSpPr>
            <a:spLocks noGrp="1"/>
          </p:cNvSpPr>
          <p:nvPr>
            <p:ph type="title"/>
          </p:nvPr>
        </p:nvSpPr>
        <p:spPr/>
        <p:txBody>
          <a:bodyPr/>
          <a:lstStyle/>
          <a:p>
            <a:r>
              <a:rPr lang="en-US" altLang="zh-TW" dirty="0">
                <a:solidFill>
                  <a:srgbClr val="0B34A7"/>
                </a:solidFill>
              </a:rPr>
              <a:t>COVID-19</a:t>
            </a:r>
            <a:r>
              <a:rPr lang="zh-TW" altLang="zh-TW" dirty="0">
                <a:solidFill>
                  <a:srgbClr val="0B34A7"/>
                </a:solidFill>
              </a:rPr>
              <a:t>防疫</a:t>
            </a:r>
            <a:endParaRPr lang="zh-TW" altLang="en-US" dirty="0">
              <a:solidFill>
                <a:srgbClr val="0B34A7"/>
              </a:solidFill>
            </a:endParaRPr>
          </a:p>
        </p:txBody>
      </p:sp>
      <p:sp>
        <p:nvSpPr>
          <p:cNvPr id="3" name="內容版面配置區 2">
            <a:extLst>
              <a:ext uri="{FF2B5EF4-FFF2-40B4-BE49-F238E27FC236}">
                <a16:creationId xmlns:a16="http://schemas.microsoft.com/office/drawing/2014/main" id="{F07657E2-A132-4203-8340-614CF656E970}"/>
              </a:ext>
            </a:extLst>
          </p:cNvPr>
          <p:cNvSpPr>
            <a:spLocks noGrp="1"/>
          </p:cNvSpPr>
          <p:nvPr>
            <p:ph idx="1"/>
          </p:nvPr>
        </p:nvSpPr>
        <p:spPr>
          <a:xfrm>
            <a:off x="798786" y="1528354"/>
            <a:ext cx="7716564" cy="4648609"/>
          </a:xfrm>
        </p:spPr>
        <p:txBody>
          <a:bodyPr/>
          <a:lstStyle/>
          <a:p>
            <a:r>
              <a:rPr lang="zh-TW" altLang="en-US" dirty="0"/>
              <a:t>自四月份起國內</a:t>
            </a:r>
            <a:r>
              <a:rPr lang="en-US" altLang="zh-TW" dirty="0"/>
              <a:t>COVID-19</a:t>
            </a:r>
            <a:r>
              <a:rPr lang="zh-TW" altLang="en-US" dirty="0"/>
              <a:t>疫情迅速擴展，確診人數持續</a:t>
            </a:r>
            <a:r>
              <a:rPr lang="zh-TW" altLang="en-US" dirty="0" smtClean="0"/>
              <a:t>增加，衛</a:t>
            </a:r>
            <a:r>
              <a:rPr lang="zh-TW" altLang="en-US" dirty="0"/>
              <a:t>保組每日受理學生確診者及密切接觸者通報並進行疫調，疫調結果提供總務單位進行清消，並彙整病例資料通報衛生單位及教育部，自</a:t>
            </a:r>
            <a:r>
              <a:rPr lang="zh-TW" altLang="en-US" dirty="0" smtClean="0"/>
              <a:t>四月中旬</a:t>
            </a:r>
            <a:r>
              <a:rPr lang="zh-TW" altLang="en-US" dirty="0"/>
              <a:t>起每週彙整疫情公告於防疫專區。</a:t>
            </a: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8347" y="3529126"/>
            <a:ext cx="4107003" cy="2837186"/>
          </a:xfrm>
          <a:prstGeom prst="rect">
            <a:avLst/>
          </a:prstGeom>
        </p:spPr>
      </p:pic>
      <p:pic>
        <p:nvPicPr>
          <p:cNvPr id="7" name="圖片 6"/>
          <p:cNvPicPr>
            <a:picLocks noChangeAspect="1"/>
          </p:cNvPicPr>
          <p:nvPr/>
        </p:nvPicPr>
        <p:blipFill>
          <a:blip r:embed="rId3"/>
          <a:stretch>
            <a:fillRect/>
          </a:stretch>
        </p:blipFill>
        <p:spPr>
          <a:xfrm>
            <a:off x="376949" y="4271727"/>
            <a:ext cx="4031398" cy="2094585"/>
          </a:xfrm>
          <a:prstGeom prst="rect">
            <a:avLst/>
          </a:prstGeom>
        </p:spPr>
      </p:pic>
    </p:spTree>
    <p:extLst>
      <p:ext uri="{BB962C8B-B14F-4D97-AF65-F5344CB8AC3E}">
        <p14:creationId xmlns:p14="http://schemas.microsoft.com/office/powerpoint/2010/main" val="31906288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94804" y="1228201"/>
            <a:ext cx="7954392" cy="1325563"/>
          </a:xfrm>
        </p:spPr>
        <p:txBody>
          <a:bodyPr>
            <a:noAutofit/>
          </a:bodyPr>
          <a:lstStyle/>
          <a:p>
            <a:r>
              <a:rPr lang="zh-TW" altLang="zh-TW" sz="2800" dirty="0" smtClean="0">
                <a:solidFill>
                  <a:srgbClr val="FF0000"/>
                </a:solidFill>
              </a:rPr>
              <a:t>本校</a:t>
            </a:r>
            <a:r>
              <a:rPr lang="zh-TW" altLang="zh-TW" sz="2800" dirty="0">
                <a:solidFill>
                  <a:srgbClr val="FF0000"/>
                </a:solidFill>
              </a:rPr>
              <a:t>防疫預防性演練及因應防疫住宿需求調整規劃，各</a:t>
            </a:r>
            <a:r>
              <a:rPr lang="zh-TW" altLang="zh-TW" sz="2800" dirty="0" smtClean="0">
                <a:solidFill>
                  <a:srgbClr val="FF0000"/>
                </a:solidFill>
              </a:rPr>
              <a:t>課程實施</a:t>
            </a:r>
            <a:r>
              <a:rPr lang="zh-TW" altLang="zh-TW" sz="2800" dirty="0">
                <a:solidFill>
                  <a:srgbClr val="FF0000"/>
                </a:solidFill>
              </a:rPr>
              <a:t>遠距線上教學至本學期結束。</a:t>
            </a:r>
            <a:r>
              <a:rPr lang="en-US" altLang="zh-TW" sz="2800" dirty="0">
                <a:solidFill>
                  <a:srgbClr val="FF0000"/>
                </a:solidFill>
              </a:rPr>
              <a:t>(</a:t>
            </a:r>
            <a:r>
              <a:rPr lang="zh-TW" altLang="zh-TW" sz="2800" dirty="0">
                <a:solidFill>
                  <a:srgbClr val="FF0000"/>
                </a:solidFill>
              </a:rPr>
              <a:t>依據</a:t>
            </a:r>
            <a:r>
              <a:rPr lang="en-US" altLang="zh-TW" sz="2800" dirty="0">
                <a:solidFill>
                  <a:srgbClr val="FF0000"/>
                </a:solidFill>
              </a:rPr>
              <a:t>111</a:t>
            </a:r>
            <a:r>
              <a:rPr lang="zh-TW" altLang="zh-TW" sz="2800" dirty="0">
                <a:solidFill>
                  <a:srgbClr val="FF0000"/>
                </a:solidFill>
              </a:rPr>
              <a:t>年</a:t>
            </a:r>
            <a:r>
              <a:rPr lang="en-US" altLang="zh-TW" sz="2800" dirty="0">
                <a:solidFill>
                  <a:srgbClr val="FF0000"/>
                </a:solidFill>
              </a:rPr>
              <a:t>5</a:t>
            </a:r>
            <a:r>
              <a:rPr lang="zh-TW" altLang="zh-TW" sz="2800" dirty="0">
                <a:solidFill>
                  <a:srgbClr val="FF0000"/>
                </a:solidFill>
              </a:rPr>
              <a:t>月</a:t>
            </a:r>
            <a:r>
              <a:rPr lang="en-US" altLang="zh-TW" sz="2800" dirty="0">
                <a:solidFill>
                  <a:srgbClr val="FF0000"/>
                </a:solidFill>
              </a:rPr>
              <a:t>14</a:t>
            </a:r>
            <a:r>
              <a:rPr lang="zh-TW" altLang="zh-TW" sz="2800" dirty="0">
                <a:solidFill>
                  <a:srgbClr val="FF0000"/>
                </a:solidFill>
              </a:rPr>
              <a:t>日防疫</a:t>
            </a:r>
            <a:r>
              <a:rPr lang="zh-TW" altLang="zh-TW" sz="2800" dirty="0" smtClean="0">
                <a:solidFill>
                  <a:srgbClr val="FF0000"/>
                </a:solidFill>
              </a:rPr>
              <a:t>專責核心</a:t>
            </a:r>
            <a:r>
              <a:rPr lang="zh-TW" altLang="zh-TW" sz="2800" dirty="0">
                <a:solidFill>
                  <a:srgbClr val="FF0000"/>
                </a:solidFill>
              </a:rPr>
              <a:t>小組決議辦理</a:t>
            </a:r>
            <a:r>
              <a:rPr lang="en-US" altLang="zh-TW" sz="2800" dirty="0">
                <a:solidFill>
                  <a:srgbClr val="FF0000"/>
                </a:solidFill>
              </a:rPr>
              <a:t>)</a:t>
            </a:r>
            <a:r>
              <a:rPr lang="zh-TW" altLang="zh-TW" sz="2800" dirty="0">
                <a:solidFill>
                  <a:srgbClr val="FF0000"/>
                </a:solidFill>
              </a:rPr>
              <a:t/>
            </a:r>
            <a:br>
              <a:rPr lang="zh-TW" altLang="zh-TW" sz="2800" dirty="0">
                <a:solidFill>
                  <a:srgbClr val="FF0000"/>
                </a:solidFill>
              </a:rPr>
            </a:br>
            <a:endParaRPr lang="zh-TW" altLang="en-US" sz="2800" dirty="0">
              <a:solidFill>
                <a:srgbClr val="FF0000"/>
              </a:solidFill>
            </a:endParaRPr>
          </a:p>
        </p:txBody>
      </p:sp>
      <p:sp>
        <p:nvSpPr>
          <p:cNvPr id="4" name="Rectangle 1"/>
          <p:cNvSpPr>
            <a:spLocks noGrp="1" noChangeArrowheads="1"/>
          </p:cNvSpPr>
          <p:nvPr>
            <p:ph idx="1"/>
          </p:nvPr>
        </p:nvSpPr>
        <p:spPr bwMode="auto">
          <a:xfrm>
            <a:off x="532456" y="2437172"/>
            <a:ext cx="8283037" cy="3665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buNone/>
            </a:pPr>
            <a:r>
              <a:rPr lang="zh-TW" altLang="zh-TW" sz="2000" dirty="0" smtClean="0"/>
              <a:t>說明</a:t>
            </a:r>
            <a:r>
              <a:rPr lang="zh-TW" altLang="zh-TW" sz="2000" dirty="0"/>
              <a:t>：</a:t>
            </a:r>
          </a:p>
          <a:p>
            <a:pPr marL="0" indent="0">
              <a:buNone/>
            </a:pPr>
            <a:r>
              <a:rPr lang="en-US" altLang="zh-TW" sz="2000" dirty="0"/>
              <a:t> </a:t>
            </a:r>
            <a:r>
              <a:rPr lang="en-US" altLang="zh-TW" sz="2000" dirty="0" smtClean="0"/>
              <a:t>       </a:t>
            </a:r>
            <a:r>
              <a:rPr lang="zh-TW" altLang="zh-TW" sz="2000" dirty="0" smtClean="0"/>
              <a:t>一</a:t>
            </a:r>
            <a:r>
              <a:rPr lang="en-US" altLang="zh-TW" sz="2000" dirty="0"/>
              <a:t>.</a:t>
            </a:r>
            <a:r>
              <a:rPr lang="zh-TW" altLang="zh-TW" sz="2000" dirty="0"/>
              <a:t>依據教育部</a:t>
            </a:r>
            <a:r>
              <a:rPr lang="en-US" altLang="zh-TW" sz="2000" dirty="0"/>
              <a:t>111</a:t>
            </a:r>
            <a:r>
              <a:rPr lang="zh-TW" altLang="zh-TW" sz="2000" dirty="0"/>
              <a:t>年</a:t>
            </a:r>
            <a:r>
              <a:rPr lang="en-US" altLang="zh-TW" sz="2000" dirty="0"/>
              <a:t>5</a:t>
            </a:r>
            <a:r>
              <a:rPr lang="zh-TW" altLang="zh-TW" sz="2000" dirty="0"/>
              <a:t>月</a:t>
            </a:r>
            <a:r>
              <a:rPr lang="en-US" altLang="zh-TW" sz="2000" dirty="0"/>
              <a:t>13</a:t>
            </a:r>
            <a:r>
              <a:rPr lang="zh-TW" altLang="zh-TW" sz="2000" dirty="0"/>
              <a:t>日公布之防疫政策，學校進行全校</a:t>
            </a:r>
            <a:r>
              <a:rPr lang="zh-TW" altLang="zh-TW" sz="2000" dirty="0" smtClean="0"/>
              <a:t>防疫</a:t>
            </a:r>
            <a:endParaRPr lang="en-US" altLang="zh-TW" sz="2000" dirty="0" smtClean="0"/>
          </a:p>
          <a:p>
            <a:pPr marL="0" indent="0">
              <a:buNone/>
            </a:pPr>
            <a:r>
              <a:rPr lang="en-US" altLang="zh-TW" sz="2000" dirty="0"/>
              <a:t> </a:t>
            </a:r>
            <a:r>
              <a:rPr lang="en-US" altLang="zh-TW" sz="2000" dirty="0" smtClean="0"/>
              <a:t>           </a:t>
            </a:r>
            <a:r>
              <a:rPr lang="zh-TW" altLang="zh-TW" sz="2000" dirty="0" smtClean="0"/>
              <a:t>授課演練</a:t>
            </a:r>
            <a:r>
              <a:rPr lang="zh-TW" altLang="zh-TW" sz="2000" dirty="0"/>
              <a:t>，且因應防疫住宿需求，得延長遠距線上教學期程</a:t>
            </a:r>
            <a:r>
              <a:rPr lang="zh-TW" altLang="zh-TW" sz="2000" dirty="0" smtClean="0"/>
              <a:t>到</a:t>
            </a:r>
            <a:endParaRPr lang="en-US" altLang="zh-TW" sz="2000" dirty="0" smtClean="0"/>
          </a:p>
          <a:p>
            <a:pPr marL="0" indent="0">
              <a:buNone/>
            </a:pPr>
            <a:r>
              <a:rPr lang="en-US" altLang="zh-TW" sz="2000" dirty="0"/>
              <a:t> </a:t>
            </a:r>
            <a:r>
              <a:rPr lang="en-US" altLang="zh-TW" sz="2000" dirty="0" smtClean="0"/>
              <a:t>           </a:t>
            </a:r>
            <a:r>
              <a:rPr lang="zh-TW" altLang="zh-TW" sz="2000" dirty="0" smtClean="0"/>
              <a:t>本</a:t>
            </a:r>
            <a:r>
              <a:rPr lang="zh-TW" altLang="zh-TW" sz="2000" dirty="0"/>
              <a:t>學期末。</a:t>
            </a:r>
          </a:p>
          <a:p>
            <a:pPr marL="0" indent="0">
              <a:buNone/>
            </a:pPr>
            <a:r>
              <a:rPr lang="en-US" altLang="zh-TW" sz="2000" dirty="0" smtClean="0"/>
              <a:t>        </a:t>
            </a:r>
            <a:r>
              <a:rPr lang="zh-TW" altLang="zh-TW" sz="2000" dirty="0" smtClean="0"/>
              <a:t>二</a:t>
            </a:r>
            <a:r>
              <a:rPr lang="en-US" altLang="zh-TW" sz="2000" dirty="0"/>
              <a:t>.</a:t>
            </a:r>
            <a:r>
              <a:rPr lang="zh-TW" altLang="zh-TW" sz="2000" dirty="0"/>
              <a:t>本校已於</a:t>
            </a:r>
            <a:r>
              <a:rPr lang="en-US" altLang="zh-TW" sz="2000" dirty="0"/>
              <a:t>111</a:t>
            </a:r>
            <a:r>
              <a:rPr lang="zh-TW" altLang="zh-TW" sz="2000" dirty="0"/>
              <a:t>年</a:t>
            </a:r>
            <a:r>
              <a:rPr lang="en-US" altLang="zh-TW" sz="2000" dirty="0"/>
              <a:t>5</a:t>
            </a:r>
            <a:r>
              <a:rPr lang="zh-TW" altLang="zh-TW" sz="2000" dirty="0"/>
              <a:t>月</a:t>
            </a:r>
            <a:r>
              <a:rPr lang="en-US" altLang="zh-TW" sz="2000" dirty="0"/>
              <a:t>9</a:t>
            </a:r>
            <a:r>
              <a:rPr lang="zh-TW" altLang="zh-TW" sz="2000" dirty="0"/>
              <a:t>日至</a:t>
            </a:r>
            <a:r>
              <a:rPr lang="en-US" altLang="zh-TW" sz="2000" dirty="0"/>
              <a:t>111</a:t>
            </a:r>
            <a:r>
              <a:rPr lang="zh-TW" altLang="zh-TW" sz="2000" dirty="0"/>
              <a:t>年</a:t>
            </a:r>
            <a:r>
              <a:rPr lang="en-US" altLang="zh-TW" sz="2000" dirty="0"/>
              <a:t>5</a:t>
            </a:r>
            <a:r>
              <a:rPr lang="zh-TW" altLang="zh-TW" sz="2000" dirty="0"/>
              <a:t>月</a:t>
            </a:r>
            <a:r>
              <a:rPr lang="en-US" altLang="zh-TW" sz="2000" dirty="0"/>
              <a:t>15</a:t>
            </a:r>
            <a:r>
              <a:rPr lang="zh-TW" altLang="zh-TW" sz="2000" dirty="0"/>
              <a:t>日進行防疫演練一周，</a:t>
            </a:r>
            <a:r>
              <a:rPr lang="zh-TW" altLang="zh-TW" sz="2000" dirty="0" smtClean="0"/>
              <a:t>因應</a:t>
            </a:r>
            <a:endParaRPr lang="en-US" altLang="zh-TW" sz="2000" dirty="0" smtClean="0"/>
          </a:p>
          <a:p>
            <a:pPr marL="0" indent="0">
              <a:buNone/>
            </a:pPr>
            <a:r>
              <a:rPr lang="en-US" altLang="zh-TW" sz="2000" dirty="0"/>
              <a:t> </a:t>
            </a:r>
            <a:r>
              <a:rPr lang="en-US" altLang="zh-TW" sz="2000" dirty="0" smtClean="0"/>
              <a:t>            </a:t>
            </a:r>
            <a:r>
              <a:rPr lang="zh-TW" altLang="zh-TW" sz="2000" dirty="0" smtClean="0"/>
              <a:t>近期</a:t>
            </a:r>
            <a:r>
              <a:rPr lang="en-US" altLang="zh-TW" sz="2000" dirty="0"/>
              <a:t>COVID-19</a:t>
            </a:r>
            <a:r>
              <a:rPr lang="zh-TW" altLang="zh-TW" sz="2000" dirty="0"/>
              <a:t>本土個案急速增加，校園內確診個案數亦同步</a:t>
            </a:r>
            <a:r>
              <a:rPr lang="zh-TW" altLang="zh-TW" sz="2000" dirty="0" smtClean="0"/>
              <a:t>上</a:t>
            </a:r>
            <a:endParaRPr lang="en-US" altLang="zh-TW" sz="2000" dirty="0" smtClean="0"/>
          </a:p>
          <a:p>
            <a:pPr marL="0" indent="0">
              <a:buNone/>
            </a:pPr>
            <a:r>
              <a:rPr lang="en-US" altLang="zh-TW" sz="2000" dirty="0"/>
              <a:t> </a:t>
            </a:r>
            <a:r>
              <a:rPr lang="en-US" altLang="zh-TW" sz="2000" dirty="0" smtClean="0"/>
              <a:t>            </a:t>
            </a:r>
            <a:r>
              <a:rPr lang="zh-TW" altLang="zh-TW" sz="2000" dirty="0" smtClean="0"/>
              <a:t>升，依據</a:t>
            </a:r>
            <a:r>
              <a:rPr lang="zh-TW" altLang="zh-TW" sz="2000" dirty="0"/>
              <a:t>各主管機關推估疫情仍會快速擴張，且考量本校因應</a:t>
            </a:r>
            <a:r>
              <a:rPr lang="zh-TW" altLang="zh-TW" sz="2000" dirty="0" smtClean="0"/>
              <a:t>防</a:t>
            </a:r>
            <a:endParaRPr lang="en-US" altLang="zh-TW" sz="2000" dirty="0" smtClean="0"/>
          </a:p>
          <a:p>
            <a:pPr marL="0" indent="0">
              <a:buNone/>
            </a:pPr>
            <a:r>
              <a:rPr lang="en-US" altLang="zh-TW" sz="2000" dirty="0"/>
              <a:t> </a:t>
            </a:r>
            <a:r>
              <a:rPr lang="en-US" altLang="zh-TW" sz="2000" dirty="0" smtClean="0"/>
              <a:t>           </a:t>
            </a:r>
            <a:r>
              <a:rPr lang="zh-TW" altLang="zh-TW" sz="2000" dirty="0" smtClean="0"/>
              <a:t>疫住宿相關</a:t>
            </a:r>
            <a:r>
              <a:rPr lang="zh-TW" altLang="zh-TW" sz="2000" dirty="0"/>
              <a:t>量能吃緊，延長防疫授課演練至本學期末。</a:t>
            </a:r>
          </a:p>
          <a:p>
            <a:pPr marL="0" indent="0">
              <a:buNone/>
            </a:pPr>
            <a:r>
              <a:rPr lang="en-US" altLang="zh-TW" sz="2000" dirty="0" smtClean="0"/>
              <a:t>        </a:t>
            </a:r>
            <a:r>
              <a:rPr lang="zh-TW" altLang="zh-TW" sz="2000" dirty="0" smtClean="0"/>
              <a:t>三</a:t>
            </a:r>
            <a:r>
              <a:rPr lang="en-US" altLang="zh-TW" sz="2000" dirty="0"/>
              <a:t>.</a:t>
            </a:r>
            <a:r>
              <a:rPr lang="zh-TW" altLang="zh-TW" sz="2000" dirty="0"/>
              <a:t>線上學習相關措施</a:t>
            </a:r>
            <a:r>
              <a:rPr lang="zh-TW" altLang="zh-TW" sz="2000" dirty="0" smtClean="0"/>
              <a:t>：</a:t>
            </a:r>
            <a:r>
              <a:rPr lang="zh-TW" altLang="en-US" sz="2000" dirty="0" smtClean="0">
                <a:solidFill>
                  <a:srgbClr val="FF0000"/>
                </a:solidFill>
              </a:rPr>
              <a:t>詳情請見網址：</a:t>
            </a:r>
            <a:endParaRPr lang="en-US" altLang="zh-TW" sz="2000" dirty="0" smtClean="0">
              <a:solidFill>
                <a:srgbClr val="FF0000"/>
              </a:solidFill>
            </a:endParaRPr>
          </a:p>
          <a:p>
            <a:pPr marL="0" indent="0">
              <a:buNone/>
            </a:pPr>
            <a:endParaRPr lang="en-US" altLang="zh-TW" sz="2000" dirty="0" smtClean="0">
              <a:solidFill>
                <a:srgbClr val="FF0000"/>
              </a:solidFill>
            </a:endParaRPr>
          </a:p>
          <a:p>
            <a:pPr marL="0" indent="0">
              <a:buNone/>
            </a:pPr>
            <a:r>
              <a:rPr lang="en-US" altLang="zh-TW" sz="1800" dirty="0" smtClean="0">
                <a:solidFill>
                  <a:srgbClr val="FF0000"/>
                </a:solidFill>
              </a:rPr>
              <a:t>https</a:t>
            </a:r>
            <a:r>
              <a:rPr lang="en-US" altLang="zh-TW" sz="1800" dirty="0">
                <a:solidFill>
                  <a:srgbClr val="FF0000"/>
                </a:solidFill>
              </a:rPr>
              <a:t>://www.fju.edu.tw/covid/index.html#/singlePage?bulletinsSN=200</a:t>
            </a:r>
            <a:endParaRPr lang="zh-TW" altLang="en-US" sz="1800" dirty="0">
              <a:solidFill>
                <a:srgbClr val="FF0000"/>
              </a:solidFill>
            </a:endParaRPr>
          </a:p>
          <a:p>
            <a:pPr marL="0" indent="0">
              <a:buNone/>
            </a:pPr>
            <a:endParaRPr lang="en-US" altLang="zh-TW" sz="2000" dirty="0" smtClean="0">
              <a:solidFill>
                <a:srgbClr val="FF0000"/>
              </a:solidFill>
            </a:endParaRPr>
          </a:p>
          <a:p>
            <a:pPr marL="0" indent="0">
              <a:buNone/>
            </a:pPr>
            <a:endParaRPr lang="zh-TW" altLang="zh-TW" sz="2000" dirty="0"/>
          </a:p>
        </p:txBody>
      </p:sp>
      <p:sp>
        <p:nvSpPr>
          <p:cNvPr id="6" name="標題 1"/>
          <p:cNvSpPr txBox="1">
            <a:spLocks/>
          </p:cNvSpPr>
          <p:nvPr/>
        </p:nvSpPr>
        <p:spPr>
          <a:xfrm>
            <a:off x="250054" y="5109054"/>
            <a:ext cx="7954392" cy="1325563"/>
          </a:xfrm>
          <a:prstGeom prst="rect">
            <a:avLst/>
          </a:prstGeom>
        </p:spPr>
        <p:txBody>
          <a:bodyPr vert="horz" lIns="91440" tIns="45720" rIns="91440" bIns="45720" rtlCol="0" anchor="ctr">
            <a:noAutofit/>
          </a:bodyPr>
          <a:lstStyle>
            <a:lvl1pPr marL="252000" algn="l" defTabSz="914400" rtl="0" eaLnBrk="1" latinLnBrk="0" hangingPunct="1">
              <a:lnSpc>
                <a:spcPct val="90000"/>
              </a:lnSpc>
              <a:spcBef>
                <a:spcPct val="0"/>
              </a:spcBef>
              <a:buNone/>
              <a:defRPr sz="36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a:lstStyle>
          <a:p>
            <a:endParaRPr lang="zh-TW" altLang="en-US" sz="2800" dirty="0">
              <a:solidFill>
                <a:srgbClr val="FF0000"/>
              </a:solidFill>
            </a:endParaRPr>
          </a:p>
        </p:txBody>
      </p:sp>
      <p:sp>
        <p:nvSpPr>
          <p:cNvPr id="7" name="矩形 6"/>
          <p:cNvSpPr/>
          <p:nvPr/>
        </p:nvSpPr>
        <p:spPr>
          <a:xfrm>
            <a:off x="3710225" y="3244334"/>
            <a:ext cx="1723549" cy="369332"/>
          </a:xfrm>
          <a:prstGeom prst="rect">
            <a:avLst/>
          </a:prstGeom>
        </p:spPr>
        <p:txBody>
          <a:bodyPr wrap="none">
            <a:spAutoFit/>
          </a:bodyPr>
          <a:lstStyle/>
          <a:p>
            <a:r>
              <a:rPr lang="en-US" altLang="zh-TW" b="1" kern="0" dirty="0">
                <a:solidFill>
                  <a:srgbClr val="000000"/>
                </a:solidFill>
                <a:latin typeface="Times New Roman" panose="02020603050405020304" pitchFamily="18" charset="0"/>
                <a:ea typeface="細明體" panose="02020509000000000000" pitchFamily="49" charset="-120"/>
                <a:cs typeface="新細明體" panose="02020500000000000000" pitchFamily="18" charset="-120"/>
              </a:rPr>
              <a:t>COVID-19</a:t>
            </a:r>
            <a:r>
              <a:rPr lang="zh-TW" altLang="zh-TW" b="1" kern="0" dirty="0">
                <a:solidFill>
                  <a:srgbClr val="000000"/>
                </a:solidFill>
                <a:latin typeface="Times New Roman" panose="02020603050405020304" pitchFamily="18" charset="0"/>
                <a:ea typeface="細明體" panose="02020509000000000000" pitchFamily="49" charset="-120"/>
                <a:cs typeface="新細明體" panose="02020500000000000000" pitchFamily="18" charset="-120"/>
              </a:rPr>
              <a:t>防疫</a:t>
            </a:r>
            <a:endParaRPr lang="zh-TW" altLang="en-US" dirty="0"/>
          </a:p>
        </p:txBody>
      </p:sp>
    </p:spTree>
    <p:extLst>
      <p:ext uri="{BB962C8B-B14F-4D97-AF65-F5344CB8AC3E}">
        <p14:creationId xmlns:p14="http://schemas.microsoft.com/office/powerpoint/2010/main" val="18940802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fontScale="92500" lnSpcReduction="10000"/>
          </a:bodyPr>
          <a:lstStyle/>
          <a:p>
            <a:r>
              <a:rPr lang="zh-TW" altLang="zh-TW" dirty="0" smtClean="0"/>
              <a:t>因應</a:t>
            </a:r>
            <a:r>
              <a:rPr lang="zh-TW" altLang="zh-TW" dirty="0"/>
              <a:t>疫情變化，</a:t>
            </a:r>
            <a:r>
              <a:rPr lang="zh-TW" altLang="zh-TW" dirty="0" smtClean="0"/>
              <a:t>配合</a:t>
            </a:r>
            <a:r>
              <a:rPr lang="en-US" altLang="zh-TW" dirty="0" smtClean="0"/>
              <a:t>CDC</a:t>
            </a:r>
            <a:r>
              <a:rPr lang="zh-TW" altLang="en-US" dirty="0" smtClean="0"/>
              <a:t>、教育部及</a:t>
            </a:r>
            <a:r>
              <a:rPr lang="zh-TW" altLang="zh-TW" dirty="0" smtClean="0"/>
              <a:t>新</a:t>
            </a:r>
            <a:r>
              <a:rPr lang="zh-TW" altLang="zh-TW" dirty="0"/>
              <a:t>北市政府規範，本校防疫</a:t>
            </a:r>
            <a:r>
              <a:rPr lang="zh-TW" altLang="zh-TW" dirty="0" smtClean="0"/>
              <a:t>措施</a:t>
            </a:r>
            <a:r>
              <a:rPr lang="zh-TW" altLang="en-US" dirty="0" smtClean="0"/>
              <a:t>如下</a:t>
            </a:r>
            <a:r>
              <a:rPr lang="zh-TW" altLang="zh-TW" dirty="0" smtClean="0"/>
              <a:t>：</a:t>
            </a:r>
            <a:endParaRPr lang="zh-TW" altLang="zh-TW" dirty="0"/>
          </a:p>
          <a:p>
            <a:pPr marL="971550" lvl="1" indent="-514350">
              <a:buFont typeface="+mj-lt"/>
              <a:buAutoNum type="arabicPeriod"/>
            </a:pPr>
            <a:r>
              <a:rPr lang="zh-TW" altLang="en-US" dirty="0" smtClean="0"/>
              <a:t>全</a:t>
            </a:r>
            <a:r>
              <a:rPr lang="zh-TW" altLang="en-US" dirty="0"/>
              <a:t>校自主防疫作為：落實自我健康監測，症狀管理，鼓勵快篩。</a:t>
            </a:r>
          </a:p>
          <a:p>
            <a:pPr marL="971550" lvl="1" indent="-514350">
              <a:buFont typeface="+mj-lt"/>
              <a:buAutoNum type="arabicPeriod"/>
            </a:pPr>
            <a:r>
              <a:rPr lang="zh-TW" altLang="en-US" dirty="0" smtClean="0"/>
              <a:t>學校</a:t>
            </a:r>
            <a:r>
              <a:rPr lang="zh-TW" altLang="en-US" dirty="0"/>
              <a:t>教職員工生一律全程戴口罩、用餐使用隔板、生病不上學（班）。</a:t>
            </a:r>
          </a:p>
          <a:p>
            <a:pPr marL="971550" lvl="1" indent="-514350">
              <a:buFont typeface="+mj-lt"/>
              <a:buAutoNum type="arabicPeriod"/>
            </a:pPr>
            <a:r>
              <a:rPr lang="zh-TW" altLang="en-US" dirty="0" smtClean="0"/>
              <a:t>校</a:t>
            </a:r>
            <a:r>
              <a:rPr lang="zh-TW" altLang="en-US" dirty="0"/>
              <a:t>內集會活動和會議儘量採線上辦理。</a:t>
            </a:r>
          </a:p>
          <a:p>
            <a:pPr marL="971550" lvl="1" indent="-514350">
              <a:buFont typeface="+mj-lt"/>
              <a:buAutoNum type="arabicPeriod"/>
            </a:pPr>
            <a:r>
              <a:rPr lang="en-US" altLang="zh-TW" dirty="0" smtClean="0">
                <a:solidFill>
                  <a:srgbClr val="FF0000"/>
                </a:solidFill>
              </a:rPr>
              <a:t>5/1</a:t>
            </a:r>
            <a:r>
              <a:rPr lang="zh-TW" altLang="en-US" dirty="0">
                <a:solidFill>
                  <a:srgbClr val="FF0000"/>
                </a:solidFill>
              </a:rPr>
              <a:t>起配合政府政策得不進行實名制管制。</a:t>
            </a:r>
          </a:p>
          <a:p>
            <a:pPr marL="971550" lvl="1" indent="-514350">
              <a:buFont typeface="+mj-lt"/>
              <a:buAutoNum type="arabicPeriod"/>
            </a:pPr>
            <a:r>
              <a:rPr lang="zh-TW" altLang="en-US" dirty="0" smtClean="0">
                <a:solidFill>
                  <a:srgbClr val="7030A0"/>
                </a:solidFill>
              </a:rPr>
              <a:t>取消</a:t>
            </a:r>
            <a:r>
              <a:rPr lang="zh-TW" altLang="en-US" dirty="0">
                <a:solidFill>
                  <a:srgbClr val="7030A0"/>
                </a:solidFill>
              </a:rPr>
              <a:t>自主健康管理期間不能入校之規定</a:t>
            </a:r>
            <a:r>
              <a:rPr lang="zh-TW" altLang="en-US" dirty="0" smtClean="0">
                <a:solidFill>
                  <a:srgbClr val="7030A0"/>
                </a:solidFill>
              </a:rPr>
              <a:t>。</a:t>
            </a:r>
            <a:endParaRPr lang="en-US" altLang="zh-TW" dirty="0" smtClean="0">
              <a:solidFill>
                <a:srgbClr val="7030A0"/>
              </a:solidFill>
            </a:endParaRPr>
          </a:p>
          <a:p>
            <a:pPr marL="971550" lvl="1" indent="-514350">
              <a:buFont typeface="+mj-lt"/>
              <a:buAutoNum type="arabicPeriod"/>
            </a:pPr>
            <a:r>
              <a:rPr lang="zh-TW" altLang="en-US" dirty="0" smtClean="0">
                <a:solidFill>
                  <a:schemeClr val="accent2">
                    <a:lumMod val="75000"/>
                  </a:schemeClr>
                </a:solidFill>
              </a:rPr>
              <a:t>居家</a:t>
            </a:r>
            <a:r>
              <a:rPr lang="zh-TW" altLang="en-US" dirty="0">
                <a:solidFill>
                  <a:schemeClr val="accent2">
                    <a:lumMod val="75000"/>
                  </a:schemeClr>
                </a:solidFill>
              </a:rPr>
              <a:t>隔離匡列名單</a:t>
            </a:r>
            <a:r>
              <a:rPr lang="zh-TW" altLang="en-US" dirty="0" smtClean="0">
                <a:solidFill>
                  <a:schemeClr val="accent2">
                    <a:lumMod val="75000"/>
                  </a:schemeClr>
                </a:solidFill>
              </a:rPr>
              <a:t>及</a:t>
            </a:r>
            <a:r>
              <a:rPr lang="zh-TW" altLang="en-US" dirty="0">
                <a:solidFill>
                  <a:schemeClr val="accent2">
                    <a:lumMod val="75000"/>
                  </a:schemeClr>
                </a:solidFill>
              </a:rPr>
              <a:t>公費</a:t>
            </a:r>
            <a:r>
              <a:rPr lang="zh-TW" altLang="en-US" dirty="0" smtClean="0">
                <a:solidFill>
                  <a:schemeClr val="accent2">
                    <a:lumMod val="75000"/>
                  </a:schemeClr>
                </a:solidFill>
              </a:rPr>
              <a:t>快</a:t>
            </a:r>
            <a:r>
              <a:rPr lang="zh-TW" altLang="en-US" dirty="0">
                <a:solidFill>
                  <a:schemeClr val="accent2">
                    <a:lumMod val="75000"/>
                  </a:schemeClr>
                </a:solidFill>
              </a:rPr>
              <a:t>篩</a:t>
            </a:r>
            <a:r>
              <a:rPr lang="zh-TW" altLang="en-US" dirty="0" smtClean="0">
                <a:solidFill>
                  <a:schemeClr val="accent2">
                    <a:lumMod val="75000"/>
                  </a:schemeClr>
                </a:solidFill>
              </a:rPr>
              <a:t>試劑由學務處、衛保組及各系所合作進行發放。</a:t>
            </a:r>
            <a:endParaRPr lang="zh-TW" altLang="en-US" dirty="0">
              <a:solidFill>
                <a:schemeClr val="accent2">
                  <a:lumMod val="75000"/>
                </a:schemeClr>
              </a:solidFill>
            </a:endParaRPr>
          </a:p>
          <a:p>
            <a:pPr marL="971550" lvl="1" indent="-514350">
              <a:buFont typeface="+mj-lt"/>
              <a:buAutoNum type="arabicPeriod"/>
            </a:pPr>
            <a:r>
              <a:rPr lang="zh-TW" altLang="en-US" dirty="0" smtClean="0"/>
              <a:t>將</a:t>
            </a:r>
            <a:r>
              <a:rPr lang="zh-TW" altLang="en-US" dirty="0"/>
              <a:t>視疫情變化滾動修正相關防疫措施，請留意及配合防疫專區訊息公告。</a:t>
            </a:r>
          </a:p>
          <a:p>
            <a:endParaRPr lang="zh-TW" altLang="en-US" dirty="0"/>
          </a:p>
        </p:txBody>
      </p:sp>
      <p:sp>
        <p:nvSpPr>
          <p:cNvPr id="4" name="標題 1">
            <a:extLst>
              <a:ext uri="{FF2B5EF4-FFF2-40B4-BE49-F238E27FC236}">
                <a16:creationId xmlns:a16="http://schemas.microsoft.com/office/drawing/2014/main" id="{AF6C9DCA-0C4E-4E36-93B6-AF65C10841CD}"/>
              </a:ext>
            </a:extLst>
          </p:cNvPr>
          <p:cNvSpPr>
            <a:spLocks noGrp="1"/>
          </p:cNvSpPr>
          <p:nvPr>
            <p:ph type="title"/>
          </p:nvPr>
        </p:nvSpPr>
        <p:spPr/>
        <p:txBody>
          <a:bodyPr/>
          <a:lstStyle/>
          <a:p>
            <a:r>
              <a:rPr lang="en-US" altLang="zh-TW" dirty="0">
                <a:solidFill>
                  <a:srgbClr val="0B34A7"/>
                </a:solidFill>
              </a:rPr>
              <a:t>COVID-19</a:t>
            </a:r>
            <a:r>
              <a:rPr lang="zh-TW" altLang="zh-TW" dirty="0">
                <a:solidFill>
                  <a:srgbClr val="0B34A7"/>
                </a:solidFill>
              </a:rPr>
              <a:t>防疫</a:t>
            </a:r>
            <a:endParaRPr lang="zh-TW" altLang="en-US" dirty="0">
              <a:solidFill>
                <a:srgbClr val="0B34A7"/>
              </a:solidFill>
            </a:endParaRPr>
          </a:p>
        </p:txBody>
      </p:sp>
    </p:spTree>
    <p:extLst>
      <p:ext uri="{BB962C8B-B14F-4D97-AF65-F5344CB8AC3E}">
        <p14:creationId xmlns:p14="http://schemas.microsoft.com/office/powerpoint/2010/main" val="34344634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98786" y="603574"/>
            <a:ext cx="7716564" cy="1325563"/>
          </a:xfrm>
        </p:spPr>
        <p:txBody>
          <a:bodyPr/>
          <a:lstStyle/>
          <a:p>
            <a:r>
              <a:rPr lang="zh-TW" altLang="en-US" dirty="0" smtClean="0"/>
              <a:t>公費快篩試劑北一區</a:t>
            </a:r>
            <a:r>
              <a:rPr lang="en-US" altLang="zh-TW" dirty="0" smtClean="0"/>
              <a:t/>
            </a:r>
            <a:br>
              <a:rPr lang="en-US" altLang="zh-TW" dirty="0" smtClean="0"/>
            </a:br>
            <a:r>
              <a:rPr lang="zh-TW" altLang="en-US" dirty="0" smtClean="0"/>
              <a:t>（大專、技職）發放中心</a:t>
            </a:r>
            <a:endParaRPr lang="zh-TW" altLang="en-US" dirty="0"/>
          </a:p>
        </p:txBody>
      </p:sp>
      <p:graphicFrame>
        <p:nvGraphicFramePr>
          <p:cNvPr id="13" name="資料庫圖表 12"/>
          <p:cNvGraphicFramePr/>
          <p:nvPr/>
        </p:nvGraphicFramePr>
        <p:xfrm>
          <a:off x="8867780" y="2721389"/>
          <a:ext cx="2078896" cy="3694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資料庫圖表 8"/>
          <p:cNvGraphicFramePr/>
          <p:nvPr>
            <p:extLst>
              <p:ext uri="{D42A27DB-BD31-4B8C-83A1-F6EECF244321}">
                <p14:modId xmlns:p14="http://schemas.microsoft.com/office/powerpoint/2010/main" val="2159335225"/>
              </p:ext>
            </p:extLst>
          </p:nvPr>
        </p:nvGraphicFramePr>
        <p:xfrm>
          <a:off x="114762" y="3530208"/>
          <a:ext cx="4849124" cy="31127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資料庫圖表 9"/>
          <p:cNvGraphicFramePr/>
          <p:nvPr>
            <p:extLst>
              <p:ext uri="{D42A27DB-BD31-4B8C-83A1-F6EECF244321}">
                <p14:modId xmlns:p14="http://schemas.microsoft.com/office/powerpoint/2010/main" val="2141162812"/>
              </p:ext>
            </p:extLst>
          </p:nvPr>
        </p:nvGraphicFramePr>
        <p:xfrm>
          <a:off x="4049486" y="3530208"/>
          <a:ext cx="4721290" cy="311272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3" name="圖片 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9060" y="3872597"/>
            <a:ext cx="3793999" cy="2529332"/>
          </a:xfrm>
          <a:prstGeom prst="rect">
            <a:avLst/>
          </a:prstGeom>
        </p:spPr>
      </p:pic>
      <p:pic>
        <p:nvPicPr>
          <p:cNvPr id="4" name="圖片 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858872" y="3867250"/>
            <a:ext cx="3751848" cy="2501232"/>
          </a:xfrm>
          <a:prstGeom prst="rect">
            <a:avLst/>
          </a:prstGeom>
        </p:spPr>
      </p:pic>
      <p:pic>
        <p:nvPicPr>
          <p:cNvPr id="5" name="圖片 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303059" y="2034988"/>
            <a:ext cx="3751848" cy="1725462"/>
          </a:xfrm>
          <a:prstGeom prst="rect">
            <a:avLst/>
          </a:prstGeom>
        </p:spPr>
      </p:pic>
      <p:pic>
        <p:nvPicPr>
          <p:cNvPr id="8" name="圖片 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244991" y="2034988"/>
            <a:ext cx="2301654" cy="1725462"/>
          </a:xfrm>
          <a:prstGeom prst="rect">
            <a:avLst/>
          </a:prstGeom>
        </p:spPr>
      </p:pic>
    </p:spTree>
    <p:extLst>
      <p:ext uri="{BB962C8B-B14F-4D97-AF65-F5344CB8AC3E}">
        <p14:creationId xmlns:p14="http://schemas.microsoft.com/office/powerpoint/2010/main" val="18537299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t>大專校院居家隔離</a:t>
            </a:r>
            <a:r>
              <a:rPr lang="en-US" altLang="zh-TW" dirty="0" smtClean="0"/>
              <a:t/>
            </a:r>
            <a:br>
              <a:rPr lang="en-US" altLang="zh-TW" dirty="0" smtClean="0"/>
            </a:br>
            <a:r>
              <a:rPr lang="zh-TW" altLang="en-US" dirty="0" smtClean="0"/>
              <a:t>本校公費快篩試劑發放分裝</a:t>
            </a:r>
            <a:endParaRPr lang="zh-TW" altLang="en-US" dirty="0"/>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8786" y="1825625"/>
            <a:ext cx="2505131" cy="3341683"/>
          </a:xfr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1557" y="4096871"/>
            <a:ext cx="2569258" cy="2339518"/>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2712" y="1955530"/>
            <a:ext cx="1544723" cy="2060560"/>
          </a:xfrm>
          <a:prstGeom prst="rect">
            <a:avLst/>
          </a:prstGeom>
        </p:spPr>
      </p:pic>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9038" y="1825625"/>
            <a:ext cx="2505132" cy="3341683"/>
          </a:xfrm>
          <a:prstGeom prst="rect">
            <a:avLst/>
          </a:prstGeom>
        </p:spPr>
      </p:pic>
    </p:spTree>
    <p:extLst>
      <p:ext uri="{BB962C8B-B14F-4D97-AF65-F5344CB8AC3E}">
        <p14:creationId xmlns:p14="http://schemas.microsoft.com/office/powerpoint/2010/main" val="27033458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98786" y="741596"/>
            <a:ext cx="7716564" cy="1325563"/>
          </a:xfrm>
        </p:spPr>
        <p:txBody>
          <a:bodyPr>
            <a:normAutofit/>
          </a:bodyPr>
          <a:lstStyle/>
          <a:p>
            <a:r>
              <a:rPr lang="zh-TW" altLang="en-US" dirty="0" smtClean="0"/>
              <a:t>   防疫</a:t>
            </a:r>
            <a:r>
              <a:rPr lang="zh-TW" altLang="en-US" dirty="0"/>
              <a:t>安心安置</a:t>
            </a:r>
            <a:r>
              <a:rPr lang="zh-TW" altLang="en-US" dirty="0" smtClean="0"/>
              <a:t>所</a:t>
            </a:r>
            <a:r>
              <a:rPr lang="zh-TW" altLang="en-US" dirty="0"/>
              <a:t/>
            </a:r>
            <a:br>
              <a:rPr lang="zh-TW" altLang="en-US" dirty="0"/>
            </a:br>
            <a:endParaRPr lang="zh-TW" altLang="en-US"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8513" y="1975624"/>
            <a:ext cx="7716837" cy="4051339"/>
          </a:xfr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0127" y="1975624"/>
            <a:ext cx="2251781" cy="1500821"/>
          </a:xfrm>
          <a:prstGeom prst="rect">
            <a:avLst/>
          </a:prstGeom>
        </p:spPr>
      </p:pic>
    </p:spTree>
    <p:extLst>
      <p:ext uri="{BB962C8B-B14F-4D97-AF65-F5344CB8AC3E}">
        <p14:creationId xmlns:p14="http://schemas.microsoft.com/office/powerpoint/2010/main" val="41713539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rgbClr val="FF0000"/>
                </a:solidFill>
              </a:rPr>
              <a:t>感謝</a:t>
            </a:r>
            <a:endParaRPr lang="zh-TW" altLang="en-US" dirty="0">
              <a:solidFill>
                <a:srgbClr val="FF0000"/>
              </a:solidFill>
            </a:endParaRPr>
          </a:p>
        </p:txBody>
      </p:sp>
      <p:sp>
        <p:nvSpPr>
          <p:cNvPr id="3" name="內容版面配置區 2"/>
          <p:cNvSpPr>
            <a:spLocks noGrp="1"/>
          </p:cNvSpPr>
          <p:nvPr>
            <p:ph idx="1"/>
          </p:nvPr>
        </p:nvSpPr>
        <p:spPr>
          <a:xfrm>
            <a:off x="712525" y="1775015"/>
            <a:ext cx="7991531" cy="4588517"/>
          </a:xfrm>
        </p:spPr>
        <p:txBody>
          <a:bodyPr>
            <a:normAutofit fontScale="85000" lnSpcReduction="20000"/>
          </a:bodyPr>
          <a:lstStyle/>
          <a:p>
            <a:pPr marL="0" indent="0">
              <a:spcAft>
                <a:spcPts val="1200"/>
              </a:spcAft>
              <a:buNone/>
            </a:pPr>
            <a:r>
              <a:rPr lang="zh-TW" altLang="en-US" sz="3200" dirty="0" smtClean="0">
                <a:solidFill>
                  <a:srgbClr val="00B050"/>
                </a:solidFill>
              </a:rPr>
              <a:t>防疫專責小組</a:t>
            </a:r>
            <a:endParaRPr lang="en-US" altLang="zh-TW" sz="3200" dirty="0" smtClean="0">
              <a:solidFill>
                <a:srgbClr val="00B050"/>
              </a:solidFill>
            </a:endParaRPr>
          </a:p>
          <a:p>
            <a:pPr marL="0" indent="0">
              <a:buNone/>
            </a:pPr>
            <a:r>
              <a:rPr lang="zh-TW" altLang="en-US" sz="3200" dirty="0" smtClean="0">
                <a:solidFill>
                  <a:srgbClr val="00B0F0"/>
                </a:solidFill>
              </a:rPr>
              <a:t>扛起防疫重任，成員們日以繼夜地堅守在崗位</a:t>
            </a:r>
            <a:endParaRPr lang="en-US" altLang="zh-TW" sz="3200" dirty="0" smtClean="0">
              <a:solidFill>
                <a:srgbClr val="00B0F0"/>
              </a:solidFill>
            </a:endParaRPr>
          </a:p>
          <a:p>
            <a:pPr marL="0" indent="0">
              <a:buNone/>
            </a:pPr>
            <a:r>
              <a:rPr lang="zh-TW" altLang="en-US" sz="3200" dirty="0" smtClean="0">
                <a:solidFill>
                  <a:srgbClr val="00B0F0"/>
                </a:solidFill>
              </a:rPr>
              <a:t>上的付出，為學校的安全把關</a:t>
            </a:r>
            <a:endParaRPr lang="en-US" altLang="zh-TW" sz="3200" dirty="0" smtClean="0">
              <a:solidFill>
                <a:srgbClr val="00B0F0"/>
              </a:solidFill>
            </a:endParaRPr>
          </a:p>
          <a:p>
            <a:pPr marL="0" indent="0">
              <a:buNone/>
            </a:pPr>
            <a:endParaRPr lang="en-US" altLang="zh-TW" sz="3200" dirty="0"/>
          </a:p>
          <a:p>
            <a:pPr marL="0" indent="0">
              <a:buNone/>
            </a:pPr>
            <a:r>
              <a:rPr lang="zh-TW" altLang="en-US" sz="3200" dirty="0" smtClean="0"/>
              <a:t>成員名單：</a:t>
            </a:r>
            <a:endParaRPr lang="en-US" altLang="zh-TW" sz="3200" dirty="0" smtClean="0"/>
          </a:p>
          <a:p>
            <a:pPr marL="0" indent="0">
              <a:buNone/>
            </a:pPr>
            <a:r>
              <a:rPr lang="en-US" altLang="zh-TW" sz="3200" dirty="0"/>
              <a:t> </a:t>
            </a:r>
            <a:r>
              <a:rPr lang="en-US" altLang="zh-TW" sz="3200" dirty="0" smtClean="0"/>
              <a:t>         </a:t>
            </a:r>
            <a:r>
              <a:rPr lang="zh-TW" altLang="en-US" sz="3200" dirty="0" smtClean="0"/>
              <a:t>江漢聲</a:t>
            </a:r>
            <a:endParaRPr lang="en-US" altLang="zh-TW" sz="3200" dirty="0" smtClean="0"/>
          </a:p>
          <a:p>
            <a:pPr marL="0" indent="0">
              <a:buNone/>
            </a:pPr>
            <a:r>
              <a:rPr lang="zh-TW" altLang="en-US" sz="3200" dirty="0" smtClean="0"/>
              <a:t>          </a:t>
            </a:r>
            <a:r>
              <a:rPr lang="zh-TW" altLang="zh-TW" sz="3200" dirty="0" smtClean="0"/>
              <a:t>謝邦昌、</a:t>
            </a:r>
            <a:r>
              <a:rPr lang="zh-TW" altLang="en-US" sz="3200" dirty="0" smtClean="0"/>
              <a:t>林瑞德、</a:t>
            </a:r>
            <a:r>
              <a:rPr lang="zh-TW" altLang="zh-TW" sz="3200" dirty="0" smtClean="0"/>
              <a:t>袁正泰</a:t>
            </a:r>
            <a:r>
              <a:rPr lang="zh-TW" altLang="zh-TW" sz="3200" dirty="0"/>
              <a:t>、</a:t>
            </a:r>
            <a:r>
              <a:rPr lang="zh-TW" altLang="zh-TW" sz="3200" dirty="0" smtClean="0"/>
              <a:t>張懿云</a:t>
            </a:r>
            <a:endParaRPr lang="en-US" altLang="zh-TW" sz="3200" dirty="0"/>
          </a:p>
          <a:p>
            <a:pPr marL="0" indent="0">
              <a:buNone/>
            </a:pPr>
            <a:r>
              <a:rPr lang="zh-TW" altLang="en-US" sz="3200" dirty="0" smtClean="0"/>
              <a:t>          </a:t>
            </a:r>
            <a:r>
              <a:rPr lang="zh-TW" altLang="zh-TW" sz="3200" dirty="0" smtClean="0"/>
              <a:t>吳文彬</a:t>
            </a:r>
            <a:r>
              <a:rPr lang="zh-TW" altLang="en-US" sz="3200" dirty="0" smtClean="0"/>
              <a:t>、</a:t>
            </a:r>
            <a:r>
              <a:rPr lang="zh-TW" altLang="zh-TW" sz="3200" dirty="0" smtClean="0"/>
              <a:t>王英洲</a:t>
            </a:r>
            <a:r>
              <a:rPr lang="zh-TW" altLang="zh-TW" sz="3200" dirty="0"/>
              <a:t>、</a:t>
            </a:r>
            <a:r>
              <a:rPr lang="zh-TW" altLang="zh-TW" sz="3200" dirty="0" smtClean="0"/>
              <a:t>陳若琳</a:t>
            </a:r>
            <a:r>
              <a:rPr lang="zh-TW" altLang="zh-TW" sz="3200" dirty="0"/>
              <a:t>、</a:t>
            </a:r>
            <a:r>
              <a:rPr lang="zh-TW" altLang="zh-TW" sz="3200" dirty="0" smtClean="0"/>
              <a:t>陳慧玲</a:t>
            </a:r>
            <a:endParaRPr lang="en-US" altLang="zh-TW" sz="3200" dirty="0" smtClean="0"/>
          </a:p>
          <a:p>
            <a:pPr marL="0" indent="0">
              <a:buNone/>
            </a:pPr>
            <a:r>
              <a:rPr lang="zh-TW" altLang="en-US" sz="3200" dirty="0" smtClean="0"/>
              <a:t>          </a:t>
            </a:r>
            <a:r>
              <a:rPr lang="zh-TW" altLang="zh-TW" sz="3200" dirty="0" smtClean="0"/>
              <a:t>唐維敏</a:t>
            </a:r>
            <a:r>
              <a:rPr lang="zh-TW" altLang="en-US" sz="3200" dirty="0" smtClean="0"/>
              <a:t>、</a:t>
            </a:r>
            <a:r>
              <a:rPr lang="zh-TW" altLang="zh-TW" sz="3200" dirty="0" smtClean="0"/>
              <a:t>林彥廷</a:t>
            </a:r>
            <a:r>
              <a:rPr lang="zh-TW" altLang="zh-TW" sz="3200" dirty="0"/>
              <a:t>、</a:t>
            </a:r>
            <a:r>
              <a:rPr lang="zh-TW" altLang="zh-TW" sz="3200" dirty="0" smtClean="0"/>
              <a:t>文上賢</a:t>
            </a:r>
            <a:r>
              <a:rPr lang="zh-TW" altLang="zh-TW" sz="3200" dirty="0"/>
              <a:t>、</a:t>
            </a:r>
            <a:r>
              <a:rPr lang="zh-TW" altLang="zh-TW" sz="3200" dirty="0" smtClean="0"/>
              <a:t>林自强</a:t>
            </a:r>
            <a:endParaRPr lang="en-US" altLang="zh-TW" sz="3200" dirty="0" smtClean="0"/>
          </a:p>
          <a:p>
            <a:pPr marL="0" indent="0">
              <a:buNone/>
            </a:pPr>
            <a:r>
              <a:rPr lang="zh-TW" altLang="en-US" sz="3200" dirty="0" smtClean="0"/>
              <a:t>          </a:t>
            </a:r>
            <a:r>
              <a:rPr lang="zh-TW" altLang="zh-TW" sz="3200" dirty="0" smtClean="0"/>
              <a:t>龔子華</a:t>
            </a:r>
            <a:r>
              <a:rPr lang="zh-TW" altLang="en-US" sz="3200" dirty="0" smtClean="0"/>
              <a:t>、林瑜雯、徐育愷</a:t>
            </a:r>
            <a:endParaRPr lang="zh-TW" altLang="en-US" sz="3200" dirty="0"/>
          </a:p>
        </p:txBody>
      </p:sp>
    </p:spTree>
    <p:extLst>
      <p:ext uri="{BB962C8B-B14F-4D97-AF65-F5344CB8AC3E}">
        <p14:creationId xmlns:p14="http://schemas.microsoft.com/office/powerpoint/2010/main" val="33435560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主席致詞</a:t>
            </a:r>
            <a:endParaRPr lang="zh-TW" altLang="en-US" dirty="0"/>
          </a:p>
        </p:txBody>
      </p:sp>
      <p:sp>
        <p:nvSpPr>
          <p:cNvPr id="3" name="副標題 2"/>
          <p:cNvSpPr>
            <a:spLocks noGrp="1"/>
          </p:cNvSpPr>
          <p:nvPr>
            <p:ph type="subTitle" idx="1"/>
          </p:nvPr>
        </p:nvSpPr>
        <p:spPr>
          <a:xfrm>
            <a:off x="1143000" y="3963158"/>
            <a:ext cx="6858000" cy="1327313"/>
          </a:xfrm>
        </p:spPr>
        <p:txBody>
          <a:bodyPr>
            <a:normAutofit lnSpcReduction="10000"/>
          </a:bodyPr>
          <a:lstStyle/>
          <a:p>
            <a:r>
              <a:rPr lang="zh-TW" altLang="en-US" dirty="0" smtClean="0"/>
              <a:t>學務工作報告</a:t>
            </a:r>
            <a:endParaRPr lang="en-US" altLang="zh-TW" dirty="0" smtClean="0"/>
          </a:p>
          <a:p>
            <a:endParaRPr lang="en-US" altLang="zh-TW" dirty="0"/>
          </a:p>
          <a:p>
            <a:r>
              <a:rPr lang="zh-TW" altLang="en-US" dirty="0" smtClean="0"/>
              <a:t>陳若琳  學務長</a:t>
            </a:r>
            <a:endParaRPr lang="zh-TW" altLang="en-US" dirty="0"/>
          </a:p>
        </p:txBody>
      </p:sp>
    </p:spTree>
    <p:extLst>
      <p:ext uri="{BB962C8B-B14F-4D97-AF65-F5344CB8AC3E}">
        <p14:creationId xmlns:p14="http://schemas.microsoft.com/office/powerpoint/2010/main" val="5761736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8" y="2260110"/>
            <a:ext cx="9164958" cy="4582478"/>
          </a:xfrm>
          <a:prstGeom prst="rect">
            <a:avLst/>
          </a:prstGeom>
          <a:ln>
            <a:noFill/>
          </a:ln>
          <a:effectLst>
            <a:softEdge rad="112500"/>
          </a:effectLst>
        </p:spPr>
      </p:pic>
      <p:sp>
        <p:nvSpPr>
          <p:cNvPr id="15365" name="Text Box 5"/>
          <p:cNvSpPr txBox="1">
            <a:spLocks noChangeArrowheads="1"/>
          </p:cNvSpPr>
          <p:nvPr/>
        </p:nvSpPr>
        <p:spPr bwMode="auto">
          <a:xfrm>
            <a:off x="5292080" y="970607"/>
            <a:ext cx="370790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TW" altLang="en-US" sz="7200" b="1" dirty="0">
                <a:ln w="10160">
                  <a:solidFill>
                    <a:schemeClr val="accent5"/>
                  </a:solidFill>
                  <a:prstDash val="solid"/>
                </a:ln>
                <a:solidFill>
                  <a:srgbClr val="FFFFFF"/>
                </a:solidFill>
                <a:effectLst>
                  <a:glow rad="101600">
                    <a:schemeClr val="accent5">
                      <a:satMod val="175000"/>
                      <a:alpha val="4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會 前 禱</a:t>
            </a:r>
          </a:p>
        </p:txBody>
      </p:sp>
    </p:spTree>
    <p:extLst>
      <p:ext uri="{BB962C8B-B14F-4D97-AF65-F5344CB8AC3E}">
        <p14:creationId xmlns:p14="http://schemas.microsoft.com/office/powerpoint/2010/main" val="360185320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fade">
                                      <p:cBhvr>
                                        <p:cTn id="7" dur="1000"/>
                                        <p:tgtEl>
                                          <p:spTgt spid="15365"/>
                                        </p:tgtEl>
                                      </p:cBhvr>
                                    </p:animEffect>
                                    <p:anim calcmode="lin" valueType="num">
                                      <p:cBhvr>
                                        <p:cTn id="8" dur="1000" fill="hold"/>
                                        <p:tgtEl>
                                          <p:spTgt spid="15365"/>
                                        </p:tgtEl>
                                        <p:attrNameLst>
                                          <p:attrName>ppt_x</p:attrName>
                                        </p:attrNameLst>
                                      </p:cBhvr>
                                      <p:tavLst>
                                        <p:tav tm="0">
                                          <p:val>
                                            <p:strVal val="#ppt_x"/>
                                          </p:val>
                                        </p:tav>
                                        <p:tav tm="100000">
                                          <p:val>
                                            <p:strVal val="#ppt_x"/>
                                          </p:val>
                                        </p:tav>
                                      </p:tavLst>
                                    </p:anim>
                                    <p:anim calcmode="lin" valueType="num">
                                      <p:cBhvr>
                                        <p:cTn id="9" dur="1000" fill="hold"/>
                                        <p:tgtEl>
                                          <p:spTgt spid="1536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 y="141890"/>
            <a:ext cx="9144000" cy="964271"/>
          </a:xfrm>
          <a:prstGeom prst="rect">
            <a:avLst/>
          </a:prstGeom>
          <a:solidFill>
            <a:srgbClr val="99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標題 1">
            <a:extLst>
              <a:ext uri="{FF2B5EF4-FFF2-40B4-BE49-F238E27FC236}">
                <a16:creationId xmlns:a16="http://schemas.microsoft.com/office/drawing/2014/main" id="{4ED741D3-E6AE-473E-A838-9053F87EAABB}"/>
              </a:ext>
            </a:extLst>
          </p:cNvPr>
          <p:cNvSpPr txBox="1">
            <a:spLocks/>
          </p:cNvSpPr>
          <p:nvPr/>
        </p:nvSpPr>
        <p:spPr>
          <a:xfrm>
            <a:off x="138557" y="163535"/>
            <a:ext cx="8867219" cy="995792"/>
          </a:xfrm>
          <a:prstGeom prst="rect">
            <a:avLst/>
          </a:prstGeom>
          <a:noFill/>
        </p:spPr>
        <p:txBody>
          <a:bodyPr/>
          <a:lstStyle>
            <a:lvl1pPr algn="l" defTabSz="914400" rtl="0" eaLnBrk="1" latinLnBrk="0" hangingPunct="1">
              <a:lnSpc>
                <a:spcPct val="90000"/>
              </a:lnSpc>
              <a:spcBef>
                <a:spcPct val="0"/>
              </a:spcBef>
              <a:buNone/>
              <a:defRPr sz="44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a:lstStyle>
          <a:p>
            <a:r>
              <a:rPr lang="en-US" altLang="zh-TW" sz="3200" dirty="0" smtClean="0">
                <a:solidFill>
                  <a:schemeClr val="accent4"/>
                </a:solidFill>
                <a:effectLst>
                  <a:outerShdw blurRad="38100" dist="38100" dir="2700000" algn="tl">
                    <a:srgbClr val="000000">
                      <a:alpha val="43137"/>
                    </a:srgbClr>
                  </a:outerShdw>
                </a:effectLst>
              </a:rPr>
              <a:t>111</a:t>
            </a:r>
            <a:r>
              <a:rPr lang="zh-TW" altLang="en-US" sz="3200" dirty="0" smtClean="0">
                <a:solidFill>
                  <a:schemeClr val="accent4"/>
                </a:solidFill>
                <a:effectLst>
                  <a:outerShdw blurRad="38100" dist="38100" dir="2700000" algn="tl">
                    <a:srgbClr val="000000">
                      <a:alpha val="43137"/>
                    </a:srgbClr>
                  </a:outerShdw>
                </a:effectLst>
              </a:rPr>
              <a:t>年度大專校院</a:t>
            </a:r>
            <a:endParaRPr lang="en-US" altLang="zh-TW" sz="3200" dirty="0" smtClean="0">
              <a:solidFill>
                <a:schemeClr val="accent4"/>
              </a:solidFill>
              <a:effectLst>
                <a:outerShdw blurRad="38100" dist="38100" dir="2700000" algn="tl">
                  <a:srgbClr val="000000">
                    <a:alpha val="43137"/>
                  </a:srgbClr>
                </a:outerShdw>
              </a:effectLst>
            </a:endParaRPr>
          </a:p>
          <a:p>
            <a:r>
              <a:rPr lang="zh-TW" altLang="en-US" sz="3200" dirty="0" smtClean="0">
                <a:solidFill>
                  <a:schemeClr val="accent4"/>
                </a:solidFill>
                <a:effectLst>
                  <a:outerShdw blurRad="38100" dist="38100" dir="2700000" algn="tl">
                    <a:srgbClr val="000000">
                      <a:alpha val="43137"/>
                    </a:srgbClr>
                  </a:outerShdw>
                </a:effectLst>
              </a:rPr>
              <a:t>「導師輔導知能與輔導實務研討會」</a:t>
            </a:r>
            <a:endParaRPr lang="zh-TW" altLang="en-US" sz="3200" dirty="0">
              <a:solidFill>
                <a:schemeClr val="accent4"/>
              </a:solidFill>
              <a:effectLst>
                <a:outerShdw blurRad="38100" dist="38100" dir="2700000" algn="tl">
                  <a:srgbClr val="000000">
                    <a:alpha val="43137"/>
                  </a:srgbClr>
                </a:outerShdw>
              </a:effectLst>
            </a:endParaRPr>
          </a:p>
        </p:txBody>
      </p:sp>
      <p:sp>
        <p:nvSpPr>
          <p:cNvPr id="13" name="矩形 12">
            <a:extLst>
              <a:ext uri="{FF2B5EF4-FFF2-40B4-BE49-F238E27FC236}">
                <a16:creationId xmlns:a16="http://schemas.microsoft.com/office/drawing/2014/main" id="{9D53E2EC-C2E5-425E-80F7-2556FCAEFC1A}"/>
              </a:ext>
            </a:extLst>
          </p:cNvPr>
          <p:cNvSpPr/>
          <p:nvPr/>
        </p:nvSpPr>
        <p:spPr>
          <a:xfrm>
            <a:off x="699158" y="1398625"/>
            <a:ext cx="5969570" cy="1323439"/>
          </a:xfrm>
          <a:prstGeom prst="rect">
            <a:avLst/>
          </a:prstGeom>
        </p:spPr>
        <p:txBody>
          <a:bodyPr wrap="square">
            <a:spAutoFit/>
          </a:bodyPr>
          <a:lstStyle/>
          <a:p>
            <a:pPr lvl="0" defTabSz="914400" fontAlgn="base">
              <a:spcBef>
                <a:spcPct val="0"/>
              </a:spcBef>
              <a:spcAft>
                <a:spcPct val="0"/>
              </a:spcAft>
            </a:pPr>
            <a:r>
              <a:rPr lang="zh-TW" altLang="en-US" sz="2000" b="1" dirty="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時間</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a:t>
            </a:r>
            <a:r>
              <a:rPr lang="en-US" altLang="zh-TW"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111</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年</a:t>
            </a:r>
            <a:r>
              <a:rPr lang="en-US" altLang="zh-TW"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05</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月</a:t>
            </a:r>
            <a:r>
              <a:rPr lang="en-US" altLang="zh-TW"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06</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日</a:t>
            </a:r>
            <a:r>
              <a:rPr lang="en-US" altLang="zh-TW"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五</a:t>
            </a:r>
            <a:r>
              <a:rPr lang="en-US" altLang="zh-TW"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)08</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a:t>
            </a:r>
            <a:r>
              <a:rPr lang="en-US" altLang="zh-TW"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30~17</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a:t>
            </a:r>
            <a:r>
              <a:rPr lang="en-US" altLang="zh-TW" sz="2000" b="1" dirty="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1</a:t>
            </a:r>
            <a:r>
              <a:rPr lang="en-US" altLang="zh-TW"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0</a:t>
            </a:r>
            <a:endParaRPr lang="en-US" altLang="zh-TW" sz="2000" b="1" dirty="0">
              <a:solidFill>
                <a:schemeClr val="tx2"/>
              </a:solidFill>
              <a:latin typeface="微軟正黑體" panose="020B0604030504040204" pitchFamily="34" charset="-120"/>
              <a:ea typeface="微軟正黑體" panose="020B0604030504040204" pitchFamily="34" charset="-120"/>
              <a:sym typeface="Arial" panose="020B0604020202020204" pitchFamily="34" charset="0"/>
            </a:endParaRPr>
          </a:p>
          <a:p>
            <a:pPr defTabSz="1218486">
              <a:buClr>
                <a:srgbClr val="4F81BD"/>
              </a:buClr>
              <a:defRPr/>
            </a:pPr>
            <a:r>
              <a:rPr lang="zh-TW" altLang="en-US" sz="2000" b="1" dirty="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地點</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a:t>
            </a:r>
            <a:r>
              <a:rPr lang="zh-TW" altLang="en-US" sz="2000" b="1" dirty="0" smtClean="0">
                <a:solidFill>
                  <a:schemeClr val="tx2"/>
                </a:solidFill>
                <a:latin typeface="微軟正黑體" panose="020B0604030504040204" pitchFamily="34" charset="-120"/>
                <a:ea typeface="微軟正黑體" panose="020B0604030504040204" pitchFamily="34" charset="-120"/>
              </a:rPr>
              <a:t>德</a:t>
            </a:r>
            <a:r>
              <a:rPr lang="zh-TW" altLang="en-US" sz="2000" b="1" dirty="0">
                <a:solidFill>
                  <a:schemeClr val="tx2"/>
                </a:solidFill>
                <a:latin typeface="微軟正黑體" panose="020B0604030504040204" pitchFamily="34" charset="-120"/>
                <a:ea typeface="微軟正黑體" panose="020B0604030504040204" pitchFamily="34" charset="-120"/>
              </a:rPr>
              <a:t>芳外語大樓 孫志文神父紀念講堂</a:t>
            </a:r>
            <a:r>
              <a:rPr lang="en-US" altLang="zh-TW" sz="2000" b="1" dirty="0">
                <a:solidFill>
                  <a:schemeClr val="tx2"/>
                </a:solidFill>
                <a:latin typeface="微軟正黑體" panose="020B0604030504040204" pitchFamily="34" charset="-120"/>
                <a:ea typeface="微軟正黑體" panose="020B0604030504040204" pitchFamily="34" charset="-120"/>
              </a:rPr>
              <a:t>(FG507)</a:t>
            </a:r>
          </a:p>
          <a:p>
            <a:pPr defTabSz="1218486">
              <a:buClr>
                <a:srgbClr val="4F81BD"/>
              </a:buClr>
              <a:defRPr/>
            </a:pPr>
            <a:r>
              <a:rPr lang="en-US" altLang="zh-TW" sz="2000" b="1" dirty="0" smtClean="0">
                <a:solidFill>
                  <a:schemeClr val="tx2"/>
                </a:solidFill>
                <a:latin typeface="微軟正黑體" panose="020B0604030504040204" pitchFamily="34" charset="-120"/>
                <a:ea typeface="微軟正黑體" panose="020B0604030504040204" pitchFamily="34" charset="-120"/>
              </a:rPr>
              <a:t>            Teams</a:t>
            </a:r>
            <a:r>
              <a:rPr lang="zh-TW" altLang="en-US" sz="2000" b="1" dirty="0">
                <a:solidFill>
                  <a:schemeClr val="tx2"/>
                </a:solidFill>
                <a:latin typeface="微軟正黑體" panose="020B0604030504040204" pitchFamily="34" charset="-120"/>
                <a:ea typeface="微軟正黑體" panose="020B0604030504040204" pitchFamily="34" charset="-120"/>
              </a:rPr>
              <a:t>視訊會議</a:t>
            </a:r>
          </a:p>
          <a:p>
            <a:pPr defTabSz="914400" fontAlgn="base">
              <a:spcBef>
                <a:spcPct val="0"/>
              </a:spcBef>
              <a:spcAft>
                <a:spcPct val="0"/>
              </a:spcAft>
            </a:pP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總</a:t>
            </a:r>
            <a:r>
              <a:rPr lang="zh-TW" altLang="en-US" sz="2000" b="1" dirty="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參與人數</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a:t>
            </a:r>
            <a:r>
              <a:rPr lang="en-US" altLang="zh-TW"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124</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人</a:t>
            </a:r>
            <a:r>
              <a:rPr lang="en-US" altLang="zh-TW"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外校</a:t>
            </a:r>
            <a:r>
              <a:rPr lang="en-US" altLang="zh-TW"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45</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人</a:t>
            </a:r>
            <a:r>
              <a:rPr lang="en-US" altLang="zh-TW"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校內</a:t>
            </a:r>
            <a:r>
              <a:rPr lang="en-US" altLang="zh-TW"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79</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人</a:t>
            </a:r>
            <a:r>
              <a:rPr lang="en-US" altLang="zh-TW"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a:t>
            </a:r>
            <a:endParaRPr lang="zh-TW" altLang="en-US" sz="2000" b="1" dirty="0">
              <a:solidFill>
                <a:schemeClr val="tx2"/>
              </a:solidFill>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24" name="矩形 23"/>
          <p:cNvSpPr/>
          <p:nvPr/>
        </p:nvSpPr>
        <p:spPr>
          <a:xfrm>
            <a:off x="6375223" y="2724681"/>
            <a:ext cx="2307265" cy="43526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實體會場</a:t>
            </a:r>
            <a:r>
              <a:rPr lang="zh-TW" altLang="en-US" sz="2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合影</a:t>
            </a:r>
            <a:endPar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1029" name="Picture 5" descr="C:\Users\lenovo\Downloads\c8bc7f9e-849a-49bd-98b5-a965b527ca56.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4429" t="34447" r="18999" b="33110"/>
          <a:stretch/>
        </p:blipFill>
        <p:spPr bwMode="auto">
          <a:xfrm rot="21302289">
            <a:off x="600400" y="2931469"/>
            <a:ext cx="3313899" cy="2152804"/>
          </a:xfrm>
          <a:prstGeom prst="rect">
            <a:avLst/>
          </a:prstGeom>
          <a:ln w="38100" cap="sq">
            <a:solidFill>
              <a:schemeClr val="accent4"/>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F:\110導師業務\110-2\110-2 大專校院「導師輔導知能與實務經驗研討會」\活動照片\新增資料夾\111年度導師輔導知能與實務經驗研討會_220511_137.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4265" t="30572" r="4528" b="13312"/>
          <a:stretch/>
        </p:blipFill>
        <p:spPr bwMode="auto">
          <a:xfrm>
            <a:off x="4264443" y="3133148"/>
            <a:ext cx="4389470" cy="1800000"/>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1" name="Picture 2" descr="F:\110導師業務\110-2\110-2 大專校院「導師輔導知能與實務經驗研討會」\活動照片\線上\大合照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09876" y="4933148"/>
            <a:ext cx="3320124" cy="1512562"/>
          </a:xfrm>
          <a:prstGeom prst="rect">
            <a:avLst/>
          </a:prstGeom>
          <a:ln w="57150" cap="sq">
            <a:solidFill>
              <a:srgbClr val="8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2" name="矩形 21"/>
          <p:cNvSpPr/>
          <p:nvPr/>
        </p:nvSpPr>
        <p:spPr>
          <a:xfrm>
            <a:off x="3878671" y="6086649"/>
            <a:ext cx="2307265" cy="435261"/>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Teams</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線上參與者合影</a:t>
            </a:r>
          </a:p>
        </p:txBody>
      </p:sp>
      <p:pic>
        <p:nvPicPr>
          <p:cNvPr id="2" name="圖片 1"/>
          <p:cNvPicPr>
            <a:picLocks noChangeAspect="1"/>
          </p:cNvPicPr>
          <p:nvPr/>
        </p:nvPicPr>
        <p:blipFill rotWithShape="1">
          <a:blip r:embed="rId7">
            <a:extLst>
              <a:ext uri="{28A0092B-C50C-407E-A947-70E740481C1C}">
                <a14:useLocalDpi xmlns:a14="http://schemas.microsoft.com/office/drawing/2010/main" val="0"/>
              </a:ext>
            </a:extLst>
          </a:blip>
          <a:srcRect l="21618" t="24216" r="18780"/>
          <a:stretch/>
        </p:blipFill>
        <p:spPr>
          <a:xfrm>
            <a:off x="813651" y="4914363"/>
            <a:ext cx="1461828" cy="1607547"/>
          </a:xfrm>
          <a:prstGeom prst="rect">
            <a:avLst/>
          </a:prstGeom>
        </p:spPr>
      </p:pic>
      <p:pic>
        <p:nvPicPr>
          <p:cNvPr id="4" name="圖片 3"/>
          <p:cNvPicPr>
            <a:picLocks noChangeAspect="1"/>
          </p:cNvPicPr>
          <p:nvPr/>
        </p:nvPicPr>
        <p:blipFill rotWithShape="1">
          <a:blip r:embed="rId8">
            <a:extLst>
              <a:ext uri="{28A0092B-C50C-407E-A947-70E740481C1C}">
                <a14:useLocalDpi xmlns:a14="http://schemas.microsoft.com/office/drawing/2010/main" val="0"/>
              </a:ext>
            </a:extLst>
          </a:blip>
          <a:srcRect l="11076" t="19996" r="14320" b="6635"/>
          <a:stretch/>
        </p:blipFill>
        <p:spPr>
          <a:xfrm>
            <a:off x="6534022" y="4871987"/>
            <a:ext cx="1989666" cy="1692297"/>
          </a:xfrm>
          <a:prstGeom prst="rect">
            <a:avLst/>
          </a:prstGeom>
        </p:spPr>
      </p:pic>
    </p:spTree>
    <p:extLst>
      <p:ext uri="{BB962C8B-B14F-4D97-AF65-F5344CB8AC3E}">
        <p14:creationId xmlns:p14="http://schemas.microsoft.com/office/powerpoint/2010/main" val="7029583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五邊形 25"/>
          <p:cNvSpPr/>
          <p:nvPr/>
        </p:nvSpPr>
        <p:spPr>
          <a:xfrm>
            <a:off x="5791280" y="4504235"/>
            <a:ext cx="1374992" cy="450866"/>
          </a:xfrm>
          <a:prstGeom prst="homePlat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五邊形 3"/>
          <p:cNvSpPr/>
          <p:nvPr/>
        </p:nvSpPr>
        <p:spPr>
          <a:xfrm>
            <a:off x="5787809" y="3235309"/>
            <a:ext cx="1374992" cy="450866"/>
          </a:xfrm>
          <a:prstGeom prst="homePlat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 y="141890"/>
            <a:ext cx="9144000" cy="964271"/>
          </a:xfrm>
          <a:prstGeom prst="rect">
            <a:avLst/>
          </a:prstGeom>
          <a:solidFill>
            <a:srgbClr val="99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標題 1">
            <a:extLst>
              <a:ext uri="{FF2B5EF4-FFF2-40B4-BE49-F238E27FC236}">
                <a16:creationId xmlns:a16="http://schemas.microsoft.com/office/drawing/2014/main" id="{4ED741D3-E6AE-473E-A838-9053F87EAABB}"/>
              </a:ext>
            </a:extLst>
          </p:cNvPr>
          <p:cNvSpPr txBox="1">
            <a:spLocks/>
          </p:cNvSpPr>
          <p:nvPr/>
        </p:nvSpPr>
        <p:spPr>
          <a:xfrm>
            <a:off x="138557" y="163535"/>
            <a:ext cx="8867219" cy="995792"/>
          </a:xfrm>
          <a:prstGeom prst="rect">
            <a:avLst/>
          </a:prstGeom>
          <a:noFill/>
        </p:spPr>
        <p:txBody>
          <a:bodyPr/>
          <a:lstStyle>
            <a:lvl1pPr algn="l" defTabSz="914400" rtl="0" eaLnBrk="1" latinLnBrk="0" hangingPunct="1">
              <a:lnSpc>
                <a:spcPct val="90000"/>
              </a:lnSpc>
              <a:spcBef>
                <a:spcPct val="0"/>
              </a:spcBef>
              <a:buNone/>
              <a:defRPr sz="44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a:lstStyle>
          <a:p>
            <a:r>
              <a:rPr lang="en-US" altLang="zh-TW" sz="3200" dirty="0" smtClean="0">
                <a:solidFill>
                  <a:schemeClr val="accent4"/>
                </a:solidFill>
                <a:effectLst>
                  <a:outerShdw blurRad="38100" dist="38100" dir="2700000" algn="tl">
                    <a:srgbClr val="000000">
                      <a:alpha val="43137"/>
                    </a:srgbClr>
                  </a:outerShdw>
                </a:effectLst>
              </a:rPr>
              <a:t>111</a:t>
            </a:r>
            <a:r>
              <a:rPr lang="zh-TW" altLang="en-US" sz="3200" dirty="0" smtClean="0">
                <a:solidFill>
                  <a:schemeClr val="accent4"/>
                </a:solidFill>
                <a:effectLst>
                  <a:outerShdw blurRad="38100" dist="38100" dir="2700000" algn="tl">
                    <a:srgbClr val="000000">
                      <a:alpha val="43137"/>
                    </a:srgbClr>
                  </a:outerShdw>
                </a:effectLst>
              </a:rPr>
              <a:t>年度大專校院</a:t>
            </a:r>
            <a:endParaRPr lang="en-US" altLang="zh-TW" sz="3200" dirty="0" smtClean="0">
              <a:solidFill>
                <a:schemeClr val="accent4"/>
              </a:solidFill>
              <a:effectLst>
                <a:outerShdw blurRad="38100" dist="38100" dir="2700000" algn="tl">
                  <a:srgbClr val="000000">
                    <a:alpha val="43137"/>
                  </a:srgbClr>
                </a:outerShdw>
              </a:effectLst>
            </a:endParaRPr>
          </a:p>
          <a:p>
            <a:r>
              <a:rPr lang="zh-TW" altLang="en-US" sz="3200" dirty="0" smtClean="0">
                <a:solidFill>
                  <a:schemeClr val="accent4"/>
                </a:solidFill>
                <a:effectLst>
                  <a:outerShdw blurRad="38100" dist="38100" dir="2700000" algn="tl">
                    <a:srgbClr val="000000">
                      <a:alpha val="43137"/>
                    </a:srgbClr>
                  </a:outerShdw>
                </a:effectLst>
              </a:rPr>
              <a:t>「導師輔導知能與輔導實務研討會」</a:t>
            </a:r>
            <a:endParaRPr lang="zh-TW" altLang="en-US" sz="3200" dirty="0">
              <a:solidFill>
                <a:schemeClr val="accent4"/>
              </a:solidFill>
              <a:effectLst>
                <a:outerShdw blurRad="38100" dist="38100" dir="2700000" algn="tl">
                  <a:srgbClr val="000000">
                    <a:alpha val="43137"/>
                  </a:srgbClr>
                </a:outerShdw>
              </a:effectLst>
            </a:endParaRPr>
          </a:p>
        </p:txBody>
      </p:sp>
      <p:pic>
        <p:nvPicPr>
          <p:cNvPr id="3" name="Picture 4" descr="F:\110導師業務\110-2\110-2 大專校院「導師輔導知能與實務經驗研討會」\活動照片\新增資料夾\改.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40004">
            <a:off x="823205" y="1617662"/>
            <a:ext cx="4647740" cy="4526610"/>
          </a:xfrm>
          <a:prstGeom prst="rect">
            <a:avLst/>
          </a:prstGeom>
          <a:ln w="38100" cap="sq">
            <a:solidFill>
              <a:srgbClr val="203864"/>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 name="矩形 16"/>
          <p:cNvSpPr/>
          <p:nvPr/>
        </p:nvSpPr>
        <p:spPr>
          <a:xfrm>
            <a:off x="5654363" y="1473845"/>
            <a:ext cx="2865937" cy="17075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p>
        </p:txBody>
      </p:sp>
      <p:sp>
        <p:nvSpPr>
          <p:cNvPr id="18" name="標題 1">
            <a:extLst>
              <a:ext uri="{FF2B5EF4-FFF2-40B4-BE49-F238E27FC236}">
                <a16:creationId xmlns:a16="http://schemas.microsoft.com/office/drawing/2014/main" id="{D53552E1-4269-4C25-A848-9CF181C1B8EB}"/>
              </a:ext>
            </a:extLst>
          </p:cNvPr>
          <p:cNvSpPr>
            <a:spLocks noGrp="1"/>
          </p:cNvSpPr>
          <p:nvPr>
            <p:ph type="title"/>
          </p:nvPr>
        </p:nvSpPr>
        <p:spPr>
          <a:xfrm>
            <a:off x="5758050" y="1835581"/>
            <a:ext cx="2638425" cy="1244687"/>
          </a:xfrm>
          <a:noFill/>
        </p:spPr>
        <p:txBody>
          <a:bodyPr>
            <a:normAutofit/>
          </a:bodyPr>
          <a:lstStyle/>
          <a:p>
            <a:pPr marL="0" algn="ctr" eaLnBrk="1" hangingPunct="1"/>
            <a:r>
              <a:rPr lang="zh-TW" altLang="en-US" sz="2800" dirty="0" smtClean="0">
                <a:ln w="19050">
                  <a:noFill/>
                </a:ln>
                <a:solidFill>
                  <a:schemeClr val="accent4"/>
                </a:solidFill>
                <a:effectLst>
                  <a:outerShdw blurRad="38100" dist="38100" dir="2700000" algn="tl">
                    <a:srgbClr val="000000">
                      <a:alpha val="43137"/>
                    </a:srgbClr>
                  </a:outerShdw>
                </a:effectLst>
              </a:rPr>
              <a:t>高關懷學生的辨識、認識與處理</a:t>
            </a:r>
            <a:r>
              <a:rPr lang="en-US" altLang="zh-TW" sz="2800" dirty="0" smtClean="0">
                <a:ln w="19050">
                  <a:noFill/>
                </a:ln>
                <a:solidFill>
                  <a:schemeClr val="accent4"/>
                </a:solidFill>
                <a:effectLst>
                  <a:outerShdw blurRad="38100" dist="38100" dir="2700000" algn="tl">
                    <a:srgbClr val="000000">
                      <a:alpha val="43137"/>
                    </a:srgbClr>
                  </a:outerShdw>
                </a:effectLst>
              </a:rPr>
              <a:t>-</a:t>
            </a:r>
            <a:r>
              <a:rPr lang="zh-TW" altLang="en-US" sz="2800" dirty="0" smtClean="0">
                <a:ln w="19050">
                  <a:noFill/>
                </a:ln>
                <a:solidFill>
                  <a:schemeClr val="accent4"/>
                </a:solidFill>
                <a:effectLst>
                  <a:outerShdw blurRad="38100" dist="38100" dir="2700000" algn="tl">
                    <a:srgbClr val="000000">
                      <a:alpha val="43137"/>
                    </a:srgbClr>
                  </a:outerShdw>
                </a:effectLst>
              </a:rPr>
              <a:t>案例分析</a:t>
            </a:r>
            <a:endParaRPr lang="zh-TW" altLang="en-US" sz="1100" dirty="0">
              <a:ln w="19050">
                <a:noFill/>
              </a:ln>
              <a:solidFill>
                <a:schemeClr val="accent4"/>
              </a:solidFill>
              <a:effectLst>
                <a:outerShdw blurRad="38100" dist="38100" dir="2700000" algn="tl">
                  <a:srgbClr val="000000">
                    <a:alpha val="43137"/>
                  </a:srgbClr>
                </a:outerShdw>
              </a:effectLst>
            </a:endParaRPr>
          </a:p>
        </p:txBody>
      </p:sp>
      <p:sp>
        <p:nvSpPr>
          <p:cNvPr id="19" name="文字方塊 18"/>
          <p:cNvSpPr txBox="1"/>
          <p:nvPr/>
        </p:nvSpPr>
        <p:spPr>
          <a:xfrm>
            <a:off x="5758050" y="4478637"/>
            <a:ext cx="2816445" cy="1384995"/>
          </a:xfrm>
          <a:prstGeom prst="rect">
            <a:avLst/>
          </a:prstGeom>
          <a:noFill/>
        </p:spPr>
        <p:txBody>
          <a:bodyPr wrap="square" rtlCol="0">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主講</a:t>
            </a:r>
            <a:r>
              <a:rPr lang="zh-TW" altLang="en-US" sz="2800" b="1" dirty="0" smtClean="0">
                <a:solidFill>
                  <a:schemeClr val="bg1"/>
                </a:solidFill>
                <a:latin typeface="微軟正黑體" panose="020B0604030504040204" pitchFamily="34" charset="-120"/>
                <a:ea typeface="微軟正黑體" panose="020B0604030504040204" pitchFamily="34" charset="-120"/>
              </a:rPr>
              <a:t>人</a:t>
            </a:r>
            <a:endParaRPr lang="en-US" altLang="zh-TW" sz="2800" b="1" dirty="0" smtClean="0">
              <a:solidFill>
                <a:schemeClr val="bg1"/>
              </a:solidFill>
              <a:latin typeface="微軟正黑體" panose="020B0604030504040204" pitchFamily="34" charset="-120"/>
              <a:ea typeface="微軟正黑體" panose="020B0604030504040204" pitchFamily="34" charset="-120"/>
            </a:endParaRPr>
          </a:p>
          <a:p>
            <a:r>
              <a:rPr lang="zh-TW" altLang="en-US" sz="2800" b="1" dirty="0" smtClean="0">
                <a:solidFill>
                  <a:schemeClr val="accent5">
                    <a:lumMod val="75000"/>
                  </a:schemeClr>
                </a:solidFill>
                <a:latin typeface="微軟正黑體" panose="020B0604030504040204" pitchFamily="34" charset="-120"/>
                <a:ea typeface="微軟正黑體" panose="020B0604030504040204" pitchFamily="34" charset="-120"/>
              </a:rPr>
              <a:t>輔大</a:t>
            </a:r>
            <a:r>
              <a:rPr lang="zh-TW" altLang="en-US" sz="2800" b="1" dirty="0">
                <a:solidFill>
                  <a:schemeClr val="accent5">
                    <a:lumMod val="75000"/>
                  </a:schemeClr>
                </a:solidFill>
                <a:latin typeface="微軟正黑體" panose="020B0604030504040204" pitchFamily="34" charset="-120"/>
                <a:ea typeface="微軟正黑體" panose="020B0604030504040204" pitchFamily="34" charset="-120"/>
              </a:rPr>
              <a:t>醫院精神科</a:t>
            </a:r>
            <a:r>
              <a:rPr lang="zh-TW" altLang="en-US" sz="2800" b="1" dirty="0">
                <a:solidFill>
                  <a:srgbClr val="203864"/>
                </a:solidFill>
                <a:latin typeface="微軟正黑體" panose="020B0604030504040204" pitchFamily="34" charset="-120"/>
                <a:ea typeface="微軟正黑體" panose="020B0604030504040204" pitchFamily="34" charset="-120"/>
              </a:rPr>
              <a:t>林忠毅</a:t>
            </a:r>
            <a:r>
              <a:rPr lang="zh-TW" altLang="en-US" sz="2800" b="1" dirty="0" smtClean="0">
                <a:solidFill>
                  <a:srgbClr val="203864"/>
                </a:solidFill>
                <a:latin typeface="微軟正黑體" panose="020B0604030504040204" pitchFamily="34" charset="-120"/>
                <a:ea typeface="微軟正黑體" panose="020B0604030504040204" pitchFamily="34" charset="-120"/>
              </a:rPr>
              <a:t>醫師</a:t>
            </a:r>
            <a:endParaRPr lang="zh-TW" altLang="en-US" sz="2800" b="1" dirty="0">
              <a:solidFill>
                <a:srgbClr val="203864"/>
              </a:solidFill>
              <a:latin typeface="微軟正黑體" panose="020B0604030504040204" pitchFamily="34" charset="-120"/>
              <a:ea typeface="微軟正黑體" panose="020B0604030504040204" pitchFamily="34" charset="-120"/>
            </a:endParaRPr>
          </a:p>
        </p:txBody>
      </p:sp>
      <p:sp>
        <p:nvSpPr>
          <p:cNvPr id="20" name="文字方塊 19"/>
          <p:cNvSpPr txBox="1"/>
          <p:nvPr/>
        </p:nvSpPr>
        <p:spPr>
          <a:xfrm>
            <a:off x="6571146" y="1527804"/>
            <a:ext cx="1019950" cy="307777"/>
          </a:xfrm>
          <a:prstGeom prst="rect">
            <a:avLst/>
          </a:prstGeom>
          <a:noFill/>
        </p:spPr>
        <p:txBody>
          <a:bodyPr wrap="square" rtlCol="0">
            <a:spAutoFit/>
          </a:bodyPr>
          <a:lstStyle/>
          <a:p>
            <a:pPr algn="ctr"/>
            <a:r>
              <a:rPr lang="zh-TW" altLang="en-US" sz="1400" b="1" dirty="0">
                <a:solidFill>
                  <a:schemeClr val="accent2">
                    <a:lumMod val="20000"/>
                    <a:lumOff val="80000"/>
                  </a:schemeClr>
                </a:solidFill>
                <a:latin typeface="微軟正黑體" panose="020B0604030504040204" pitchFamily="34" charset="-120"/>
                <a:ea typeface="微軟正黑體" panose="020B0604030504040204" pitchFamily="34" charset="-120"/>
              </a:rPr>
              <a:t>專題演講</a:t>
            </a:r>
          </a:p>
        </p:txBody>
      </p:sp>
      <p:sp>
        <p:nvSpPr>
          <p:cNvPr id="23" name="文字方塊 22"/>
          <p:cNvSpPr txBox="1"/>
          <p:nvPr/>
        </p:nvSpPr>
        <p:spPr>
          <a:xfrm>
            <a:off x="5749380" y="3193852"/>
            <a:ext cx="2816445" cy="1384995"/>
          </a:xfrm>
          <a:prstGeom prst="rect">
            <a:avLst/>
          </a:prstGeom>
          <a:noFill/>
        </p:spPr>
        <p:txBody>
          <a:bodyPr wrap="square" rtlCol="0">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引言</a:t>
            </a:r>
            <a:r>
              <a:rPr lang="zh-TW" altLang="en-US" sz="2800" b="1" dirty="0" smtClean="0">
                <a:solidFill>
                  <a:schemeClr val="bg1"/>
                </a:solidFill>
                <a:latin typeface="微軟正黑體" panose="020B0604030504040204" pitchFamily="34" charset="-120"/>
                <a:ea typeface="微軟正黑體" panose="020B0604030504040204" pitchFamily="34" charset="-120"/>
              </a:rPr>
              <a:t>人</a:t>
            </a:r>
            <a:endParaRPr lang="en-US" altLang="zh-TW" sz="2800" b="1" dirty="0" smtClean="0">
              <a:solidFill>
                <a:schemeClr val="bg1"/>
              </a:solidFill>
              <a:latin typeface="微軟正黑體" panose="020B0604030504040204" pitchFamily="34" charset="-120"/>
              <a:ea typeface="微軟正黑體" panose="020B0604030504040204" pitchFamily="34" charset="-120"/>
            </a:endParaRPr>
          </a:p>
          <a:p>
            <a:r>
              <a:rPr lang="zh-TW" altLang="en-US" sz="2800" b="1" dirty="0">
                <a:solidFill>
                  <a:schemeClr val="accent5">
                    <a:lumMod val="75000"/>
                  </a:schemeClr>
                </a:solidFill>
                <a:latin typeface="微軟正黑體" panose="020B0604030504040204" pitchFamily="34" charset="-120"/>
                <a:ea typeface="微軟正黑體" panose="020B0604030504040204" pitchFamily="34" charset="-120"/>
              </a:rPr>
              <a:t>醫學院院長</a:t>
            </a:r>
          </a:p>
          <a:p>
            <a:r>
              <a:rPr lang="zh-TW" altLang="en-US" sz="2800" b="1" dirty="0">
                <a:solidFill>
                  <a:srgbClr val="203864"/>
                </a:solidFill>
                <a:latin typeface="微軟正黑體" panose="020B0604030504040204" pitchFamily="34" charset="-120"/>
                <a:ea typeface="微軟正黑體" panose="020B0604030504040204" pitchFamily="34" charset="-120"/>
              </a:rPr>
              <a:t>葉炳強教授</a:t>
            </a:r>
          </a:p>
        </p:txBody>
      </p:sp>
      <p:sp>
        <p:nvSpPr>
          <p:cNvPr id="25" name="十角星形 24"/>
          <p:cNvSpPr/>
          <p:nvPr/>
        </p:nvSpPr>
        <p:spPr>
          <a:xfrm rot="21042672">
            <a:off x="227044" y="1187747"/>
            <a:ext cx="1107295" cy="1186376"/>
          </a:xfrm>
          <a:prstGeom prst="star10">
            <a:avLst/>
          </a:prstGeom>
          <a:solidFill>
            <a:schemeClr val="accent4">
              <a:lumMod val="20000"/>
              <a:lumOff val="80000"/>
            </a:schemeClr>
          </a:solidFill>
          <a:ln w="571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rgbClr val="C00000"/>
                </a:solidFill>
                <a:latin typeface="微軟正黑體" panose="020B0604030504040204" pitchFamily="34" charset="-120"/>
                <a:ea typeface="微軟正黑體" panose="020B0604030504040204" pitchFamily="34" charset="-120"/>
              </a:rPr>
              <a:t>感謝</a:t>
            </a:r>
            <a:endParaRPr lang="zh-TW" altLang="en-US" sz="3200" b="1"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378298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五邊形 16"/>
          <p:cNvSpPr/>
          <p:nvPr/>
        </p:nvSpPr>
        <p:spPr>
          <a:xfrm>
            <a:off x="3973267" y="4534546"/>
            <a:ext cx="1374992" cy="450866"/>
          </a:xfrm>
          <a:prstGeom prst="homePlat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五邊形 15"/>
          <p:cNvSpPr/>
          <p:nvPr/>
        </p:nvSpPr>
        <p:spPr>
          <a:xfrm>
            <a:off x="1156822" y="4534546"/>
            <a:ext cx="1374992" cy="450866"/>
          </a:xfrm>
          <a:prstGeom prst="homePlat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 y="141890"/>
            <a:ext cx="9144000" cy="964271"/>
          </a:xfrm>
          <a:prstGeom prst="rect">
            <a:avLst/>
          </a:prstGeom>
          <a:solidFill>
            <a:srgbClr val="99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標題 1">
            <a:extLst>
              <a:ext uri="{FF2B5EF4-FFF2-40B4-BE49-F238E27FC236}">
                <a16:creationId xmlns:a16="http://schemas.microsoft.com/office/drawing/2014/main" id="{4ED741D3-E6AE-473E-A838-9053F87EAABB}"/>
              </a:ext>
            </a:extLst>
          </p:cNvPr>
          <p:cNvSpPr txBox="1">
            <a:spLocks/>
          </p:cNvSpPr>
          <p:nvPr/>
        </p:nvSpPr>
        <p:spPr>
          <a:xfrm>
            <a:off x="138557" y="163535"/>
            <a:ext cx="8867219" cy="995792"/>
          </a:xfrm>
          <a:prstGeom prst="rect">
            <a:avLst/>
          </a:prstGeom>
          <a:noFill/>
        </p:spPr>
        <p:txBody>
          <a:bodyPr/>
          <a:lstStyle>
            <a:lvl1pPr algn="l" defTabSz="914400" rtl="0" eaLnBrk="1" latinLnBrk="0" hangingPunct="1">
              <a:lnSpc>
                <a:spcPct val="90000"/>
              </a:lnSpc>
              <a:spcBef>
                <a:spcPct val="0"/>
              </a:spcBef>
              <a:buNone/>
              <a:defRPr sz="44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a:lstStyle>
          <a:p>
            <a:r>
              <a:rPr lang="en-US" altLang="zh-TW" sz="3200" dirty="0" smtClean="0">
                <a:solidFill>
                  <a:schemeClr val="accent4"/>
                </a:solidFill>
                <a:effectLst>
                  <a:outerShdw blurRad="38100" dist="38100" dir="2700000" algn="tl">
                    <a:srgbClr val="000000">
                      <a:alpha val="43137"/>
                    </a:srgbClr>
                  </a:outerShdw>
                </a:effectLst>
              </a:rPr>
              <a:t>111</a:t>
            </a:r>
            <a:r>
              <a:rPr lang="zh-TW" altLang="en-US" sz="3200" dirty="0" smtClean="0">
                <a:solidFill>
                  <a:schemeClr val="accent4"/>
                </a:solidFill>
                <a:effectLst>
                  <a:outerShdw blurRad="38100" dist="38100" dir="2700000" algn="tl">
                    <a:srgbClr val="000000">
                      <a:alpha val="43137"/>
                    </a:srgbClr>
                  </a:outerShdw>
                </a:effectLst>
              </a:rPr>
              <a:t>年度大專校院</a:t>
            </a:r>
            <a:endParaRPr lang="en-US" altLang="zh-TW" sz="3200" dirty="0" smtClean="0">
              <a:solidFill>
                <a:schemeClr val="accent4"/>
              </a:solidFill>
              <a:effectLst>
                <a:outerShdw blurRad="38100" dist="38100" dir="2700000" algn="tl">
                  <a:srgbClr val="000000">
                    <a:alpha val="43137"/>
                  </a:srgbClr>
                </a:outerShdw>
              </a:effectLst>
            </a:endParaRPr>
          </a:p>
          <a:p>
            <a:r>
              <a:rPr lang="zh-TW" altLang="en-US" sz="3200" dirty="0" smtClean="0">
                <a:solidFill>
                  <a:schemeClr val="accent4"/>
                </a:solidFill>
                <a:effectLst>
                  <a:outerShdw blurRad="38100" dist="38100" dir="2700000" algn="tl">
                    <a:srgbClr val="000000">
                      <a:alpha val="43137"/>
                    </a:srgbClr>
                  </a:outerShdw>
                </a:effectLst>
              </a:rPr>
              <a:t>「導師輔導知能與輔導實務研討會」</a:t>
            </a:r>
            <a:endParaRPr lang="zh-TW" altLang="en-US" sz="3200" dirty="0">
              <a:solidFill>
                <a:schemeClr val="accent4"/>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2" cstate="hqprint">
            <a:extLst>
              <a:ext uri="{28A0092B-C50C-407E-A947-70E740481C1C}">
                <a14:useLocalDpi xmlns:a14="http://schemas.microsoft.com/office/drawing/2010/main" val="0"/>
              </a:ext>
            </a:extLst>
          </a:blip>
          <a:stretch>
            <a:fillRect/>
          </a:stretch>
        </p:blipFill>
        <p:spPr bwMode="auto">
          <a:xfrm rot="21419275">
            <a:off x="648233" y="1573337"/>
            <a:ext cx="4853427" cy="2628940"/>
          </a:xfrm>
          <a:prstGeom prst="rect">
            <a:avLst/>
          </a:prstGeom>
          <a:ln w="38100" cap="sq">
            <a:solidFill>
              <a:srgbClr val="8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十角星形 6"/>
          <p:cNvSpPr/>
          <p:nvPr/>
        </p:nvSpPr>
        <p:spPr>
          <a:xfrm rot="21042672">
            <a:off x="227044" y="1187747"/>
            <a:ext cx="1107295" cy="1186376"/>
          </a:xfrm>
          <a:prstGeom prst="star10">
            <a:avLst/>
          </a:prstGeom>
          <a:solidFill>
            <a:schemeClr val="accent4">
              <a:lumMod val="20000"/>
              <a:lumOff val="80000"/>
            </a:schemeClr>
          </a:solidFill>
          <a:ln w="571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rgbClr val="C00000"/>
                </a:solidFill>
                <a:latin typeface="微軟正黑體" panose="020B0604030504040204" pitchFamily="34" charset="-120"/>
                <a:ea typeface="微軟正黑體" panose="020B0604030504040204" pitchFamily="34" charset="-120"/>
              </a:rPr>
              <a:t>感謝</a:t>
            </a:r>
            <a:endParaRPr lang="zh-TW" altLang="en-US" sz="3200" b="1" dirty="0">
              <a:solidFill>
                <a:srgbClr val="C00000"/>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3940036" y="4505971"/>
            <a:ext cx="4236874" cy="1815882"/>
          </a:xfrm>
          <a:prstGeom prst="rect">
            <a:avLst/>
          </a:prstGeom>
          <a:noFill/>
        </p:spPr>
        <p:txBody>
          <a:bodyPr wrap="square" rtlCol="0">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主講</a:t>
            </a:r>
            <a:r>
              <a:rPr lang="zh-TW" altLang="en-US" sz="2800" b="1" dirty="0" smtClean="0">
                <a:solidFill>
                  <a:schemeClr val="bg1"/>
                </a:solidFill>
                <a:latin typeface="微軟正黑體" panose="020B0604030504040204" pitchFamily="34" charset="-120"/>
                <a:ea typeface="微軟正黑體" panose="020B0604030504040204" pitchFamily="34" charset="-120"/>
              </a:rPr>
              <a:t>人</a:t>
            </a:r>
            <a:endParaRPr lang="en-US" altLang="zh-TW" sz="2800" b="1" dirty="0" smtClean="0">
              <a:solidFill>
                <a:schemeClr val="bg1"/>
              </a:solidFill>
              <a:latin typeface="微軟正黑體" panose="020B0604030504040204" pitchFamily="34" charset="-120"/>
              <a:ea typeface="微軟正黑體" panose="020B0604030504040204" pitchFamily="34" charset="-120"/>
            </a:endParaRPr>
          </a:p>
          <a:p>
            <a:r>
              <a:rPr lang="zh-TW" altLang="en-US" sz="2800" b="1" dirty="0">
                <a:solidFill>
                  <a:schemeClr val="accent5">
                    <a:lumMod val="75000"/>
                  </a:schemeClr>
                </a:solidFill>
                <a:latin typeface="微軟正黑體" panose="020B0604030504040204" pitchFamily="34" charset="-120"/>
                <a:ea typeface="微軟正黑體" panose="020B0604030504040204" pitchFamily="34" charset="-120"/>
              </a:rPr>
              <a:t>國立</a:t>
            </a:r>
            <a:r>
              <a:rPr lang="zh-TW" altLang="en-US" sz="2800" b="1" dirty="0" smtClean="0">
                <a:solidFill>
                  <a:schemeClr val="accent5">
                    <a:lumMod val="75000"/>
                  </a:schemeClr>
                </a:solidFill>
                <a:latin typeface="微軟正黑體" panose="020B0604030504040204" pitchFamily="34" charset="-120"/>
                <a:ea typeface="微軟正黑體" panose="020B0604030504040204" pitchFamily="34" charset="-120"/>
              </a:rPr>
              <a:t>臺灣大學法律系</a:t>
            </a:r>
            <a:endParaRPr lang="en-US" altLang="zh-TW" sz="2800" b="1" dirty="0" smtClean="0">
              <a:solidFill>
                <a:schemeClr val="accent5">
                  <a:lumMod val="75000"/>
                </a:schemeClr>
              </a:solidFill>
              <a:latin typeface="微軟正黑體" panose="020B0604030504040204" pitchFamily="34" charset="-120"/>
              <a:ea typeface="微軟正黑體" panose="020B0604030504040204" pitchFamily="34" charset="-120"/>
            </a:endParaRPr>
          </a:p>
          <a:p>
            <a:r>
              <a:rPr lang="zh-TW" altLang="en-US" sz="2800" b="1" dirty="0" smtClean="0">
                <a:solidFill>
                  <a:srgbClr val="203864"/>
                </a:solidFill>
                <a:latin typeface="微軟正黑體" panose="020B0604030504040204" pitchFamily="34" charset="-120"/>
                <a:ea typeface="微軟正黑體" panose="020B0604030504040204" pitchFamily="34" charset="-120"/>
              </a:rPr>
              <a:t>王皇玉</a:t>
            </a:r>
            <a:r>
              <a:rPr lang="zh-TW" altLang="en-US" sz="2800" b="1" dirty="0">
                <a:solidFill>
                  <a:srgbClr val="203864"/>
                </a:solidFill>
                <a:latin typeface="微軟正黑體" panose="020B0604030504040204" pitchFamily="34" charset="-120"/>
                <a:ea typeface="微軟正黑體" panose="020B0604030504040204" pitchFamily="34" charset="-120"/>
              </a:rPr>
              <a:t>教授</a:t>
            </a:r>
          </a:p>
          <a:p>
            <a:r>
              <a:rPr lang="en-US" altLang="zh-TW" sz="2800" b="1" dirty="0">
                <a:solidFill>
                  <a:srgbClr val="800000"/>
                </a:solidFill>
                <a:latin typeface="微軟正黑體" panose="020B0604030504040204" pitchFamily="34" charset="-120"/>
                <a:ea typeface="微軟正黑體" panose="020B0604030504040204" pitchFamily="34" charset="-120"/>
              </a:rPr>
              <a:t>(</a:t>
            </a:r>
            <a:r>
              <a:rPr lang="zh-TW" altLang="en-US" sz="2800" b="1" dirty="0">
                <a:solidFill>
                  <a:srgbClr val="800000"/>
                </a:solidFill>
                <a:latin typeface="微軟正黑體" panose="020B0604030504040204" pitchFamily="34" charset="-120"/>
                <a:ea typeface="微軟正黑體" panose="020B0604030504040204" pitchFamily="34" charset="-120"/>
              </a:rPr>
              <a:t>教育部</a:t>
            </a:r>
            <a:r>
              <a:rPr lang="en-US" altLang="zh-TW" sz="2800" b="1" dirty="0">
                <a:solidFill>
                  <a:srgbClr val="800000"/>
                </a:solidFill>
                <a:latin typeface="微軟正黑體" panose="020B0604030504040204" pitchFamily="34" charset="-120"/>
                <a:ea typeface="微軟正黑體" panose="020B0604030504040204" pitchFamily="34" charset="-120"/>
              </a:rPr>
              <a:t>110</a:t>
            </a:r>
            <a:r>
              <a:rPr lang="zh-TW" altLang="en-US" sz="2800" b="1" dirty="0">
                <a:solidFill>
                  <a:srgbClr val="800000"/>
                </a:solidFill>
                <a:latin typeface="微軟正黑體" panose="020B0604030504040204" pitchFamily="34" charset="-120"/>
                <a:ea typeface="微軟正黑體" panose="020B0604030504040204" pitchFamily="34" charset="-120"/>
              </a:rPr>
              <a:t>年度傑出導師</a:t>
            </a:r>
            <a:r>
              <a:rPr lang="en-US" altLang="zh-TW" sz="2800" b="1" dirty="0">
                <a:solidFill>
                  <a:srgbClr val="800000"/>
                </a:solidFill>
                <a:latin typeface="微軟正黑體" panose="020B0604030504040204" pitchFamily="34" charset="-120"/>
                <a:ea typeface="微軟正黑體" panose="020B0604030504040204" pitchFamily="34" charset="-120"/>
              </a:rPr>
              <a:t>)</a:t>
            </a:r>
            <a:endParaRPr lang="zh-TW" altLang="en-US" sz="2800" b="1" dirty="0">
              <a:solidFill>
                <a:srgbClr val="80000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1123591" y="4505971"/>
            <a:ext cx="2816445" cy="1384995"/>
          </a:xfrm>
          <a:prstGeom prst="rect">
            <a:avLst/>
          </a:prstGeom>
          <a:noFill/>
        </p:spPr>
        <p:txBody>
          <a:bodyPr wrap="square" rtlCol="0">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引言</a:t>
            </a:r>
            <a:r>
              <a:rPr lang="zh-TW" altLang="en-US" sz="2800" b="1" dirty="0" smtClean="0">
                <a:solidFill>
                  <a:schemeClr val="bg1"/>
                </a:solidFill>
                <a:latin typeface="微軟正黑體" panose="020B0604030504040204" pitchFamily="34" charset="-120"/>
                <a:ea typeface="微軟正黑體" panose="020B0604030504040204" pitchFamily="34" charset="-120"/>
              </a:rPr>
              <a:t>人</a:t>
            </a:r>
            <a:endParaRPr lang="en-US" altLang="zh-TW" sz="2800" b="1" dirty="0" smtClean="0">
              <a:solidFill>
                <a:schemeClr val="bg1"/>
              </a:solidFill>
              <a:latin typeface="微軟正黑體" panose="020B0604030504040204" pitchFamily="34" charset="-120"/>
              <a:ea typeface="微軟正黑體" panose="020B0604030504040204" pitchFamily="34" charset="-120"/>
            </a:endParaRPr>
          </a:p>
          <a:p>
            <a:r>
              <a:rPr lang="zh-TW" altLang="en-US" sz="2800" b="1" dirty="0">
                <a:solidFill>
                  <a:schemeClr val="accent5">
                    <a:lumMod val="75000"/>
                  </a:schemeClr>
                </a:solidFill>
                <a:latin typeface="微軟正黑體" panose="020B0604030504040204" pitchFamily="34" charset="-120"/>
                <a:ea typeface="微軟正黑體" panose="020B0604030504040204" pitchFamily="34" charset="-120"/>
              </a:rPr>
              <a:t>法律</a:t>
            </a:r>
            <a:r>
              <a:rPr lang="zh-TW" altLang="en-US" sz="2800" b="1" dirty="0" smtClean="0">
                <a:solidFill>
                  <a:schemeClr val="accent5">
                    <a:lumMod val="75000"/>
                  </a:schemeClr>
                </a:solidFill>
                <a:latin typeface="微軟正黑體" panose="020B0604030504040204" pitchFamily="34" charset="-120"/>
                <a:ea typeface="微軟正黑體" panose="020B0604030504040204" pitchFamily="34" charset="-120"/>
              </a:rPr>
              <a:t>學院院長</a:t>
            </a:r>
            <a:endParaRPr lang="zh-TW" altLang="en-US" sz="2800" b="1" dirty="0">
              <a:solidFill>
                <a:schemeClr val="accent5">
                  <a:lumMod val="75000"/>
                </a:schemeClr>
              </a:solidFill>
              <a:latin typeface="微軟正黑體" panose="020B0604030504040204" pitchFamily="34" charset="-120"/>
              <a:ea typeface="微軟正黑體" panose="020B0604030504040204" pitchFamily="34" charset="-120"/>
            </a:endParaRPr>
          </a:p>
          <a:p>
            <a:r>
              <a:rPr lang="zh-TW" altLang="en-US" sz="2800" b="1" dirty="0">
                <a:solidFill>
                  <a:srgbClr val="203864"/>
                </a:solidFill>
                <a:latin typeface="微軟正黑體" panose="020B0604030504040204" pitchFamily="34" charset="-120"/>
                <a:ea typeface="微軟正黑體" panose="020B0604030504040204" pitchFamily="34" charset="-120"/>
              </a:rPr>
              <a:t>郭土木教授</a:t>
            </a:r>
          </a:p>
        </p:txBody>
      </p:sp>
      <p:sp>
        <p:nvSpPr>
          <p:cNvPr id="13" name="矩形 12"/>
          <p:cNvSpPr/>
          <p:nvPr/>
        </p:nvSpPr>
        <p:spPr>
          <a:xfrm>
            <a:off x="5654363" y="1473845"/>
            <a:ext cx="2865937" cy="170750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p>
        </p:txBody>
      </p:sp>
      <p:sp>
        <p:nvSpPr>
          <p:cNvPr id="14" name="標題 1">
            <a:extLst>
              <a:ext uri="{FF2B5EF4-FFF2-40B4-BE49-F238E27FC236}">
                <a16:creationId xmlns:a16="http://schemas.microsoft.com/office/drawing/2014/main" id="{D53552E1-4269-4C25-A848-9CF181C1B8EB}"/>
              </a:ext>
            </a:extLst>
          </p:cNvPr>
          <p:cNvSpPr>
            <a:spLocks noGrp="1"/>
          </p:cNvSpPr>
          <p:nvPr>
            <p:ph type="title"/>
          </p:nvPr>
        </p:nvSpPr>
        <p:spPr>
          <a:xfrm>
            <a:off x="5654363" y="1980695"/>
            <a:ext cx="2865937" cy="971518"/>
          </a:xfrm>
          <a:noFill/>
        </p:spPr>
        <p:txBody>
          <a:bodyPr>
            <a:noAutofit/>
          </a:bodyPr>
          <a:lstStyle/>
          <a:p>
            <a:pPr marL="0" algn="ctr" eaLnBrk="1" hangingPunct="1"/>
            <a:r>
              <a:rPr lang="zh-TW" altLang="en-US" sz="3200" dirty="0">
                <a:ln w="19050">
                  <a:noFill/>
                </a:ln>
                <a:solidFill>
                  <a:schemeClr val="accent4"/>
                </a:solidFill>
                <a:effectLst>
                  <a:outerShdw blurRad="38100" dist="38100" dir="2700000" algn="tl">
                    <a:srgbClr val="000000">
                      <a:alpha val="43137"/>
                    </a:srgbClr>
                  </a:outerShdw>
                </a:effectLst>
              </a:rPr>
              <a:t>優良導師</a:t>
            </a:r>
            <a:r>
              <a:rPr lang="zh-TW" altLang="en-US" sz="3200" dirty="0" smtClean="0">
                <a:ln w="19050">
                  <a:noFill/>
                </a:ln>
                <a:solidFill>
                  <a:schemeClr val="accent4"/>
                </a:solidFill>
                <a:effectLst>
                  <a:outerShdw blurRad="38100" dist="38100" dir="2700000" algn="tl">
                    <a:srgbClr val="000000">
                      <a:alpha val="43137"/>
                    </a:srgbClr>
                  </a:outerShdw>
                </a:effectLst>
              </a:rPr>
              <a:t>班級</a:t>
            </a:r>
            <a:r>
              <a:rPr lang="en-US" altLang="zh-TW" sz="3200" dirty="0" smtClean="0">
                <a:ln w="19050">
                  <a:noFill/>
                </a:ln>
                <a:solidFill>
                  <a:schemeClr val="accent4"/>
                </a:solidFill>
                <a:effectLst>
                  <a:outerShdw blurRad="38100" dist="38100" dir="2700000" algn="tl">
                    <a:srgbClr val="000000">
                      <a:alpha val="43137"/>
                    </a:srgbClr>
                  </a:outerShdw>
                </a:effectLst>
              </a:rPr>
              <a:t/>
            </a:r>
            <a:br>
              <a:rPr lang="en-US" altLang="zh-TW" sz="3200" dirty="0" smtClean="0">
                <a:ln w="19050">
                  <a:noFill/>
                </a:ln>
                <a:solidFill>
                  <a:schemeClr val="accent4"/>
                </a:solidFill>
                <a:effectLst>
                  <a:outerShdw blurRad="38100" dist="38100" dir="2700000" algn="tl">
                    <a:srgbClr val="000000">
                      <a:alpha val="43137"/>
                    </a:srgbClr>
                  </a:outerShdw>
                </a:effectLst>
              </a:rPr>
            </a:br>
            <a:r>
              <a:rPr lang="zh-TW" altLang="en-US" sz="3200" dirty="0" smtClean="0">
                <a:ln w="19050">
                  <a:noFill/>
                </a:ln>
                <a:solidFill>
                  <a:schemeClr val="accent4"/>
                </a:solidFill>
                <a:effectLst>
                  <a:outerShdw blurRad="38100" dist="38100" dir="2700000" algn="tl">
                    <a:srgbClr val="000000">
                      <a:alpha val="43137"/>
                    </a:srgbClr>
                  </a:outerShdw>
                </a:effectLst>
              </a:rPr>
              <a:t>經營</a:t>
            </a:r>
            <a:r>
              <a:rPr lang="zh-TW" altLang="en-US" sz="3200" dirty="0">
                <a:ln w="19050">
                  <a:noFill/>
                </a:ln>
                <a:solidFill>
                  <a:schemeClr val="accent4"/>
                </a:solidFill>
                <a:effectLst>
                  <a:outerShdw blurRad="38100" dist="38100" dir="2700000" algn="tl">
                    <a:srgbClr val="000000">
                      <a:alpha val="43137"/>
                    </a:srgbClr>
                  </a:outerShdw>
                </a:effectLst>
              </a:rPr>
              <a:t>實務分享</a:t>
            </a:r>
            <a:br>
              <a:rPr lang="zh-TW" altLang="en-US" sz="3200" dirty="0">
                <a:ln w="19050">
                  <a:noFill/>
                </a:ln>
                <a:solidFill>
                  <a:schemeClr val="accent4"/>
                </a:solidFill>
                <a:effectLst>
                  <a:outerShdw blurRad="38100" dist="38100" dir="2700000" algn="tl">
                    <a:srgbClr val="000000">
                      <a:alpha val="43137"/>
                    </a:srgbClr>
                  </a:outerShdw>
                </a:effectLst>
              </a:rPr>
            </a:br>
            <a:endParaRPr lang="zh-TW" altLang="en-US" sz="600" dirty="0">
              <a:ln w="19050">
                <a:noFill/>
              </a:ln>
              <a:solidFill>
                <a:schemeClr val="accent4"/>
              </a:solidFill>
              <a:effectLst>
                <a:outerShdw blurRad="38100" dist="38100" dir="2700000" algn="tl">
                  <a:srgbClr val="000000">
                    <a:alpha val="43137"/>
                  </a:srgbClr>
                </a:outerShdw>
              </a:effectLst>
            </a:endParaRPr>
          </a:p>
        </p:txBody>
      </p:sp>
      <p:sp>
        <p:nvSpPr>
          <p:cNvPr id="15" name="文字方塊 14"/>
          <p:cNvSpPr txBox="1"/>
          <p:nvPr/>
        </p:nvSpPr>
        <p:spPr>
          <a:xfrm>
            <a:off x="6635925" y="1552827"/>
            <a:ext cx="902811" cy="307777"/>
          </a:xfrm>
          <a:prstGeom prst="rect">
            <a:avLst/>
          </a:prstGeom>
          <a:noFill/>
        </p:spPr>
        <p:txBody>
          <a:bodyPr wrap="none" rtlCol="0">
            <a:spAutoFit/>
          </a:bodyPr>
          <a:lstStyle/>
          <a:p>
            <a:r>
              <a:rPr lang="zh-TW" altLang="en-US" sz="1400" b="1" dirty="0">
                <a:solidFill>
                  <a:schemeClr val="accent2">
                    <a:lumMod val="20000"/>
                    <a:lumOff val="80000"/>
                  </a:schemeClr>
                </a:solidFill>
                <a:latin typeface="微軟正黑體" panose="020B0604030504040204" pitchFamily="34" charset="-120"/>
                <a:ea typeface="微軟正黑體" panose="020B0604030504040204" pitchFamily="34" charset="-120"/>
              </a:rPr>
              <a:t>實務分享</a:t>
            </a:r>
          </a:p>
        </p:txBody>
      </p:sp>
    </p:spTree>
    <p:extLst>
      <p:ext uri="{BB962C8B-B14F-4D97-AF65-F5344CB8AC3E}">
        <p14:creationId xmlns:p14="http://schemas.microsoft.com/office/powerpoint/2010/main" val="20849870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5654363" y="1473845"/>
            <a:ext cx="2865937" cy="1707505"/>
          </a:xfrm>
          <a:prstGeom prst="rect">
            <a:avLst/>
          </a:prstGeom>
          <a:solidFill>
            <a:srgbClr val="2C4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p>
        </p:txBody>
      </p:sp>
      <p:sp>
        <p:nvSpPr>
          <p:cNvPr id="21" name="五邊形 20"/>
          <p:cNvSpPr/>
          <p:nvPr/>
        </p:nvSpPr>
        <p:spPr>
          <a:xfrm>
            <a:off x="4971126" y="3987653"/>
            <a:ext cx="1374992" cy="450866"/>
          </a:xfrm>
          <a:prstGeom prst="homePlat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五邊形 19"/>
          <p:cNvSpPr/>
          <p:nvPr/>
        </p:nvSpPr>
        <p:spPr>
          <a:xfrm>
            <a:off x="2111602" y="3992130"/>
            <a:ext cx="1374992" cy="450866"/>
          </a:xfrm>
          <a:prstGeom prst="homePlat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 y="141890"/>
            <a:ext cx="9144000" cy="964271"/>
          </a:xfrm>
          <a:prstGeom prst="rect">
            <a:avLst/>
          </a:prstGeom>
          <a:solidFill>
            <a:srgbClr val="99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標題 1">
            <a:extLst>
              <a:ext uri="{FF2B5EF4-FFF2-40B4-BE49-F238E27FC236}">
                <a16:creationId xmlns:a16="http://schemas.microsoft.com/office/drawing/2014/main" id="{4ED741D3-E6AE-473E-A838-9053F87EAABB}"/>
              </a:ext>
            </a:extLst>
          </p:cNvPr>
          <p:cNvSpPr txBox="1">
            <a:spLocks/>
          </p:cNvSpPr>
          <p:nvPr/>
        </p:nvSpPr>
        <p:spPr>
          <a:xfrm>
            <a:off x="138557" y="163535"/>
            <a:ext cx="8867219" cy="995792"/>
          </a:xfrm>
          <a:prstGeom prst="rect">
            <a:avLst/>
          </a:prstGeom>
          <a:noFill/>
        </p:spPr>
        <p:txBody>
          <a:bodyPr/>
          <a:lstStyle>
            <a:lvl1pPr algn="l" defTabSz="914400" rtl="0" eaLnBrk="1" latinLnBrk="0" hangingPunct="1">
              <a:lnSpc>
                <a:spcPct val="90000"/>
              </a:lnSpc>
              <a:spcBef>
                <a:spcPct val="0"/>
              </a:spcBef>
              <a:buNone/>
              <a:defRPr sz="44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a:lstStyle>
          <a:p>
            <a:r>
              <a:rPr lang="en-US" altLang="zh-TW" sz="3200" dirty="0" smtClean="0">
                <a:solidFill>
                  <a:schemeClr val="accent4"/>
                </a:solidFill>
                <a:effectLst>
                  <a:outerShdw blurRad="38100" dist="38100" dir="2700000" algn="tl">
                    <a:srgbClr val="000000">
                      <a:alpha val="43137"/>
                    </a:srgbClr>
                  </a:outerShdw>
                </a:effectLst>
              </a:rPr>
              <a:t>111</a:t>
            </a:r>
            <a:r>
              <a:rPr lang="zh-TW" altLang="en-US" sz="3200" dirty="0" smtClean="0">
                <a:solidFill>
                  <a:schemeClr val="accent4"/>
                </a:solidFill>
                <a:effectLst>
                  <a:outerShdw blurRad="38100" dist="38100" dir="2700000" algn="tl">
                    <a:srgbClr val="000000">
                      <a:alpha val="43137"/>
                    </a:srgbClr>
                  </a:outerShdw>
                </a:effectLst>
              </a:rPr>
              <a:t>年度大專校院</a:t>
            </a:r>
            <a:endParaRPr lang="en-US" altLang="zh-TW" sz="3200" dirty="0" smtClean="0">
              <a:solidFill>
                <a:schemeClr val="accent4"/>
              </a:solidFill>
              <a:effectLst>
                <a:outerShdw blurRad="38100" dist="38100" dir="2700000" algn="tl">
                  <a:srgbClr val="000000">
                    <a:alpha val="43137"/>
                  </a:srgbClr>
                </a:outerShdw>
              </a:effectLst>
            </a:endParaRPr>
          </a:p>
          <a:p>
            <a:r>
              <a:rPr lang="zh-TW" altLang="en-US" sz="3200" dirty="0" smtClean="0">
                <a:solidFill>
                  <a:schemeClr val="accent4"/>
                </a:solidFill>
                <a:effectLst>
                  <a:outerShdw blurRad="38100" dist="38100" dir="2700000" algn="tl">
                    <a:srgbClr val="000000">
                      <a:alpha val="43137"/>
                    </a:srgbClr>
                  </a:outerShdw>
                </a:effectLst>
              </a:rPr>
              <a:t>「導師輔導知能與輔導實務研討會」</a:t>
            </a:r>
            <a:endParaRPr lang="zh-TW" altLang="en-US" sz="3200" dirty="0">
              <a:solidFill>
                <a:schemeClr val="accent4"/>
              </a:solidFill>
              <a:effectLst>
                <a:outerShdw blurRad="38100" dist="38100" dir="2700000" algn="tl">
                  <a:srgbClr val="000000">
                    <a:alpha val="43137"/>
                  </a:srgbClr>
                </a:outerShdw>
              </a:effectLst>
            </a:endParaRPr>
          </a:p>
        </p:txBody>
      </p:sp>
      <p:pic>
        <p:nvPicPr>
          <p:cNvPr id="1026" name="Picture 2" descr="F:\110導師業務\110-2\110-2 大專校院「導師輔導知能與實務經驗研討會」\活動照片\新增資料夾\111年度導師輔導知能與實務經驗研討會_220511_25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2860" t="50489" r="15030"/>
          <a:stretch/>
        </p:blipFill>
        <p:spPr bwMode="auto">
          <a:xfrm rot="21342142">
            <a:off x="638669" y="1525282"/>
            <a:ext cx="4774923" cy="2185124"/>
          </a:xfrm>
          <a:prstGeom prst="rect">
            <a:avLst/>
          </a:prstGeom>
          <a:ln w="38100" cap="sq">
            <a:solidFill>
              <a:srgbClr val="2C451B"/>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圖片 6"/>
          <p:cNvPicPr>
            <a:picLocks noChangeAspect="1"/>
          </p:cNvPicPr>
          <p:nvPr/>
        </p:nvPicPr>
        <p:blipFill rotWithShape="1">
          <a:blip r:embed="rId4">
            <a:extLst>
              <a:ext uri="{28A0092B-C50C-407E-A947-70E740481C1C}">
                <a14:useLocalDpi xmlns:a14="http://schemas.microsoft.com/office/drawing/2010/main" val="0"/>
              </a:ext>
            </a:extLst>
          </a:blip>
          <a:srcRect l="2549" r="9700"/>
          <a:stretch/>
        </p:blipFill>
        <p:spPr>
          <a:xfrm>
            <a:off x="351201" y="3811374"/>
            <a:ext cx="1684091" cy="1919197"/>
          </a:xfrm>
          <a:prstGeom prst="ellipse">
            <a:avLst/>
          </a:prstGeom>
          <a:ln w="63500" cap="rnd">
            <a:solidFill>
              <a:srgbClr val="2C451B"/>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矩形 7"/>
          <p:cNvSpPr/>
          <p:nvPr/>
        </p:nvSpPr>
        <p:spPr>
          <a:xfrm>
            <a:off x="433238" y="5464041"/>
            <a:ext cx="1520016" cy="774834"/>
          </a:xfrm>
          <a:prstGeom prst="rect">
            <a:avLst/>
          </a:prstGeom>
          <a:solidFill>
            <a:srgbClr val="2C4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chemeClr val="accent4"/>
                </a:solidFill>
                <a:latin typeface="微軟正黑體" panose="020B0604030504040204" pitchFamily="34" charset="-120"/>
                <a:ea typeface="微軟正黑體" panose="020B0604030504040204" pitchFamily="34" charset="-120"/>
              </a:rPr>
              <a:t>線上參與</a:t>
            </a:r>
            <a:endParaRPr lang="en-US" altLang="zh-TW" sz="2000" b="1" dirty="0" smtClean="0">
              <a:solidFill>
                <a:schemeClr val="accent4"/>
              </a:solidFill>
              <a:latin typeface="微軟正黑體" panose="020B0604030504040204" pitchFamily="34" charset="-120"/>
              <a:ea typeface="微軟正黑體" panose="020B0604030504040204" pitchFamily="34" charset="-120"/>
            </a:endParaRPr>
          </a:p>
          <a:p>
            <a:pPr algn="ctr"/>
            <a:r>
              <a:rPr lang="zh-TW" altLang="en-US" sz="1100" b="1" dirty="0" smtClean="0">
                <a:solidFill>
                  <a:schemeClr val="bg1"/>
                </a:solidFill>
                <a:latin typeface="微軟正黑體" panose="020B0604030504040204" pitchFamily="34" charset="-120"/>
                <a:ea typeface="微軟正黑體" panose="020B0604030504040204" pitchFamily="34" charset="-120"/>
              </a:rPr>
              <a:t>學生</a:t>
            </a:r>
            <a:r>
              <a:rPr lang="zh-TW" altLang="en-US" sz="1100" b="1" dirty="0">
                <a:solidFill>
                  <a:schemeClr val="bg1"/>
                </a:solidFill>
                <a:latin typeface="微軟正黑體" panose="020B0604030504040204" pitchFamily="34" charset="-120"/>
                <a:ea typeface="微軟正黑體" panose="020B0604030504040204" pitchFamily="34" charset="-120"/>
              </a:rPr>
              <a:t>輔導中心</a:t>
            </a:r>
          </a:p>
          <a:p>
            <a:pPr algn="ctr"/>
            <a:r>
              <a:rPr lang="zh-TW" altLang="en-US" b="1" dirty="0">
                <a:solidFill>
                  <a:schemeClr val="bg1"/>
                </a:solidFill>
                <a:latin typeface="微軟正黑體" panose="020B0604030504040204" pitchFamily="34" charset="-120"/>
                <a:ea typeface="微軟正黑體" panose="020B0604030504040204" pitchFamily="34" charset="-120"/>
              </a:rPr>
              <a:t>葉在庭主任</a:t>
            </a:r>
          </a:p>
        </p:txBody>
      </p:sp>
      <p:sp>
        <p:nvSpPr>
          <p:cNvPr id="10" name="標題 1">
            <a:extLst>
              <a:ext uri="{FF2B5EF4-FFF2-40B4-BE49-F238E27FC236}">
                <a16:creationId xmlns:a16="http://schemas.microsoft.com/office/drawing/2014/main" id="{D53552E1-4269-4C25-A848-9CF181C1B8EB}"/>
              </a:ext>
            </a:extLst>
          </p:cNvPr>
          <p:cNvSpPr>
            <a:spLocks noGrp="1"/>
          </p:cNvSpPr>
          <p:nvPr>
            <p:ph type="title"/>
          </p:nvPr>
        </p:nvSpPr>
        <p:spPr>
          <a:xfrm>
            <a:off x="5606084" y="1883652"/>
            <a:ext cx="2961542" cy="374177"/>
          </a:xfrm>
          <a:noFill/>
        </p:spPr>
        <p:txBody>
          <a:bodyPr anchor="t">
            <a:noAutofit/>
          </a:bodyPr>
          <a:lstStyle/>
          <a:p>
            <a:pPr marL="0" algn="ctr" eaLnBrk="1" hangingPunct="1"/>
            <a:r>
              <a:rPr lang="zh-TW" altLang="en-US" sz="2400" dirty="0" smtClean="0">
                <a:ln w="19050">
                  <a:noFill/>
                </a:ln>
                <a:solidFill>
                  <a:schemeClr val="accent4"/>
                </a:solidFill>
                <a:effectLst>
                  <a:outerShdw blurRad="38100" dist="38100" dir="2700000" algn="tl">
                    <a:srgbClr val="000000">
                      <a:alpha val="43137"/>
                    </a:srgbClr>
                  </a:outerShdw>
                </a:effectLst>
              </a:rPr>
              <a:t>新</a:t>
            </a:r>
            <a:r>
              <a:rPr lang="zh-TW" altLang="en-US" sz="2400" dirty="0">
                <a:ln w="19050">
                  <a:noFill/>
                </a:ln>
                <a:solidFill>
                  <a:schemeClr val="accent4"/>
                </a:solidFill>
                <a:effectLst>
                  <a:outerShdw blurRad="38100" dist="38100" dir="2700000" algn="tl">
                    <a:srgbClr val="000000">
                      <a:alpha val="43137"/>
                    </a:srgbClr>
                  </a:outerShdw>
                </a:effectLst>
              </a:rPr>
              <a:t>世代師生關係匯談</a:t>
            </a:r>
            <a:br>
              <a:rPr lang="zh-TW" altLang="en-US" sz="2400" dirty="0">
                <a:ln w="19050">
                  <a:noFill/>
                </a:ln>
                <a:solidFill>
                  <a:schemeClr val="accent4"/>
                </a:solidFill>
                <a:effectLst>
                  <a:outerShdw blurRad="38100" dist="38100" dir="2700000" algn="tl">
                    <a:srgbClr val="000000">
                      <a:alpha val="43137"/>
                    </a:srgbClr>
                  </a:outerShdw>
                </a:effectLst>
              </a:rPr>
            </a:br>
            <a:endParaRPr lang="zh-TW" altLang="en-US" sz="500" dirty="0">
              <a:ln w="19050">
                <a:noFill/>
              </a:ln>
              <a:solidFill>
                <a:schemeClr val="accent4"/>
              </a:solidFill>
              <a:effectLst>
                <a:outerShdw blurRad="38100" dist="38100" dir="2700000" algn="tl">
                  <a:srgbClr val="000000">
                    <a:alpha val="43137"/>
                  </a:srgbClr>
                </a:outerShdw>
              </a:effectLst>
            </a:endParaRPr>
          </a:p>
        </p:txBody>
      </p:sp>
      <p:sp>
        <p:nvSpPr>
          <p:cNvPr id="13" name="文字方塊 12"/>
          <p:cNvSpPr txBox="1"/>
          <p:nvPr/>
        </p:nvSpPr>
        <p:spPr>
          <a:xfrm>
            <a:off x="6610277" y="1567897"/>
            <a:ext cx="954107" cy="276999"/>
          </a:xfrm>
          <a:prstGeom prst="rect">
            <a:avLst/>
          </a:prstGeom>
          <a:noFill/>
        </p:spPr>
        <p:txBody>
          <a:bodyPr wrap="none" rtlCol="0">
            <a:spAutoFit/>
          </a:bodyPr>
          <a:lstStyle/>
          <a:p>
            <a:r>
              <a:rPr lang="zh-TW" altLang="en-US" sz="1200" b="1" dirty="0">
                <a:solidFill>
                  <a:schemeClr val="accent2">
                    <a:lumMod val="20000"/>
                    <a:lumOff val="80000"/>
                  </a:schemeClr>
                </a:solidFill>
                <a:latin typeface="微軟正黑體" panose="020B0604030504040204" pitchFamily="34" charset="-120"/>
                <a:ea typeface="微軟正黑體" panose="020B0604030504040204" pitchFamily="34" charset="-120"/>
              </a:rPr>
              <a:t>互動式研討</a:t>
            </a:r>
          </a:p>
        </p:txBody>
      </p:sp>
      <p:sp>
        <p:nvSpPr>
          <p:cNvPr id="14" name="標題 1">
            <a:extLst>
              <a:ext uri="{FF2B5EF4-FFF2-40B4-BE49-F238E27FC236}">
                <a16:creationId xmlns:a16="http://schemas.microsoft.com/office/drawing/2014/main" id="{D53552E1-4269-4C25-A848-9CF181C1B8EB}"/>
              </a:ext>
            </a:extLst>
          </p:cNvPr>
          <p:cNvSpPr txBox="1">
            <a:spLocks/>
          </p:cNvSpPr>
          <p:nvPr/>
        </p:nvSpPr>
        <p:spPr bwMode="auto">
          <a:xfrm>
            <a:off x="5600120" y="2365934"/>
            <a:ext cx="2957981" cy="4065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lnSpc>
                <a:spcPct val="90000"/>
              </a:lnSpc>
              <a:spcBef>
                <a:spcPct val="0"/>
              </a:spcBef>
              <a:spcAft>
                <a:spcPct val="0"/>
              </a:spcAft>
              <a:defRPr sz="4400" b="1" kern="1200">
                <a:solidFill>
                  <a:schemeClr val="tx1"/>
                </a:solidFill>
                <a:latin typeface="微軟正黑體" panose="020B0604030504040204" pitchFamily="34" charset="-120"/>
                <a:ea typeface="微軟正黑體" panose="020B0604030504040204" pitchFamily="34" charset="-120"/>
                <a:cs typeface="+mj-cs"/>
              </a:defRPr>
            </a:lvl1pPr>
            <a:lvl2pPr algn="l" rtl="0" eaLnBrk="0" fontAlgn="base" hangingPunct="0">
              <a:lnSpc>
                <a:spcPct val="90000"/>
              </a:lnSpc>
              <a:spcBef>
                <a:spcPct val="0"/>
              </a:spcBef>
              <a:spcAft>
                <a:spcPct val="0"/>
              </a:spcAft>
              <a:defRPr sz="4400" b="1">
                <a:solidFill>
                  <a:schemeClr val="tx1"/>
                </a:solidFill>
                <a:latin typeface="微軟正黑體" pitchFamily="34" charset="-120"/>
                <a:ea typeface="微軟正黑體" pitchFamily="34" charset="-120"/>
              </a:defRPr>
            </a:lvl2pPr>
            <a:lvl3pPr algn="l" rtl="0" eaLnBrk="0" fontAlgn="base" hangingPunct="0">
              <a:lnSpc>
                <a:spcPct val="90000"/>
              </a:lnSpc>
              <a:spcBef>
                <a:spcPct val="0"/>
              </a:spcBef>
              <a:spcAft>
                <a:spcPct val="0"/>
              </a:spcAft>
              <a:defRPr sz="4400" b="1">
                <a:solidFill>
                  <a:schemeClr val="tx1"/>
                </a:solidFill>
                <a:latin typeface="微軟正黑體" pitchFamily="34" charset="-120"/>
                <a:ea typeface="微軟正黑體" pitchFamily="34" charset="-120"/>
              </a:defRPr>
            </a:lvl3pPr>
            <a:lvl4pPr algn="l" rtl="0" eaLnBrk="0" fontAlgn="base" hangingPunct="0">
              <a:lnSpc>
                <a:spcPct val="90000"/>
              </a:lnSpc>
              <a:spcBef>
                <a:spcPct val="0"/>
              </a:spcBef>
              <a:spcAft>
                <a:spcPct val="0"/>
              </a:spcAft>
              <a:defRPr sz="4400" b="1">
                <a:solidFill>
                  <a:schemeClr val="tx1"/>
                </a:solidFill>
                <a:latin typeface="微軟正黑體" pitchFamily="34" charset="-120"/>
                <a:ea typeface="微軟正黑體" pitchFamily="34" charset="-120"/>
              </a:defRPr>
            </a:lvl4pPr>
            <a:lvl5pPr algn="l" rtl="0" eaLnBrk="0" fontAlgn="base" hangingPunct="0">
              <a:lnSpc>
                <a:spcPct val="90000"/>
              </a:lnSpc>
              <a:spcBef>
                <a:spcPct val="0"/>
              </a:spcBef>
              <a:spcAft>
                <a:spcPct val="0"/>
              </a:spcAft>
              <a:defRPr sz="4400" b="1">
                <a:solidFill>
                  <a:schemeClr val="tx1"/>
                </a:solidFill>
                <a:latin typeface="微軟正黑體" pitchFamily="34" charset="-120"/>
                <a:ea typeface="微軟正黑體" pitchFamily="34" charset="-120"/>
              </a:defRPr>
            </a:lvl5pPr>
            <a:lvl6pPr marL="457200" algn="l" rtl="0" fontAlgn="base">
              <a:lnSpc>
                <a:spcPct val="90000"/>
              </a:lnSpc>
              <a:spcBef>
                <a:spcPct val="0"/>
              </a:spcBef>
              <a:spcAft>
                <a:spcPct val="0"/>
              </a:spcAft>
              <a:defRPr sz="4400">
                <a:solidFill>
                  <a:schemeClr val="tx1"/>
                </a:solidFill>
                <a:latin typeface="Calibri Light" pitchFamily="34" charset="0"/>
                <a:ea typeface="新細明體" charset="-120"/>
              </a:defRPr>
            </a:lvl6pPr>
            <a:lvl7pPr marL="914400" algn="l" rtl="0" fontAlgn="base">
              <a:lnSpc>
                <a:spcPct val="90000"/>
              </a:lnSpc>
              <a:spcBef>
                <a:spcPct val="0"/>
              </a:spcBef>
              <a:spcAft>
                <a:spcPct val="0"/>
              </a:spcAft>
              <a:defRPr sz="4400">
                <a:solidFill>
                  <a:schemeClr val="tx1"/>
                </a:solidFill>
                <a:latin typeface="Calibri Light" pitchFamily="34" charset="0"/>
                <a:ea typeface="新細明體" charset="-120"/>
              </a:defRPr>
            </a:lvl7pPr>
            <a:lvl8pPr marL="1371600" algn="l" rtl="0" fontAlgn="base">
              <a:lnSpc>
                <a:spcPct val="90000"/>
              </a:lnSpc>
              <a:spcBef>
                <a:spcPct val="0"/>
              </a:spcBef>
              <a:spcAft>
                <a:spcPct val="0"/>
              </a:spcAft>
              <a:defRPr sz="4400">
                <a:solidFill>
                  <a:schemeClr val="tx1"/>
                </a:solidFill>
                <a:latin typeface="Calibri Light" pitchFamily="34" charset="0"/>
                <a:ea typeface="新細明體" charset="-120"/>
              </a:defRPr>
            </a:lvl8pPr>
            <a:lvl9pPr marL="1828800" algn="l" rtl="0" fontAlgn="base">
              <a:lnSpc>
                <a:spcPct val="90000"/>
              </a:lnSpc>
              <a:spcBef>
                <a:spcPct val="0"/>
              </a:spcBef>
              <a:spcAft>
                <a:spcPct val="0"/>
              </a:spcAft>
              <a:defRPr sz="4400">
                <a:solidFill>
                  <a:schemeClr val="tx1"/>
                </a:solidFill>
                <a:latin typeface="Calibri Light" pitchFamily="34" charset="0"/>
                <a:ea typeface="新細明體" charset="-120"/>
              </a:defRPr>
            </a:lvl9pPr>
          </a:lstStyle>
          <a:p>
            <a:pPr algn="ctr" eaLnBrk="1" hangingPunct="1"/>
            <a:r>
              <a:rPr kumimoji="0" lang="zh-TW" altLang="en-US" sz="1600" dirty="0">
                <a:ln w="19050">
                  <a:noFill/>
                </a:ln>
                <a:solidFill>
                  <a:srgbClr val="EF8C71"/>
                </a:solidFill>
                <a:effectLst>
                  <a:outerShdw blurRad="38100" dist="38100" dir="2700000" algn="tl">
                    <a:srgbClr val="000000">
                      <a:alpha val="43137"/>
                    </a:srgbClr>
                  </a:outerShdw>
                </a:effectLst>
              </a:rPr>
              <a:t>新世代學生的特質與輔導</a:t>
            </a:r>
            <a:r>
              <a:rPr kumimoji="0" lang="zh-TW" altLang="en-US" sz="1600" dirty="0" smtClean="0">
                <a:ln w="19050">
                  <a:noFill/>
                </a:ln>
                <a:solidFill>
                  <a:srgbClr val="EF8C71"/>
                </a:solidFill>
                <a:effectLst>
                  <a:outerShdw blurRad="38100" dist="38100" dir="2700000" algn="tl">
                    <a:srgbClr val="000000">
                      <a:alpha val="43137"/>
                    </a:srgbClr>
                  </a:outerShdw>
                </a:effectLst>
              </a:rPr>
              <a:t/>
            </a:r>
            <a:br>
              <a:rPr kumimoji="0" lang="zh-TW" altLang="en-US" sz="1600" dirty="0" smtClean="0">
                <a:ln w="19050">
                  <a:noFill/>
                </a:ln>
                <a:solidFill>
                  <a:srgbClr val="EF8C71"/>
                </a:solidFill>
                <a:effectLst>
                  <a:outerShdw blurRad="38100" dist="38100" dir="2700000" algn="tl">
                    <a:srgbClr val="000000">
                      <a:alpha val="43137"/>
                    </a:srgbClr>
                  </a:outerShdw>
                </a:effectLst>
              </a:rPr>
            </a:br>
            <a:endParaRPr kumimoji="0" lang="zh-TW" altLang="en-US" sz="200" dirty="0">
              <a:ln w="19050">
                <a:noFill/>
              </a:ln>
              <a:solidFill>
                <a:srgbClr val="EF8C71"/>
              </a:solidFill>
              <a:effectLst>
                <a:outerShdw blurRad="38100" dist="38100" dir="2700000" algn="tl">
                  <a:srgbClr val="000000">
                    <a:alpha val="43137"/>
                  </a:srgbClr>
                </a:outerShdw>
              </a:effectLst>
            </a:endParaRPr>
          </a:p>
        </p:txBody>
      </p:sp>
      <p:sp>
        <p:nvSpPr>
          <p:cNvPr id="15" name="標題 1">
            <a:extLst>
              <a:ext uri="{FF2B5EF4-FFF2-40B4-BE49-F238E27FC236}">
                <a16:creationId xmlns:a16="http://schemas.microsoft.com/office/drawing/2014/main" id="{D53552E1-4269-4C25-A848-9CF181C1B8EB}"/>
              </a:ext>
            </a:extLst>
          </p:cNvPr>
          <p:cNvSpPr txBox="1">
            <a:spLocks/>
          </p:cNvSpPr>
          <p:nvPr/>
        </p:nvSpPr>
        <p:spPr bwMode="auto">
          <a:xfrm>
            <a:off x="5596559" y="2630544"/>
            <a:ext cx="2961541" cy="319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lnSpc>
                <a:spcPct val="90000"/>
              </a:lnSpc>
              <a:spcBef>
                <a:spcPct val="0"/>
              </a:spcBef>
              <a:spcAft>
                <a:spcPct val="0"/>
              </a:spcAft>
              <a:defRPr sz="4400" b="1" kern="1200">
                <a:solidFill>
                  <a:schemeClr val="tx1"/>
                </a:solidFill>
                <a:latin typeface="微軟正黑體" panose="020B0604030504040204" pitchFamily="34" charset="-120"/>
                <a:ea typeface="微軟正黑體" panose="020B0604030504040204" pitchFamily="34" charset="-120"/>
                <a:cs typeface="+mj-cs"/>
              </a:defRPr>
            </a:lvl1pPr>
            <a:lvl2pPr algn="l" rtl="0" eaLnBrk="0" fontAlgn="base" hangingPunct="0">
              <a:lnSpc>
                <a:spcPct val="90000"/>
              </a:lnSpc>
              <a:spcBef>
                <a:spcPct val="0"/>
              </a:spcBef>
              <a:spcAft>
                <a:spcPct val="0"/>
              </a:spcAft>
              <a:defRPr sz="4400" b="1">
                <a:solidFill>
                  <a:schemeClr val="tx1"/>
                </a:solidFill>
                <a:latin typeface="微軟正黑體" pitchFamily="34" charset="-120"/>
                <a:ea typeface="微軟正黑體" pitchFamily="34" charset="-120"/>
              </a:defRPr>
            </a:lvl2pPr>
            <a:lvl3pPr algn="l" rtl="0" eaLnBrk="0" fontAlgn="base" hangingPunct="0">
              <a:lnSpc>
                <a:spcPct val="90000"/>
              </a:lnSpc>
              <a:spcBef>
                <a:spcPct val="0"/>
              </a:spcBef>
              <a:spcAft>
                <a:spcPct val="0"/>
              </a:spcAft>
              <a:defRPr sz="4400" b="1">
                <a:solidFill>
                  <a:schemeClr val="tx1"/>
                </a:solidFill>
                <a:latin typeface="微軟正黑體" pitchFamily="34" charset="-120"/>
                <a:ea typeface="微軟正黑體" pitchFamily="34" charset="-120"/>
              </a:defRPr>
            </a:lvl3pPr>
            <a:lvl4pPr algn="l" rtl="0" eaLnBrk="0" fontAlgn="base" hangingPunct="0">
              <a:lnSpc>
                <a:spcPct val="90000"/>
              </a:lnSpc>
              <a:spcBef>
                <a:spcPct val="0"/>
              </a:spcBef>
              <a:spcAft>
                <a:spcPct val="0"/>
              </a:spcAft>
              <a:defRPr sz="4400" b="1">
                <a:solidFill>
                  <a:schemeClr val="tx1"/>
                </a:solidFill>
                <a:latin typeface="微軟正黑體" pitchFamily="34" charset="-120"/>
                <a:ea typeface="微軟正黑體" pitchFamily="34" charset="-120"/>
              </a:defRPr>
            </a:lvl4pPr>
            <a:lvl5pPr algn="l" rtl="0" eaLnBrk="0" fontAlgn="base" hangingPunct="0">
              <a:lnSpc>
                <a:spcPct val="90000"/>
              </a:lnSpc>
              <a:spcBef>
                <a:spcPct val="0"/>
              </a:spcBef>
              <a:spcAft>
                <a:spcPct val="0"/>
              </a:spcAft>
              <a:defRPr sz="4400" b="1">
                <a:solidFill>
                  <a:schemeClr val="tx1"/>
                </a:solidFill>
                <a:latin typeface="微軟正黑體" pitchFamily="34" charset="-120"/>
                <a:ea typeface="微軟正黑體" pitchFamily="34" charset="-120"/>
              </a:defRPr>
            </a:lvl5pPr>
            <a:lvl6pPr marL="457200" algn="l" rtl="0" fontAlgn="base">
              <a:lnSpc>
                <a:spcPct val="90000"/>
              </a:lnSpc>
              <a:spcBef>
                <a:spcPct val="0"/>
              </a:spcBef>
              <a:spcAft>
                <a:spcPct val="0"/>
              </a:spcAft>
              <a:defRPr sz="4400">
                <a:solidFill>
                  <a:schemeClr val="tx1"/>
                </a:solidFill>
                <a:latin typeface="Calibri Light" pitchFamily="34" charset="0"/>
                <a:ea typeface="新細明體" charset="-120"/>
              </a:defRPr>
            </a:lvl6pPr>
            <a:lvl7pPr marL="914400" algn="l" rtl="0" fontAlgn="base">
              <a:lnSpc>
                <a:spcPct val="90000"/>
              </a:lnSpc>
              <a:spcBef>
                <a:spcPct val="0"/>
              </a:spcBef>
              <a:spcAft>
                <a:spcPct val="0"/>
              </a:spcAft>
              <a:defRPr sz="4400">
                <a:solidFill>
                  <a:schemeClr val="tx1"/>
                </a:solidFill>
                <a:latin typeface="Calibri Light" pitchFamily="34" charset="0"/>
                <a:ea typeface="新細明體" charset="-120"/>
              </a:defRPr>
            </a:lvl7pPr>
            <a:lvl8pPr marL="1371600" algn="l" rtl="0" fontAlgn="base">
              <a:lnSpc>
                <a:spcPct val="90000"/>
              </a:lnSpc>
              <a:spcBef>
                <a:spcPct val="0"/>
              </a:spcBef>
              <a:spcAft>
                <a:spcPct val="0"/>
              </a:spcAft>
              <a:defRPr sz="4400">
                <a:solidFill>
                  <a:schemeClr val="tx1"/>
                </a:solidFill>
                <a:latin typeface="Calibri Light" pitchFamily="34" charset="0"/>
                <a:ea typeface="新細明體" charset="-120"/>
              </a:defRPr>
            </a:lvl8pPr>
            <a:lvl9pPr marL="1828800" algn="l" rtl="0" fontAlgn="base">
              <a:lnSpc>
                <a:spcPct val="90000"/>
              </a:lnSpc>
              <a:spcBef>
                <a:spcPct val="0"/>
              </a:spcBef>
              <a:spcAft>
                <a:spcPct val="0"/>
              </a:spcAft>
              <a:defRPr sz="4400">
                <a:solidFill>
                  <a:schemeClr val="tx1"/>
                </a:solidFill>
                <a:latin typeface="Calibri Light" pitchFamily="34" charset="0"/>
                <a:ea typeface="新細明體" charset="-120"/>
              </a:defRPr>
            </a:lvl9pPr>
          </a:lstStyle>
          <a:p>
            <a:pPr algn="ctr" eaLnBrk="1" hangingPunct="1"/>
            <a:r>
              <a:rPr kumimoji="0" lang="zh-TW" altLang="en-US" sz="1600" dirty="0">
                <a:ln w="19050">
                  <a:noFill/>
                </a:ln>
                <a:solidFill>
                  <a:srgbClr val="85BFFF"/>
                </a:solidFill>
                <a:effectLst>
                  <a:outerShdw blurRad="38100" dist="38100" dir="2700000" algn="tl">
                    <a:srgbClr val="000000">
                      <a:alpha val="43137"/>
                    </a:srgbClr>
                  </a:outerShdw>
                </a:effectLst>
              </a:rPr>
              <a:t>如何強化師生間的互動關係</a:t>
            </a:r>
            <a:r>
              <a:rPr kumimoji="0" lang="zh-TW" altLang="en-US" sz="1600" dirty="0" smtClean="0">
                <a:ln w="19050">
                  <a:noFill/>
                </a:ln>
                <a:solidFill>
                  <a:srgbClr val="85BFFF"/>
                </a:solidFill>
                <a:effectLst>
                  <a:outerShdw blurRad="38100" dist="38100" dir="2700000" algn="tl">
                    <a:srgbClr val="000000">
                      <a:alpha val="43137"/>
                    </a:srgbClr>
                  </a:outerShdw>
                </a:effectLst>
              </a:rPr>
              <a:t/>
            </a:r>
            <a:br>
              <a:rPr kumimoji="0" lang="zh-TW" altLang="en-US" sz="1600" dirty="0" smtClean="0">
                <a:ln w="19050">
                  <a:noFill/>
                </a:ln>
                <a:solidFill>
                  <a:srgbClr val="85BFFF"/>
                </a:solidFill>
                <a:effectLst>
                  <a:outerShdw blurRad="38100" dist="38100" dir="2700000" algn="tl">
                    <a:srgbClr val="000000">
                      <a:alpha val="43137"/>
                    </a:srgbClr>
                  </a:outerShdw>
                </a:effectLst>
              </a:rPr>
            </a:br>
            <a:endParaRPr kumimoji="0" lang="zh-TW" altLang="en-US" sz="200" dirty="0">
              <a:ln w="19050">
                <a:noFill/>
              </a:ln>
              <a:solidFill>
                <a:srgbClr val="85BFFF"/>
              </a:solidFill>
              <a:effectLst>
                <a:outerShdw blurRad="38100" dist="38100" dir="2700000" algn="tl">
                  <a:srgbClr val="000000">
                    <a:alpha val="43137"/>
                  </a:srgbClr>
                </a:outerShdw>
              </a:effectLst>
            </a:endParaRPr>
          </a:p>
        </p:txBody>
      </p:sp>
      <p:sp>
        <p:nvSpPr>
          <p:cNvPr id="16" name="文字方塊 15"/>
          <p:cNvSpPr txBox="1"/>
          <p:nvPr/>
        </p:nvSpPr>
        <p:spPr>
          <a:xfrm>
            <a:off x="2078371" y="3954030"/>
            <a:ext cx="2816445" cy="1384995"/>
          </a:xfrm>
          <a:prstGeom prst="rect">
            <a:avLst/>
          </a:prstGeom>
          <a:noFill/>
        </p:spPr>
        <p:txBody>
          <a:bodyPr wrap="square" rtlCol="0">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引言</a:t>
            </a:r>
            <a:r>
              <a:rPr lang="zh-TW" altLang="en-US" sz="2800" b="1" dirty="0" smtClean="0">
                <a:solidFill>
                  <a:schemeClr val="bg1"/>
                </a:solidFill>
                <a:latin typeface="微軟正黑體" panose="020B0604030504040204" pitchFamily="34" charset="-120"/>
                <a:ea typeface="微軟正黑體" panose="020B0604030504040204" pitchFamily="34" charset="-120"/>
              </a:rPr>
              <a:t>人</a:t>
            </a:r>
            <a:endParaRPr lang="en-US" altLang="zh-TW" sz="2800" b="1" dirty="0" smtClean="0">
              <a:solidFill>
                <a:schemeClr val="bg1"/>
              </a:solidFill>
              <a:latin typeface="微軟正黑體" panose="020B0604030504040204" pitchFamily="34" charset="-120"/>
              <a:ea typeface="微軟正黑體" panose="020B0604030504040204" pitchFamily="34" charset="-120"/>
            </a:endParaRPr>
          </a:p>
          <a:p>
            <a:r>
              <a:rPr lang="zh-TW" altLang="en-US" sz="2800" b="1" dirty="0">
                <a:solidFill>
                  <a:schemeClr val="accent5">
                    <a:lumMod val="75000"/>
                  </a:schemeClr>
                </a:solidFill>
                <a:latin typeface="微軟正黑體" panose="020B0604030504040204" pitchFamily="34" charset="-120"/>
                <a:ea typeface="微軟正黑體" panose="020B0604030504040204" pitchFamily="34" charset="-120"/>
              </a:rPr>
              <a:t>社會</a:t>
            </a:r>
            <a:r>
              <a:rPr lang="zh-TW" altLang="en-US" sz="2800" b="1" dirty="0" smtClean="0">
                <a:solidFill>
                  <a:schemeClr val="accent5">
                    <a:lumMod val="75000"/>
                  </a:schemeClr>
                </a:solidFill>
                <a:latin typeface="微軟正黑體" panose="020B0604030504040204" pitchFamily="34" charset="-120"/>
                <a:ea typeface="微軟正黑體" panose="020B0604030504040204" pitchFamily="34" charset="-120"/>
              </a:rPr>
              <a:t>科學院院長</a:t>
            </a:r>
            <a:endParaRPr lang="zh-TW" altLang="en-US" sz="2800" b="1" dirty="0">
              <a:solidFill>
                <a:schemeClr val="accent5">
                  <a:lumMod val="75000"/>
                </a:schemeClr>
              </a:solidFill>
              <a:latin typeface="微軟正黑體" panose="020B0604030504040204" pitchFamily="34" charset="-120"/>
              <a:ea typeface="微軟正黑體" panose="020B0604030504040204" pitchFamily="34" charset="-120"/>
            </a:endParaRPr>
          </a:p>
          <a:p>
            <a:r>
              <a:rPr lang="zh-TW" altLang="en-US" sz="2800" b="1" dirty="0">
                <a:solidFill>
                  <a:srgbClr val="203864"/>
                </a:solidFill>
                <a:latin typeface="微軟正黑體" panose="020B0604030504040204" pitchFamily="34" charset="-120"/>
                <a:ea typeface="微軟正黑體" panose="020B0604030504040204" pitchFamily="34" charset="-120"/>
              </a:rPr>
              <a:t>彭正浩教授</a:t>
            </a:r>
          </a:p>
        </p:txBody>
      </p:sp>
      <p:sp>
        <p:nvSpPr>
          <p:cNvPr id="17" name="文字方塊 16"/>
          <p:cNvSpPr txBox="1"/>
          <p:nvPr/>
        </p:nvSpPr>
        <p:spPr>
          <a:xfrm>
            <a:off x="4942441" y="3954030"/>
            <a:ext cx="3791984" cy="2554545"/>
          </a:xfrm>
          <a:prstGeom prst="rect">
            <a:avLst/>
          </a:prstGeom>
          <a:noFill/>
        </p:spPr>
        <p:txBody>
          <a:bodyPr wrap="square" rtlCol="0">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主講</a:t>
            </a:r>
            <a:r>
              <a:rPr lang="zh-TW" altLang="en-US" sz="2800" b="1" dirty="0" smtClean="0">
                <a:solidFill>
                  <a:schemeClr val="bg1"/>
                </a:solidFill>
                <a:latin typeface="微軟正黑體" panose="020B0604030504040204" pitchFamily="34" charset="-120"/>
                <a:ea typeface="微軟正黑體" panose="020B0604030504040204" pitchFamily="34" charset="-120"/>
              </a:rPr>
              <a:t>人</a:t>
            </a:r>
            <a:endParaRPr lang="en-US" altLang="zh-TW" sz="2800" b="1" dirty="0" smtClean="0">
              <a:solidFill>
                <a:schemeClr val="bg1"/>
              </a:solidFill>
              <a:latin typeface="微軟正黑體" panose="020B0604030504040204" pitchFamily="34" charset="-120"/>
              <a:ea typeface="微軟正黑體" panose="020B0604030504040204" pitchFamily="34" charset="-120"/>
            </a:endParaRPr>
          </a:p>
          <a:p>
            <a:r>
              <a:rPr lang="zh-TW" altLang="en-US" sz="2400" b="1" dirty="0">
                <a:solidFill>
                  <a:schemeClr val="accent5">
                    <a:lumMod val="75000"/>
                  </a:schemeClr>
                </a:solidFill>
                <a:latin typeface="微軟正黑體" panose="020B0604030504040204" pitchFamily="34" charset="-120"/>
                <a:ea typeface="微軟正黑體" panose="020B0604030504040204" pitchFamily="34" charset="-120"/>
              </a:rPr>
              <a:t>淡江大學諮商職涯</a:t>
            </a:r>
            <a:r>
              <a:rPr lang="zh-TW" altLang="en-US" sz="2400" b="1" dirty="0" smtClean="0">
                <a:solidFill>
                  <a:schemeClr val="accent5">
                    <a:lumMod val="75000"/>
                  </a:schemeClr>
                </a:solidFill>
                <a:latin typeface="微軟正黑體" panose="020B0604030504040204" pitchFamily="34" charset="-120"/>
                <a:ea typeface="微軟正黑體" panose="020B0604030504040204" pitchFamily="34" charset="-120"/>
              </a:rPr>
              <a:t>暨</a:t>
            </a:r>
            <a:endParaRPr lang="en-US" altLang="zh-TW" sz="2400" b="1" dirty="0" smtClean="0">
              <a:solidFill>
                <a:schemeClr val="accent5">
                  <a:lumMod val="75000"/>
                </a:schemeClr>
              </a:solidFill>
              <a:latin typeface="微軟正黑體" panose="020B0604030504040204" pitchFamily="34" charset="-120"/>
              <a:ea typeface="微軟正黑體" panose="020B0604030504040204" pitchFamily="34" charset="-120"/>
            </a:endParaRPr>
          </a:p>
          <a:p>
            <a:r>
              <a:rPr lang="zh-TW" altLang="en-US" sz="2400" b="1" dirty="0" smtClean="0">
                <a:solidFill>
                  <a:schemeClr val="accent5">
                    <a:lumMod val="75000"/>
                  </a:schemeClr>
                </a:solidFill>
                <a:latin typeface="微軟正黑體" panose="020B0604030504040204" pitchFamily="34" charset="-120"/>
                <a:ea typeface="微軟正黑體" panose="020B0604030504040204" pitchFamily="34" charset="-120"/>
              </a:rPr>
              <a:t>學習</a:t>
            </a:r>
            <a:r>
              <a:rPr lang="zh-TW" altLang="en-US" sz="2400" b="1" dirty="0">
                <a:solidFill>
                  <a:schemeClr val="accent5">
                    <a:lumMod val="75000"/>
                  </a:schemeClr>
                </a:solidFill>
                <a:latin typeface="微軟正黑體" panose="020B0604030504040204" pitchFamily="34" charset="-120"/>
                <a:ea typeface="微軟正黑體" panose="020B0604030504040204" pitchFamily="34" charset="-120"/>
              </a:rPr>
              <a:t>發展輔導</a:t>
            </a:r>
            <a:r>
              <a:rPr lang="zh-TW" altLang="en-US" sz="2400" b="1" dirty="0" smtClean="0">
                <a:solidFill>
                  <a:schemeClr val="accent5">
                    <a:lumMod val="75000"/>
                  </a:schemeClr>
                </a:solidFill>
                <a:latin typeface="微軟正黑體" panose="020B0604030504040204" pitchFamily="34" charset="-120"/>
                <a:ea typeface="微軟正黑體" panose="020B0604030504040204" pitchFamily="34" charset="-120"/>
              </a:rPr>
              <a:t>中心</a:t>
            </a:r>
            <a:endParaRPr lang="en-US" altLang="zh-TW" sz="2400" b="1" dirty="0" smtClean="0">
              <a:solidFill>
                <a:schemeClr val="accent5">
                  <a:lumMod val="75000"/>
                </a:schemeClr>
              </a:solidFill>
              <a:latin typeface="微軟正黑體" panose="020B0604030504040204" pitchFamily="34" charset="-120"/>
              <a:ea typeface="微軟正黑體" panose="020B0604030504040204" pitchFamily="34" charset="-120"/>
            </a:endParaRPr>
          </a:p>
          <a:p>
            <a:r>
              <a:rPr lang="zh-TW" altLang="en-US" sz="2800" b="1" dirty="0" smtClean="0">
                <a:solidFill>
                  <a:srgbClr val="203864"/>
                </a:solidFill>
                <a:latin typeface="微軟正黑體" panose="020B0604030504040204" pitchFamily="34" charset="-120"/>
                <a:ea typeface="微軟正黑體" panose="020B0604030504040204" pitchFamily="34" charset="-120"/>
              </a:rPr>
              <a:t>許凱傑</a:t>
            </a:r>
            <a:r>
              <a:rPr lang="zh-TW" altLang="en-US" sz="2800" b="1" dirty="0">
                <a:solidFill>
                  <a:srgbClr val="203864"/>
                </a:solidFill>
                <a:latin typeface="微軟正黑體" panose="020B0604030504040204" pitchFamily="34" charset="-120"/>
                <a:ea typeface="微軟正黑體" panose="020B0604030504040204" pitchFamily="34" charset="-120"/>
              </a:rPr>
              <a:t>主任</a:t>
            </a:r>
          </a:p>
          <a:p>
            <a:r>
              <a:rPr lang="zh-TW" altLang="en-US" sz="2400" b="1" dirty="0">
                <a:solidFill>
                  <a:schemeClr val="accent5">
                    <a:lumMod val="75000"/>
                  </a:schemeClr>
                </a:solidFill>
                <a:latin typeface="微軟正黑體" panose="020B0604030504040204" pitchFamily="34" charset="-120"/>
                <a:ea typeface="微軟正黑體" panose="020B0604030504040204" pitchFamily="34" charset="-120"/>
              </a:rPr>
              <a:t>實踐大學諮商輔導</a:t>
            </a:r>
            <a:r>
              <a:rPr lang="zh-TW" altLang="en-US" sz="2400" b="1" dirty="0" smtClean="0">
                <a:solidFill>
                  <a:schemeClr val="accent5">
                    <a:lumMod val="75000"/>
                  </a:schemeClr>
                </a:solidFill>
                <a:latin typeface="微軟正黑體" panose="020B0604030504040204" pitchFamily="34" charset="-120"/>
                <a:ea typeface="微軟正黑體" panose="020B0604030504040204" pitchFamily="34" charset="-120"/>
              </a:rPr>
              <a:t>中心</a:t>
            </a:r>
            <a:endParaRPr lang="en-US" altLang="zh-TW" sz="2400" b="1" dirty="0" smtClean="0">
              <a:solidFill>
                <a:schemeClr val="accent5">
                  <a:lumMod val="75000"/>
                </a:schemeClr>
              </a:solidFill>
              <a:latin typeface="微軟正黑體" panose="020B0604030504040204" pitchFamily="34" charset="-120"/>
              <a:ea typeface="微軟正黑體" panose="020B0604030504040204" pitchFamily="34" charset="-120"/>
            </a:endParaRPr>
          </a:p>
          <a:p>
            <a:r>
              <a:rPr lang="zh-TW" altLang="en-US" sz="2800" b="1" dirty="0" smtClean="0">
                <a:solidFill>
                  <a:srgbClr val="203864"/>
                </a:solidFill>
                <a:latin typeface="微軟正黑體" panose="020B0604030504040204" pitchFamily="34" charset="-120"/>
                <a:ea typeface="微軟正黑體" panose="020B0604030504040204" pitchFamily="34" charset="-120"/>
              </a:rPr>
              <a:t>彭韻治</a:t>
            </a:r>
            <a:r>
              <a:rPr lang="zh-TW" altLang="en-US" sz="2800" b="1" dirty="0">
                <a:solidFill>
                  <a:srgbClr val="203864"/>
                </a:solidFill>
                <a:latin typeface="微軟正黑體" panose="020B0604030504040204" pitchFamily="34" charset="-120"/>
                <a:ea typeface="微軟正黑體" panose="020B0604030504040204" pitchFamily="34" charset="-120"/>
              </a:rPr>
              <a:t>主任</a:t>
            </a:r>
          </a:p>
        </p:txBody>
      </p:sp>
      <p:sp>
        <p:nvSpPr>
          <p:cNvPr id="19" name="十角星形 18"/>
          <p:cNvSpPr/>
          <p:nvPr/>
        </p:nvSpPr>
        <p:spPr>
          <a:xfrm rot="21042672">
            <a:off x="88488" y="1113209"/>
            <a:ext cx="1107295" cy="1186376"/>
          </a:xfrm>
          <a:prstGeom prst="star10">
            <a:avLst/>
          </a:prstGeom>
          <a:solidFill>
            <a:schemeClr val="accent4">
              <a:lumMod val="20000"/>
              <a:lumOff val="80000"/>
            </a:schemeClr>
          </a:solidFill>
          <a:ln w="571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rgbClr val="C00000"/>
                </a:solidFill>
                <a:latin typeface="微軟正黑體" panose="020B0604030504040204" pitchFamily="34" charset="-120"/>
                <a:ea typeface="微軟正黑體" panose="020B0604030504040204" pitchFamily="34" charset="-120"/>
              </a:rPr>
              <a:t>感謝</a:t>
            </a:r>
            <a:endParaRPr lang="zh-TW" altLang="en-US" sz="3200" b="1"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890880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2" cstate="print">
            <a:extLst>
              <a:ext uri="{28A0092B-C50C-407E-A947-70E740481C1C}">
                <a14:useLocalDpi xmlns:a14="http://schemas.microsoft.com/office/drawing/2010/main" val="0"/>
              </a:ext>
            </a:extLst>
          </a:blip>
          <a:srcRect b="31468"/>
          <a:stretch/>
        </p:blipFill>
        <p:spPr>
          <a:xfrm>
            <a:off x="7189396" y="4801829"/>
            <a:ext cx="2119831" cy="1452749"/>
          </a:xfrm>
          <a:prstGeom prst="rect">
            <a:avLst/>
          </a:prstGeom>
        </p:spPr>
      </p:pic>
      <p:sp>
        <p:nvSpPr>
          <p:cNvPr id="11" name="矩形 10"/>
          <p:cNvSpPr/>
          <p:nvPr/>
        </p:nvSpPr>
        <p:spPr>
          <a:xfrm>
            <a:off x="1" y="141890"/>
            <a:ext cx="9144000" cy="964271"/>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標題 1">
            <a:extLst>
              <a:ext uri="{FF2B5EF4-FFF2-40B4-BE49-F238E27FC236}">
                <a16:creationId xmlns:a16="http://schemas.microsoft.com/office/drawing/2014/main" id="{4ED741D3-E6AE-473E-A838-9053F87EAABB}"/>
              </a:ext>
            </a:extLst>
          </p:cNvPr>
          <p:cNvSpPr txBox="1">
            <a:spLocks/>
          </p:cNvSpPr>
          <p:nvPr/>
        </p:nvSpPr>
        <p:spPr>
          <a:xfrm>
            <a:off x="138391" y="300980"/>
            <a:ext cx="8867219" cy="646090"/>
          </a:xfrm>
          <a:prstGeom prst="rect">
            <a:avLst/>
          </a:prstGeom>
          <a:noFill/>
        </p:spPr>
        <p:txBody>
          <a:bodyPr/>
          <a:lstStyle>
            <a:lvl1pPr algn="l" defTabSz="914400" rtl="0" eaLnBrk="1" latinLnBrk="0" hangingPunct="1">
              <a:lnSpc>
                <a:spcPct val="90000"/>
              </a:lnSpc>
              <a:spcBef>
                <a:spcPct val="0"/>
              </a:spcBef>
              <a:buNone/>
              <a:defRPr sz="44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a:lstStyle>
          <a:p>
            <a:r>
              <a:rPr lang="zh-TW" altLang="en-US" sz="4000" dirty="0" smtClean="0">
                <a:solidFill>
                  <a:schemeClr val="accent4"/>
                </a:solidFill>
                <a:effectLst>
                  <a:outerShdw blurRad="38100" dist="38100" dir="2700000" algn="tl">
                    <a:srgbClr val="000000">
                      <a:alpha val="43137"/>
                    </a:srgbClr>
                  </a:outerShdw>
                </a:effectLst>
              </a:rPr>
              <a:t>導師</a:t>
            </a:r>
            <a:r>
              <a:rPr lang="zh-TW" altLang="en-US" sz="4000" dirty="0">
                <a:solidFill>
                  <a:schemeClr val="accent4"/>
                </a:solidFill>
                <a:effectLst>
                  <a:outerShdw blurRad="38100" dist="38100" dir="2700000" algn="tl">
                    <a:srgbClr val="000000">
                      <a:alpha val="43137"/>
                    </a:srgbClr>
                  </a:outerShdw>
                </a:effectLst>
              </a:rPr>
              <a:t>相關系統平台教育</a:t>
            </a:r>
            <a:r>
              <a:rPr lang="zh-TW" altLang="en-US" sz="4000" dirty="0" smtClean="0">
                <a:solidFill>
                  <a:schemeClr val="accent4"/>
                </a:solidFill>
                <a:effectLst>
                  <a:outerShdw blurRad="38100" dist="38100" dir="2700000" algn="tl">
                    <a:srgbClr val="000000">
                      <a:alpha val="43137"/>
                    </a:srgbClr>
                  </a:outerShdw>
                </a:effectLst>
              </a:rPr>
              <a:t>訓練</a:t>
            </a:r>
            <a:endParaRPr lang="zh-TW" altLang="en-US" sz="4000" dirty="0">
              <a:solidFill>
                <a:schemeClr val="accent4"/>
              </a:solidFill>
              <a:effectLst>
                <a:outerShdw blurRad="38100" dist="38100" dir="2700000" algn="tl">
                  <a:srgbClr val="000000">
                    <a:alpha val="43137"/>
                  </a:srgbClr>
                </a:outerShdw>
              </a:effectLst>
            </a:endParaRPr>
          </a:p>
        </p:txBody>
      </p:sp>
      <p:sp>
        <p:nvSpPr>
          <p:cNvPr id="13" name="矩形 12">
            <a:extLst>
              <a:ext uri="{FF2B5EF4-FFF2-40B4-BE49-F238E27FC236}">
                <a16:creationId xmlns:a16="http://schemas.microsoft.com/office/drawing/2014/main" id="{9D53E2EC-C2E5-425E-80F7-2556FCAEFC1A}"/>
              </a:ext>
            </a:extLst>
          </p:cNvPr>
          <p:cNvSpPr/>
          <p:nvPr/>
        </p:nvSpPr>
        <p:spPr>
          <a:xfrm>
            <a:off x="699158" y="1398625"/>
            <a:ext cx="7149442" cy="1015663"/>
          </a:xfrm>
          <a:prstGeom prst="rect">
            <a:avLst/>
          </a:prstGeom>
        </p:spPr>
        <p:txBody>
          <a:bodyPr wrap="square">
            <a:spAutoFit/>
          </a:bodyPr>
          <a:lstStyle/>
          <a:p>
            <a:pPr lvl="0" defTabSz="914400" fontAlgn="base">
              <a:spcBef>
                <a:spcPct val="0"/>
              </a:spcBef>
              <a:spcAft>
                <a:spcPct val="0"/>
              </a:spcAft>
            </a:pPr>
            <a:r>
              <a:rPr lang="zh-TW" altLang="en-US" sz="2000" b="1" dirty="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時間</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a:t>
            </a:r>
            <a:r>
              <a:rPr lang="en-US" altLang="zh-TW"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111</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年</a:t>
            </a:r>
            <a:r>
              <a:rPr lang="en-US" altLang="zh-TW"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05</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月</a:t>
            </a:r>
            <a:r>
              <a:rPr lang="en-US" altLang="zh-TW"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13</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日</a:t>
            </a:r>
            <a:r>
              <a:rPr lang="en-US" altLang="zh-TW"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五</a:t>
            </a:r>
            <a:r>
              <a:rPr lang="en-US" altLang="zh-TW"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)12</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a:t>
            </a:r>
            <a:r>
              <a:rPr lang="en-US" altLang="zh-TW"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00~13</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a:t>
            </a:r>
            <a:r>
              <a:rPr lang="en-US" altLang="zh-TW"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30</a:t>
            </a:r>
            <a:endParaRPr lang="en-US" altLang="zh-TW" sz="2000" b="1" dirty="0">
              <a:solidFill>
                <a:schemeClr val="tx2"/>
              </a:solidFill>
              <a:latin typeface="微軟正黑體" panose="020B0604030504040204" pitchFamily="34" charset="-120"/>
              <a:ea typeface="微軟正黑體" panose="020B0604030504040204" pitchFamily="34" charset="-120"/>
              <a:sym typeface="Arial" panose="020B0604020202020204" pitchFamily="34" charset="0"/>
            </a:endParaRPr>
          </a:p>
          <a:p>
            <a:pPr defTabSz="1218486">
              <a:buClr>
                <a:srgbClr val="4F81BD"/>
              </a:buClr>
              <a:defRPr/>
            </a:pPr>
            <a:r>
              <a:rPr lang="zh-TW" altLang="en-US" sz="2000" b="1" dirty="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地點</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a:t>
            </a:r>
            <a:r>
              <a:rPr lang="en-US" altLang="zh-TW" sz="2000" b="1" dirty="0" smtClean="0">
                <a:solidFill>
                  <a:schemeClr val="tx2"/>
                </a:solidFill>
                <a:latin typeface="微軟正黑體" panose="020B0604030504040204" pitchFamily="34" charset="-120"/>
                <a:ea typeface="微軟正黑體" panose="020B0604030504040204" pitchFamily="34" charset="-120"/>
              </a:rPr>
              <a:t>Teams</a:t>
            </a:r>
            <a:r>
              <a:rPr lang="zh-TW" altLang="en-US" sz="2000" b="1" dirty="0">
                <a:solidFill>
                  <a:schemeClr val="tx2"/>
                </a:solidFill>
                <a:latin typeface="微軟正黑體" panose="020B0604030504040204" pitchFamily="34" charset="-120"/>
                <a:ea typeface="微軟正黑體" panose="020B0604030504040204" pitchFamily="34" charset="-120"/>
              </a:rPr>
              <a:t>視訊會議</a:t>
            </a:r>
          </a:p>
          <a:p>
            <a:pPr defTabSz="914400" fontAlgn="base">
              <a:spcBef>
                <a:spcPct val="0"/>
              </a:spcBef>
              <a:spcAft>
                <a:spcPct val="0"/>
              </a:spcAft>
            </a:pP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總</a:t>
            </a:r>
            <a:r>
              <a:rPr lang="zh-TW" altLang="en-US" sz="2000" b="1" dirty="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參與人數</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a:t>
            </a:r>
            <a:r>
              <a:rPr lang="en-US" altLang="zh-TW"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111</a:t>
            </a:r>
            <a:r>
              <a:rPr lang="zh-TW" altLang="en-US"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人</a:t>
            </a:r>
            <a:r>
              <a:rPr lang="en-US" altLang="zh-TW" sz="2000" b="1" dirty="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a:t>
            </a:r>
            <a:r>
              <a:rPr lang="zh-TW" altLang="en-US" sz="2000" b="1" dirty="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申請人事室教育訓練時數１０７人</a:t>
            </a:r>
            <a:r>
              <a:rPr lang="en-US" altLang="zh-TW" sz="2000" b="1" dirty="0" smtClean="0">
                <a:solidFill>
                  <a:schemeClr val="tx2"/>
                </a:solidFill>
                <a:latin typeface="微軟正黑體" panose="020B0604030504040204" pitchFamily="34" charset="-120"/>
                <a:ea typeface="微軟正黑體" panose="020B0604030504040204" pitchFamily="34" charset="-120"/>
                <a:sym typeface="Arial" panose="020B0604020202020204" pitchFamily="34" charset="0"/>
              </a:rPr>
              <a:t>)</a:t>
            </a:r>
          </a:p>
        </p:txBody>
      </p:sp>
      <p:pic>
        <p:nvPicPr>
          <p:cNvPr id="2" name="圖片 1"/>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517258" y="3659037"/>
            <a:ext cx="5755017" cy="2595541"/>
          </a:xfrm>
          <a:prstGeom prst="rect">
            <a:avLst/>
          </a:prstGeom>
          <a:ln w="38100" cap="sq">
            <a:solidFill>
              <a:srgbClr val="50559A"/>
            </a:solidFill>
            <a:prstDash val="solid"/>
            <a:miter lim="800000"/>
          </a:ln>
          <a:effectLst>
            <a:outerShdw blurRad="50800" dist="38100" dir="2700000" algn="tl" rotWithShape="0">
              <a:srgbClr val="000000">
                <a:alpha val="43000"/>
              </a:srgbClr>
            </a:outerShdw>
          </a:effectLst>
        </p:spPr>
      </p:pic>
      <p:pic>
        <p:nvPicPr>
          <p:cNvPr id="4" name="圖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63079">
            <a:off x="6249433" y="2685402"/>
            <a:ext cx="2413327" cy="135749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15" name="矩形 14"/>
          <p:cNvSpPr/>
          <p:nvPr/>
        </p:nvSpPr>
        <p:spPr>
          <a:xfrm>
            <a:off x="1479159" y="3197510"/>
            <a:ext cx="2307265" cy="435261"/>
          </a:xfrm>
          <a:prstGeom prst="rect">
            <a:avLst/>
          </a:prstGeom>
          <a:solidFill>
            <a:srgbClr val="505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Teams</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線上參與者合影</a:t>
            </a:r>
          </a:p>
        </p:txBody>
      </p:sp>
      <p:sp>
        <p:nvSpPr>
          <p:cNvPr id="16" name="矩形 15"/>
          <p:cNvSpPr/>
          <p:nvPr/>
        </p:nvSpPr>
        <p:spPr>
          <a:xfrm rot="392290">
            <a:off x="7206453" y="3786785"/>
            <a:ext cx="1467957" cy="32328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教育訓練議程</a:t>
            </a:r>
            <a:endPar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391" y="3538467"/>
            <a:ext cx="1603080" cy="1386447"/>
          </a:xfrm>
          <a:prstGeom prst="rect">
            <a:avLst/>
          </a:prstGeom>
        </p:spPr>
      </p:pic>
      <p:sp>
        <p:nvSpPr>
          <p:cNvPr id="8" name="圓角矩形 7"/>
          <p:cNvSpPr/>
          <p:nvPr/>
        </p:nvSpPr>
        <p:spPr>
          <a:xfrm>
            <a:off x="771524" y="2469600"/>
            <a:ext cx="5343525" cy="588603"/>
          </a:xfrm>
          <a:prstGeom prst="round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b="1" dirty="0">
                <a:solidFill>
                  <a:schemeClr val="accent2">
                    <a:lumMod val="50000"/>
                  </a:schemeClr>
                </a:solidFill>
                <a:latin typeface="微軟正黑體" panose="020B0604030504040204" pitchFamily="34" charset="-120"/>
                <a:ea typeface="微軟正黑體" panose="020B0604030504040204" pitchFamily="34" charset="-120"/>
              </a:rPr>
              <a:t>感謝院系學程秘書支持與參與</a:t>
            </a:r>
          </a:p>
        </p:txBody>
      </p:sp>
      <p:pic>
        <p:nvPicPr>
          <p:cNvPr id="9" name="圖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3393" y="2575090"/>
            <a:ext cx="377622" cy="3776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67359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666750" y="574676"/>
            <a:ext cx="7757403" cy="749300"/>
          </a:xfrm>
        </p:spPr>
        <p:txBody>
          <a:bodyPr/>
          <a:lstStyle/>
          <a:p>
            <a:r>
              <a:rPr lang="zh-TW" altLang="zh-TW" dirty="0"/>
              <a:t>防疫期間導師關懷</a:t>
            </a:r>
            <a:r>
              <a:rPr lang="zh-TW" altLang="zh-TW" dirty="0" smtClean="0"/>
              <a:t>輔導</a:t>
            </a:r>
            <a:r>
              <a:rPr lang="zh-TW" altLang="en-US" dirty="0" smtClean="0"/>
              <a:t>導生</a:t>
            </a:r>
            <a:endParaRPr lang="zh-TW" altLang="en-US" dirty="0"/>
          </a:p>
        </p:txBody>
      </p:sp>
      <p:sp>
        <p:nvSpPr>
          <p:cNvPr id="5" name="文字方塊 4"/>
          <p:cNvSpPr txBox="1"/>
          <p:nvPr/>
        </p:nvSpPr>
        <p:spPr>
          <a:xfrm>
            <a:off x="511107" y="1323976"/>
            <a:ext cx="8089366" cy="646331"/>
          </a:xfrm>
          <a:prstGeom prst="rect">
            <a:avLst/>
          </a:prstGeom>
          <a:solidFill>
            <a:srgbClr val="FFFCDB"/>
          </a:solidFill>
          <a:effectLst>
            <a:outerShdw blurRad="50800" dist="38100" dir="2700000" algn="tl" rotWithShape="0">
              <a:prstClr val="black">
                <a:alpha val="40000"/>
              </a:prstClr>
            </a:outerShdw>
          </a:effectLst>
        </p:spPr>
        <p:txBody>
          <a:bodyPr wrap="square" rtlCol="0">
            <a:spAutoFit/>
          </a:bodyPr>
          <a:lstStyle/>
          <a:p>
            <a:pPr algn="ctr"/>
            <a:r>
              <a:rPr lang="zh-TW" altLang="en-US" sz="3600" b="1" dirty="0">
                <a:solidFill>
                  <a:schemeClr val="accent1">
                    <a:lumMod val="50000"/>
                  </a:schemeClr>
                </a:solidFill>
                <a:latin typeface="微軟正黑體" panose="020B0604030504040204" pitchFamily="34" charset="-120"/>
                <a:ea typeface="微軟正黑體" panose="020B0604030504040204" pitchFamily="34" charset="-120"/>
              </a:rPr>
              <a:t>學生未到校時</a:t>
            </a:r>
            <a:r>
              <a:rPr lang="en-US" altLang="zh-TW" sz="3600" b="1" dirty="0">
                <a:solidFill>
                  <a:schemeClr val="accent1">
                    <a:lumMod val="50000"/>
                  </a:schemeClr>
                </a:solidFill>
                <a:latin typeface="微軟正黑體" panose="020B0604030504040204" pitchFamily="34" charset="-120"/>
                <a:ea typeface="微軟正黑體" panose="020B0604030504040204" pitchFamily="34" charset="-120"/>
              </a:rPr>
              <a:t>,</a:t>
            </a:r>
            <a:r>
              <a:rPr lang="zh-TW" altLang="en-US" sz="3600" b="1" dirty="0">
                <a:solidFill>
                  <a:schemeClr val="accent1">
                    <a:lumMod val="50000"/>
                  </a:schemeClr>
                </a:solidFill>
                <a:latin typeface="微軟正黑體" panose="020B0604030504040204" pitchFamily="34" charset="-120"/>
                <a:ea typeface="微軟正黑體" panose="020B0604030504040204" pitchFamily="34" charset="-120"/>
              </a:rPr>
              <a:t>請多運用遠距關懷</a:t>
            </a:r>
          </a:p>
        </p:txBody>
      </p:sp>
      <p:sp>
        <p:nvSpPr>
          <p:cNvPr id="6" name="矩形 5"/>
          <p:cNvSpPr/>
          <p:nvPr/>
        </p:nvSpPr>
        <p:spPr>
          <a:xfrm>
            <a:off x="511108" y="1970307"/>
            <a:ext cx="791988" cy="4580219"/>
          </a:xfrm>
          <a:prstGeom prst="rect">
            <a:avLst/>
          </a:prstGeom>
          <a:solidFill>
            <a:srgbClr val="FFFCD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b="1" dirty="0">
                <a:solidFill>
                  <a:schemeClr val="accent1">
                    <a:lumMod val="50000"/>
                  </a:schemeClr>
                </a:solidFill>
                <a:latin typeface="微軟正黑體" panose="020B0604030504040204" pitchFamily="34" charset="-120"/>
                <a:ea typeface="微軟正黑體" panose="020B0604030504040204" pitchFamily="34" charset="-120"/>
              </a:rPr>
              <a:t>溝通無障礙</a:t>
            </a:r>
          </a:p>
        </p:txBody>
      </p:sp>
      <p:pic>
        <p:nvPicPr>
          <p:cNvPr id="7" name="圖片 6"/>
          <p:cNvPicPr>
            <a:picLocks noChangeAspect="1"/>
          </p:cNvPicPr>
          <p:nvPr/>
        </p:nvPicPr>
        <p:blipFill>
          <a:blip r:embed="rId2"/>
          <a:stretch>
            <a:fillRect/>
          </a:stretch>
        </p:blipFill>
        <p:spPr>
          <a:xfrm>
            <a:off x="1284635" y="1970307"/>
            <a:ext cx="6523850" cy="4580219"/>
          </a:xfrm>
          <a:prstGeom prst="rect">
            <a:avLst/>
          </a:prstGeom>
          <a:effectLst>
            <a:outerShdw blurRad="50800" dist="38100" dir="2700000" algn="tl" rotWithShape="0">
              <a:prstClr val="black">
                <a:alpha val="40000"/>
              </a:prstClr>
            </a:outerShdw>
          </a:effectLst>
        </p:spPr>
      </p:pic>
      <p:sp>
        <p:nvSpPr>
          <p:cNvPr id="8" name="矩形 7"/>
          <p:cNvSpPr/>
          <p:nvPr/>
        </p:nvSpPr>
        <p:spPr>
          <a:xfrm>
            <a:off x="7808485" y="1970307"/>
            <a:ext cx="791988" cy="4580219"/>
          </a:xfrm>
          <a:prstGeom prst="rect">
            <a:avLst/>
          </a:prstGeom>
          <a:solidFill>
            <a:srgbClr val="FFFCD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b="1" dirty="0">
                <a:solidFill>
                  <a:schemeClr val="accent1">
                    <a:lumMod val="50000"/>
                  </a:schemeClr>
                </a:solidFill>
                <a:latin typeface="微軟正黑體" panose="020B0604030504040204" pitchFamily="34" charset="-120"/>
                <a:ea typeface="微軟正黑體" panose="020B0604030504040204" pitchFamily="34" charset="-120"/>
              </a:rPr>
              <a:t>互動零時差</a:t>
            </a:r>
          </a:p>
        </p:txBody>
      </p:sp>
    </p:spTree>
    <p:extLst>
      <p:ext uri="{BB962C8B-B14F-4D97-AF65-F5344CB8AC3E}">
        <p14:creationId xmlns:p14="http://schemas.microsoft.com/office/powerpoint/2010/main" val="4403078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smtClean="0"/>
              <a:t>2022</a:t>
            </a:r>
            <a:r>
              <a:rPr lang="zh-TW" altLang="en-US" dirty="0" smtClean="0"/>
              <a:t>校園徵才季</a:t>
            </a:r>
            <a:endParaRPr lang="zh-TW" altLang="en-US" dirty="0"/>
          </a:p>
        </p:txBody>
      </p:sp>
      <p:sp>
        <p:nvSpPr>
          <p:cNvPr id="3" name="副標題 2"/>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10006145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F6CBBB-FF03-4E64-AD92-001051A28EDF}"/>
              </a:ext>
            </a:extLst>
          </p:cNvPr>
          <p:cNvSpPr>
            <a:spLocks noGrp="1"/>
          </p:cNvSpPr>
          <p:nvPr>
            <p:ph type="title"/>
          </p:nvPr>
        </p:nvSpPr>
        <p:spPr>
          <a:xfrm>
            <a:off x="755654" y="276576"/>
            <a:ext cx="7716564" cy="1325563"/>
          </a:xfrm>
        </p:spPr>
        <p:txBody>
          <a:bodyPr/>
          <a:lstStyle/>
          <a:p>
            <a:r>
              <a:rPr lang="en-US" altLang="zh-TW" dirty="0"/>
              <a:t>2022</a:t>
            </a:r>
            <a:r>
              <a:rPr lang="zh-TW" altLang="zh-TW" dirty="0"/>
              <a:t>校園徵才季</a:t>
            </a:r>
            <a:r>
              <a:rPr lang="zh-TW" altLang="en-US" dirty="0"/>
              <a:t>（職輔組）</a:t>
            </a:r>
          </a:p>
        </p:txBody>
      </p:sp>
      <p:pic>
        <p:nvPicPr>
          <p:cNvPr id="1026" name="Picture 2" descr="http://eao.dsa.fju.edu.tw/fjusa/pic/activity_216.jpg">
            <a:extLst>
              <a:ext uri="{FF2B5EF4-FFF2-40B4-BE49-F238E27FC236}">
                <a16:creationId xmlns:a16="http://schemas.microsoft.com/office/drawing/2014/main" id="{C6B914CF-4E42-4EF1-AB51-CB13645F75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8033" y="1231523"/>
            <a:ext cx="3176015" cy="3173077"/>
          </a:xfrm>
          <a:prstGeom prst="rect">
            <a:avLst/>
          </a:prstGeom>
          <a:noFill/>
          <a:extLst>
            <a:ext uri="{909E8E84-426E-40DD-AFC4-6F175D3DCCD1}">
              <a14:hiddenFill xmlns:a14="http://schemas.microsoft.com/office/drawing/2010/main">
                <a:solidFill>
                  <a:srgbClr val="FFFFFF"/>
                </a:solidFill>
              </a14:hiddenFill>
            </a:ext>
          </a:extLst>
        </p:spPr>
      </p:pic>
      <p:sp>
        <p:nvSpPr>
          <p:cNvPr id="8" name="內容版面配置區 2">
            <a:extLst>
              <a:ext uri="{FF2B5EF4-FFF2-40B4-BE49-F238E27FC236}">
                <a16:creationId xmlns:a16="http://schemas.microsoft.com/office/drawing/2014/main" id="{0D24C8B8-88AC-4EEE-97DC-53668FC87406}"/>
              </a:ext>
            </a:extLst>
          </p:cNvPr>
          <p:cNvSpPr txBox="1">
            <a:spLocks/>
          </p:cNvSpPr>
          <p:nvPr/>
        </p:nvSpPr>
        <p:spPr>
          <a:xfrm>
            <a:off x="575577" y="3429000"/>
            <a:ext cx="7896641" cy="22599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1800" dirty="0"/>
              <a:t>活動：企業說明會</a:t>
            </a:r>
            <a:endParaRPr lang="en-US" altLang="zh-TW" sz="1800" dirty="0"/>
          </a:p>
          <a:p>
            <a:r>
              <a:rPr lang="zh-TW" altLang="en-US" sz="1800" dirty="0"/>
              <a:t>時間：</a:t>
            </a:r>
            <a:r>
              <a:rPr lang="en-US" altLang="zh-TW" sz="1800" dirty="0"/>
              <a:t>3-5</a:t>
            </a:r>
            <a:r>
              <a:rPr lang="zh-TW" altLang="zh-TW" sz="1800" dirty="0"/>
              <a:t>月</a:t>
            </a:r>
            <a:endParaRPr lang="en-US" altLang="zh-TW" sz="1800" dirty="0"/>
          </a:p>
          <a:p>
            <a:r>
              <a:rPr lang="zh-TW" altLang="en-US" sz="1800" dirty="0"/>
              <a:t>地點：校園</a:t>
            </a:r>
            <a:endParaRPr lang="en-US" altLang="zh-TW" sz="1800" dirty="0"/>
          </a:p>
          <a:p>
            <a:pPr>
              <a:lnSpc>
                <a:spcPct val="100000"/>
              </a:lnSpc>
            </a:pPr>
            <a:r>
              <a:rPr lang="zh-TW" altLang="en-US" sz="1800" dirty="0"/>
              <a:t>預計參與廠商：</a:t>
            </a:r>
            <a:r>
              <a:rPr lang="zh-TW" altLang="zh-TW" sz="1800" dirty="0"/>
              <a:t>宜得利家居、立可人事、無印良品、長榮海運、閃電咖啡、合作金庫、和泰汽車、亞洲藏壽司、長榮航空、聯聖企管顧問、饗樂餐飲、布爾喬亞公關顧問、</a:t>
            </a:r>
            <a:r>
              <a:rPr lang="en-US" altLang="zh-TW" sz="1800" dirty="0"/>
              <a:t>TVBS</a:t>
            </a:r>
            <a:r>
              <a:rPr lang="zh-TW" altLang="zh-TW" sz="1800" dirty="0"/>
              <a:t>、鼎泰豐、王品餐飲、瓦城泰統、新光商業銀行、金色三麥、富胖達、緯創資通、全家便利商店、資創國際資產管理顧問等</a:t>
            </a:r>
            <a:r>
              <a:rPr lang="en-US" altLang="zh-TW" sz="1800" dirty="0"/>
              <a:t>22</a:t>
            </a:r>
            <a:r>
              <a:rPr lang="zh-TW" altLang="zh-TW" sz="1800" dirty="0"/>
              <a:t>家廠商</a:t>
            </a:r>
            <a:endParaRPr lang="en-US" altLang="zh-TW" sz="1800" dirty="0"/>
          </a:p>
        </p:txBody>
      </p:sp>
    </p:spTree>
    <p:extLst>
      <p:ext uri="{BB962C8B-B14F-4D97-AF65-F5344CB8AC3E}">
        <p14:creationId xmlns:p14="http://schemas.microsoft.com/office/powerpoint/2010/main" val="12663491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F6CBBB-FF03-4E64-AD92-001051A28EDF}"/>
              </a:ext>
            </a:extLst>
          </p:cNvPr>
          <p:cNvSpPr>
            <a:spLocks noGrp="1"/>
          </p:cNvSpPr>
          <p:nvPr>
            <p:ph type="title"/>
          </p:nvPr>
        </p:nvSpPr>
        <p:spPr>
          <a:xfrm>
            <a:off x="755654" y="276576"/>
            <a:ext cx="7716564" cy="1325563"/>
          </a:xfrm>
        </p:spPr>
        <p:txBody>
          <a:bodyPr/>
          <a:lstStyle/>
          <a:p>
            <a:r>
              <a:rPr lang="en-US" altLang="zh-TW" dirty="0"/>
              <a:t>2022</a:t>
            </a:r>
            <a:r>
              <a:rPr lang="zh-TW" altLang="zh-TW" dirty="0"/>
              <a:t>校園徵才季</a:t>
            </a:r>
            <a:r>
              <a:rPr lang="zh-TW" altLang="en-US" dirty="0"/>
              <a:t>（職輔組）</a:t>
            </a:r>
          </a:p>
        </p:txBody>
      </p:sp>
      <p:sp>
        <p:nvSpPr>
          <p:cNvPr id="3" name="內容版面配置區 2">
            <a:extLst>
              <a:ext uri="{FF2B5EF4-FFF2-40B4-BE49-F238E27FC236}">
                <a16:creationId xmlns:a16="http://schemas.microsoft.com/office/drawing/2014/main" id="{63229C18-59A4-4ABD-8ED0-88C15C732899}"/>
              </a:ext>
            </a:extLst>
          </p:cNvPr>
          <p:cNvSpPr>
            <a:spLocks noGrp="1"/>
          </p:cNvSpPr>
          <p:nvPr>
            <p:ph idx="1"/>
          </p:nvPr>
        </p:nvSpPr>
        <p:spPr>
          <a:xfrm>
            <a:off x="583124" y="3174568"/>
            <a:ext cx="7716564" cy="2725900"/>
          </a:xfrm>
        </p:spPr>
        <p:txBody>
          <a:bodyPr>
            <a:noAutofit/>
          </a:bodyPr>
          <a:lstStyle/>
          <a:p>
            <a:pPr>
              <a:lnSpc>
                <a:spcPts val="2400"/>
              </a:lnSpc>
              <a:spcBef>
                <a:spcPts val="0"/>
              </a:spcBef>
            </a:pPr>
            <a:r>
              <a:rPr lang="zh-TW" altLang="en-US" sz="1800" dirty="0"/>
              <a:t>活動：就業博覽會</a:t>
            </a:r>
            <a:endParaRPr lang="en-US" altLang="zh-TW" sz="1800" dirty="0"/>
          </a:p>
          <a:p>
            <a:pPr>
              <a:lnSpc>
                <a:spcPts val="2400"/>
              </a:lnSpc>
              <a:spcBef>
                <a:spcPts val="0"/>
              </a:spcBef>
            </a:pPr>
            <a:r>
              <a:rPr lang="zh-TW" altLang="en-US" sz="1800" dirty="0"/>
              <a:t>時間：</a:t>
            </a:r>
            <a:r>
              <a:rPr lang="en-US" altLang="zh-TW" sz="1800" dirty="0"/>
              <a:t>5</a:t>
            </a:r>
            <a:r>
              <a:rPr lang="zh-TW" altLang="zh-TW" sz="1800" dirty="0"/>
              <a:t>月</a:t>
            </a:r>
            <a:r>
              <a:rPr lang="en-US" altLang="zh-TW" sz="1800" dirty="0"/>
              <a:t>18</a:t>
            </a:r>
            <a:r>
              <a:rPr lang="zh-TW" altLang="en-US" sz="1800" dirty="0"/>
              <a:t>日</a:t>
            </a:r>
            <a:r>
              <a:rPr lang="en-US" altLang="zh-TW" sz="1800" dirty="0"/>
              <a:t>(</a:t>
            </a:r>
            <a:r>
              <a:rPr lang="zh-TW" altLang="en-US" sz="1800" dirty="0"/>
              <a:t>三</a:t>
            </a:r>
            <a:r>
              <a:rPr lang="en-US" altLang="zh-TW" sz="1800" dirty="0"/>
              <a:t>)</a:t>
            </a:r>
            <a:r>
              <a:rPr lang="zh-TW" altLang="en-US" sz="1800" dirty="0"/>
              <a:t>  </a:t>
            </a:r>
            <a:endParaRPr lang="en-US" altLang="zh-TW" sz="1800" dirty="0"/>
          </a:p>
          <a:p>
            <a:pPr marL="0" indent="0">
              <a:lnSpc>
                <a:spcPts val="2400"/>
              </a:lnSpc>
              <a:spcBef>
                <a:spcPts val="0"/>
              </a:spcBef>
              <a:buNone/>
            </a:pPr>
            <a:r>
              <a:rPr lang="zh-TW" altLang="en-US" sz="1800" dirty="0"/>
              <a:t>     </a:t>
            </a:r>
            <a:r>
              <a:rPr lang="en-US" altLang="zh-TW" sz="1800" dirty="0"/>
              <a:t>1200-1530</a:t>
            </a:r>
          </a:p>
          <a:p>
            <a:pPr>
              <a:lnSpc>
                <a:spcPts val="2400"/>
              </a:lnSpc>
              <a:spcBef>
                <a:spcPts val="0"/>
              </a:spcBef>
            </a:pPr>
            <a:r>
              <a:rPr lang="zh-TW" altLang="en-US" sz="1800" dirty="0"/>
              <a:t>地點：風華再現</a:t>
            </a:r>
            <a:endParaRPr lang="en-US" altLang="zh-TW" sz="1800" dirty="0"/>
          </a:p>
          <a:p>
            <a:pPr>
              <a:lnSpc>
                <a:spcPts val="2400"/>
              </a:lnSpc>
              <a:spcBef>
                <a:spcPts val="0"/>
              </a:spcBef>
            </a:pPr>
            <a:r>
              <a:rPr lang="zh-TW" altLang="en-US" sz="1800" dirty="0"/>
              <a:t>參與廠商：</a:t>
            </a:r>
            <a:r>
              <a:rPr lang="en-US" altLang="zh-TW" sz="1800" dirty="0" smtClean="0"/>
              <a:t>39</a:t>
            </a:r>
            <a:r>
              <a:rPr lang="zh-TW" altLang="zh-TW" sz="1800" dirty="0" smtClean="0"/>
              <a:t>家</a:t>
            </a:r>
            <a:endParaRPr lang="en-US" altLang="zh-TW" sz="1800" dirty="0"/>
          </a:p>
          <a:p>
            <a:pPr marL="0" indent="0">
              <a:lnSpc>
                <a:spcPts val="2400"/>
              </a:lnSpc>
              <a:buNone/>
            </a:pPr>
            <a:r>
              <a:rPr lang="zh-TW" altLang="en-US" sz="1800" dirty="0">
                <a:solidFill>
                  <a:srgbClr val="FF0000"/>
                </a:solidFill>
              </a:rPr>
              <a:t>因應疫情升溫，改採線上辦理「</a:t>
            </a:r>
            <a:r>
              <a:rPr lang="en-US" altLang="zh-TW" sz="1800" dirty="0">
                <a:solidFill>
                  <a:srgbClr val="FF0000"/>
                </a:solidFill>
              </a:rPr>
              <a:t>2022</a:t>
            </a:r>
            <a:r>
              <a:rPr lang="zh-TW" altLang="en-US" sz="1800" dirty="0">
                <a:solidFill>
                  <a:srgbClr val="FF0000"/>
                </a:solidFill>
              </a:rPr>
              <a:t>輔大元宇宙</a:t>
            </a:r>
            <a:r>
              <a:rPr lang="en-US" altLang="zh-TW" sz="1800" dirty="0">
                <a:solidFill>
                  <a:srgbClr val="FF0000"/>
                </a:solidFill>
              </a:rPr>
              <a:t>-</a:t>
            </a:r>
            <a:r>
              <a:rPr lang="zh-TW" altLang="en-US" sz="1800" dirty="0">
                <a:solidFill>
                  <a:srgbClr val="FF0000"/>
                </a:solidFill>
              </a:rPr>
              <a:t>線上影音徵才博覽會」運用</a:t>
            </a:r>
            <a:r>
              <a:rPr lang="en-US" altLang="zh-TW" sz="1800" dirty="0">
                <a:solidFill>
                  <a:srgbClr val="FF0000"/>
                </a:solidFill>
              </a:rPr>
              <a:t>Discord</a:t>
            </a:r>
            <a:r>
              <a:rPr lang="zh-TW" altLang="en-US" sz="1800" dirty="0">
                <a:solidFill>
                  <a:srgbClr val="FF0000"/>
                </a:solidFill>
              </a:rPr>
              <a:t>平臺進行線上影音互動</a:t>
            </a:r>
            <a:r>
              <a:rPr lang="zh-TW" altLang="zh-TW" sz="1800" dirty="0">
                <a:solidFill>
                  <a:srgbClr val="FF0000"/>
                </a:solidFill>
              </a:rPr>
              <a:t>，廠商相關徵才資訊請見校園徵才季網頁</a:t>
            </a:r>
            <a:r>
              <a:rPr lang="zh-TW" altLang="zh-TW" sz="1600" dirty="0">
                <a:solidFill>
                  <a:srgbClr val="FF0000"/>
                </a:solidFill>
              </a:rPr>
              <a:t>（</a:t>
            </a:r>
            <a:r>
              <a:rPr lang="en-US" altLang="zh-TW" sz="1600" dirty="0">
                <a:solidFill>
                  <a:srgbClr val="FF0000"/>
                </a:solidFill>
              </a:rPr>
              <a:t>http://cdpo.dsa.fju.edu.tw/Welcome/news</a:t>
            </a:r>
            <a:r>
              <a:rPr lang="zh-TW" altLang="zh-TW" sz="1600" dirty="0">
                <a:solidFill>
                  <a:srgbClr val="FF0000"/>
                </a:solidFill>
              </a:rPr>
              <a:t>）</a:t>
            </a:r>
            <a:r>
              <a:rPr lang="zh-TW" altLang="zh-TW" sz="1800" dirty="0">
                <a:solidFill>
                  <a:srgbClr val="FF0000"/>
                </a:solidFill>
              </a:rPr>
              <a:t>。</a:t>
            </a:r>
            <a:endParaRPr lang="en-US" altLang="zh-TW" sz="1800" dirty="0">
              <a:solidFill>
                <a:srgbClr val="FF0000"/>
              </a:solidFill>
            </a:endParaRPr>
          </a:p>
        </p:txBody>
      </p:sp>
      <p:pic>
        <p:nvPicPr>
          <p:cNvPr id="4" name="圖片 3">
            <a:extLst>
              <a:ext uri="{FF2B5EF4-FFF2-40B4-BE49-F238E27FC236}">
                <a16:creationId xmlns:a16="http://schemas.microsoft.com/office/drawing/2014/main" id="{8F9D378C-02F4-4EAB-B2D8-5E3904386AA6}"/>
              </a:ext>
            </a:extLst>
          </p:cNvPr>
          <p:cNvPicPr>
            <a:picLocks noChangeAspect="1"/>
          </p:cNvPicPr>
          <p:nvPr/>
        </p:nvPicPr>
        <p:blipFill>
          <a:blip r:embed="rId2"/>
          <a:stretch>
            <a:fillRect/>
          </a:stretch>
        </p:blipFill>
        <p:spPr>
          <a:xfrm>
            <a:off x="3523725" y="1470685"/>
            <a:ext cx="4679994" cy="3092736"/>
          </a:xfrm>
          <a:prstGeom prst="rect">
            <a:avLst/>
          </a:prstGeom>
        </p:spPr>
      </p:pic>
    </p:spTree>
    <p:extLst>
      <p:ext uri="{BB962C8B-B14F-4D97-AF65-F5344CB8AC3E}">
        <p14:creationId xmlns:p14="http://schemas.microsoft.com/office/powerpoint/2010/main" val="28787410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76519" y="500062"/>
            <a:ext cx="8301316" cy="1325563"/>
          </a:xfrm>
        </p:spPr>
        <p:txBody>
          <a:bodyPr>
            <a:noAutofit/>
          </a:bodyPr>
          <a:lstStyle/>
          <a:p>
            <a:r>
              <a:rPr lang="en-US" altLang="zh-TW" dirty="0" smtClean="0">
                <a:solidFill>
                  <a:srgbClr val="0070C0"/>
                </a:solidFill>
              </a:rPr>
              <a:t/>
            </a:r>
            <a:br>
              <a:rPr lang="en-US" altLang="zh-TW" dirty="0" smtClean="0">
                <a:solidFill>
                  <a:srgbClr val="0070C0"/>
                </a:solidFill>
              </a:rPr>
            </a:br>
            <a:r>
              <a:rPr lang="en-US" altLang="zh-TW" dirty="0" smtClean="0">
                <a:solidFill>
                  <a:srgbClr val="0070C0"/>
                </a:solidFill>
              </a:rPr>
              <a:t>2022</a:t>
            </a:r>
            <a:r>
              <a:rPr lang="zh-TW" altLang="en-US" dirty="0">
                <a:solidFill>
                  <a:srgbClr val="0070C0"/>
                </a:solidFill>
              </a:rPr>
              <a:t>輔大元宇宙</a:t>
            </a:r>
            <a:r>
              <a:rPr lang="en-US" altLang="zh-TW" dirty="0">
                <a:solidFill>
                  <a:srgbClr val="0070C0"/>
                </a:solidFill>
              </a:rPr>
              <a:t>-</a:t>
            </a:r>
            <a:r>
              <a:rPr lang="zh-TW" altLang="en-US" dirty="0">
                <a:solidFill>
                  <a:srgbClr val="0070C0"/>
                </a:solidFill>
              </a:rPr>
              <a:t>線上影音徵才博覽會</a:t>
            </a:r>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2083" y="1750255"/>
            <a:ext cx="3620620" cy="1768650"/>
          </a:xfr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083" y="4142403"/>
            <a:ext cx="3620620" cy="1761794"/>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4315" y="1787940"/>
            <a:ext cx="3647722" cy="1768650"/>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8432" y="3684236"/>
            <a:ext cx="3216697" cy="2523626"/>
          </a:xfrm>
          <a:prstGeom prst="rect">
            <a:avLst/>
          </a:prstGeom>
        </p:spPr>
      </p:pic>
    </p:spTree>
    <p:extLst>
      <p:ext uri="{BB962C8B-B14F-4D97-AF65-F5344CB8AC3E}">
        <p14:creationId xmlns:p14="http://schemas.microsoft.com/office/powerpoint/2010/main" val="10412286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0" y="0"/>
            <a:ext cx="9139930" cy="6858000"/>
          </a:xfrm>
          <a:prstGeom prst="rect">
            <a:avLst/>
          </a:prstGeom>
          <a:ln>
            <a:noFill/>
          </a:ln>
          <a:effectLst>
            <a:softEdge rad="112500"/>
          </a:effectLst>
        </p:spPr>
      </p:pic>
      <p:sp>
        <p:nvSpPr>
          <p:cNvPr id="9" name="Text Box 8"/>
          <p:cNvSpPr txBox="1">
            <a:spLocks noChangeArrowheads="1"/>
          </p:cNvSpPr>
          <p:nvPr/>
        </p:nvSpPr>
        <p:spPr bwMode="auto">
          <a:xfrm>
            <a:off x="3779912" y="836712"/>
            <a:ext cx="460851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bliqueTopRight"/>
              <a:lightRig rig="threePt" dir="t"/>
            </a:scene3d>
          </a:bodyPr>
          <a:lstStyle>
            <a:defPPr>
              <a:defRPr lang="zh-TW"/>
            </a:defPPr>
            <a:lvl1pPr>
              <a:defRPr sz="4000" b="1">
                <a:ln w="10160">
                  <a:no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defRPr>
            </a:lvl1pPr>
          </a:lstStyle>
          <a:p>
            <a:pPr algn="ctr"/>
            <a:r>
              <a:rPr lang="zh-TW" altLang="en-US" sz="6000" spc="50" dirty="0">
                <a:ln w="9525" cmpd="sng">
                  <a:solidFill>
                    <a:schemeClr val="tx1"/>
                  </a:solidFill>
                  <a:prstDash val="solid"/>
                </a:ln>
                <a:solidFill>
                  <a:schemeClr val="accent1">
                    <a:lumMod val="60000"/>
                    <a:lumOff val="40000"/>
                  </a:schemeClr>
                </a:solidFill>
                <a:effectLst>
                  <a:glow rad="38100">
                    <a:schemeClr val="accent1">
                      <a:alpha val="40000"/>
                    </a:schemeClr>
                  </a:glow>
                  <a:outerShdw blurRad="38100" dist="38100" dir="2700000" algn="tl">
                    <a:srgbClr val="000000">
                      <a:alpha val="43137"/>
                    </a:srgbClr>
                  </a:outerShdw>
                </a:effectLst>
              </a:rPr>
              <a:t>天主的話</a:t>
            </a:r>
            <a:endParaRPr lang="en-US" altLang="zh-TW" sz="6000" spc="50" dirty="0">
              <a:ln w="9525" cmpd="sng">
                <a:solidFill>
                  <a:schemeClr val="tx1"/>
                </a:solidFill>
                <a:prstDash val="solid"/>
              </a:ln>
              <a:solidFill>
                <a:schemeClr val="accent1">
                  <a:lumMod val="60000"/>
                  <a:lumOff val="40000"/>
                </a:schemeClr>
              </a:solidFill>
              <a:effectLst>
                <a:glow rad="38100">
                  <a:schemeClr val="accent1">
                    <a:alpha val="40000"/>
                  </a:schemeClr>
                </a:glow>
                <a:outerShdw blurRad="38100" dist="38100" dir="2700000" algn="tl">
                  <a:srgbClr val="000000">
                    <a:alpha val="43137"/>
                  </a:srgbClr>
                </a:outerShdw>
              </a:effectLst>
            </a:endParaRPr>
          </a:p>
          <a:p>
            <a:pPr algn="ctr"/>
            <a:r>
              <a:rPr lang="zh-TW" altLang="en-US" sz="5400" spc="50" dirty="0">
                <a:ln w="9525" cmpd="sng">
                  <a:solidFill>
                    <a:schemeClr val="tx1"/>
                  </a:solidFill>
                  <a:prstDash val="solid"/>
                </a:ln>
                <a:solidFill>
                  <a:schemeClr val="tx1"/>
                </a:solidFill>
                <a:effectLst>
                  <a:glow rad="38100">
                    <a:schemeClr val="accent1">
                      <a:alpha val="40000"/>
                    </a:schemeClr>
                  </a:glow>
                  <a:outerShdw blurRad="38100" dist="38100" dir="2700000" algn="tl">
                    <a:srgbClr val="000000">
                      <a:alpha val="43137"/>
                    </a:srgbClr>
                  </a:outerShdw>
                </a:effectLst>
              </a:rPr>
              <a:t>聖若望福音　</a:t>
            </a:r>
            <a:r>
              <a:rPr lang="en-US" altLang="zh-TW" sz="5400" spc="50" dirty="0">
                <a:ln w="9525" cmpd="sng">
                  <a:solidFill>
                    <a:schemeClr val="tx1"/>
                  </a:solidFill>
                  <a:prstDash val="solid"/>
                </a:ln>
                <a:solidFill>
                  <a:schemeClr val="tx1"/>
                </a:solidFill>
                <a:effectLst>
                  <a:glow rad="38100">
                    <a:schemeClr val="accent1">
                      <a:alpha val="40000"/>
                    </a:schemeClr>
                  </a:glow>
                  <a:outerShdw blurRad="38100" dist="38100" dir="2700000" algn="tl">
                    <a:srgbClr val="000000">
                      <a:alpha val="43137"/>
                    </a:srgbClr>
                  </a:outerShdw>
                </a:effectLst>
              </a:rPr>
              <a:t>15:9-11</a:t>
            </a:r>
            <a:endParaRPr lang="en-US" altLang="zh-TW" sz="3200" spc="50" dirty="0">
              <a:ln w="9525" cmpd="sng">
                <a:solidFill>
                  <a:schemeClr val="tx1"/>
                </a:solidFill>
                <a:prstDash val="solid"/>
              </a:ln>
              <a:solidFill>
                <a:schemeClr val="tx1"/>
              </a:solidFill>
              <a:effectLst>
                <a:glow rad="38100">
                  <a:schemeClr val="accent1">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80442142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solidFill>
                  <a:srgbClr val="0070C0"/>
                </a:solidFill>
              </a:rPr>
              <a:t/>
            </a:r>
            <a:br>
              <a:rPr lang="en-US" altLang="zh-TW" dirty="0">
                <a:solidFill>
                  <a:srgbClr val="0070C0"/>
                </a:solidFill>
              </a:rPr>
            </a:br>
            <a:r>
              <a:rPr lang="en-US" altLang="zh-TW" dirty="0">
                <a:solidFill>
                  <a:srgbClr val="0070C0"/>
                </a:solidFill>
              </a:rPr>
              <a:t>2022</a:t>
            </a:r>
            <a:r>
              <a:rPr lang="zh-TW" altLang="en-US" dirty="0">
                <a:solidFill>
                  <a:srgbClr val="0070C0"/>
                </a:solidFill>
              </a:rPr>
              <a:t>輔大元宇宙</a:t>
            </a:r>
            <a:r>
              <a:rPr lang="en-US" altLang="zh-TW" dirty="0">
                <a:solidFill>
                  <a:srgbClr val="0070C0"/>
                </a:solidFill>
              </a:rPr>
              <a:t>-</a:t>
            </a:r>
            <a:r>
              <a:rPr lang="zh-TW" altLang="en-US" dirty="0">
                <a:solidFill>
                  <a:srgbClr val="0070C0"/>
                </a:solidFill>
              </a:rPr>
              <a:t>線上影音徵才博覽會</a:t>
            </a:r>
            <a:endParaRPr lang="zh-TW" altLang="en-US" dirty="0"/>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6114" y="1694330"/>
            <a:ext cx="2668534" cy="1300019"/>
          </a:xfr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4648" y="1694330"/>
            <a:ext cx="2688009" cy="1301237"/>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6907" y="1719874"/>
            <a:ext cx="2681115" cy="1300019"/>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114" y="3327334"/>
            <a:ext cx="2724907" cy="1307556"/>
          </a:xfrm>
          <a:prstGeom prst="rect">
            <a:avLst/>
          </a:prstGeom>
        </p:spPr>
      </p:pic>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71021" y="3319941"/>
            <a:ext cx="2689412" cy="1314949"/>
          </a:xfrm>
          <a:prstGeom prst="rect">
            <a:avLst/>
          </a:prstGeom>
        </p:spPr>
      </p:pic>
      <p:pic>
        <p:nvPicPr>
          <p:cNvPr id="9" name="圖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9993" y="3308838"/>
            <a:ext cx="2554941" cy="1337153"/>
          </a:xfrm>
          <a:prstGeom prst="rect">
            <a:avLst/>
          </a:prstGeom>
        </p:spPr>
      </p:pic>
      <p:pic>
        <p:nvPicPr>
          <p:cNvPr id="10" name="圖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114" y="4805944"/>
            <a:ext cx="2668534" cy="1333569"/>
          </a:xfrm>
          <a:prstGeom prst="rect">
            <a:avLst/>
          </a:prstGeom>
        </p:spPr>
      </p:pic>
      <p:pic>
        <p:nvPicPr>
          <p:cNvPr id="11" name="圖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14648" y="4805944"/>
            <a:ext cx="2672259" cy="1341024"/>
          </a:xfrm>
          <a:prstGeom prst="rect">
            <a:avLst/>
          </a:prstGeom>
        </p:spPr>
      </p:pic>
      <p:pic>
        <p:nvPicPr>
          <p:cNvPr id="12" name="圖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88172" y="4817462"/>
            <a:ext cx="2678581" cy="1332983"/>
          </a:xfrm>
          <a:prstGeom prst="rect">
            <a:avLst/>
          </a:prstGeom>
        </p:spPr>
      </p:pic>
      <p:pic>
        <p:nvPicPr>
          <p:cNvPr id="13" name="圖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74993" y="4833127"/>
            <a:ext cx="2680448" cy="1301651"/>
          </a:xfrm>
          <a:prstGeom prst="rect">
            <a:avLst/>
          </a:prstGeom>
        </p:spPr>
      </p:pic>
    </p:spTree>
    <p:extLst>
      <p:ext uri="{BB962C8B-B14F-4D97-AF65-F5344CB8AC3E}">
        <p14:creationId xmlns:p14="http://schemas.microsoft.com/office/powerpoint/2010/main" val="831051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6C9DCA-0C4E-4E36-93B6-AF65C10841CD}"/>
              </a:ext>
            </a:extLst>
          </p:cNvPr>
          <p:cNvSpPr>
            <a:spLocks noGrp="1"/>
          </p:cNvSpPr>
          <p:nvPr>
            <p:ph type="title"/>
          </p:nvPr>
        </p:nvSpPr>
        <p:spPr/>
        <p:txBody>
          <a:bodyPr/>
          <a:lstStyle/>
          <a:p>
            <a:r>
              <a:rPr lang="zh-TW" altLang="en-US" dirty="0"/>
              <a:t>畢業生調查相關期程</a:t>
            </a:r>
          </a:p>
        </p:txBody>
      </p:sp>
      <p:sp>
        <p:nvSpPr>
          <p:cNvPr id="7" name="向右箭號 6"/>
          <p:cNvSpPr/>
          <p:nvPr/>
        </p:nvSpPr>
        <p:spPr>
          <a:xfrm>
            <a:off x="565528" y="3463262"/>
            <a:ext cx="8033299" cy="750626"/>
          </a:xfrm>
          <a:prstGeom prst="rightArrow">
            <a:avLst/>
          </a:prstGeom>
          <a:solidFill>
            <a:srgbClr val="D8C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lumMod val="65000"/>
                  <a:lumOff val="35000"/>
                </a:schemeClr>
              </a:solidFill>
            </a:endParaRPr>
          </a:p>
        </p:txBody>
      </p:sp>
      <p:grpSp>
        <p:nvGrpSpPr>
          <p:cNvPr id="9" name="组 9"/>
          <p:cNvGrpSpPr>
            <a:grpSpLocks/>
          </p:cNvGrpSpPr>
          <p:nvPr/>
        </p:nvGrpSpPr>
        <p:grpSpPr bwMode="auto">
          <a:xfrm>
            <a:off x="684669" y="3731142"/>
            <a:ext cx="1916607" cy="1775575"/>
            <a:chOff x="619354" y="3848838"/>
            <a:chExt cx="1916151" cy="1469310"/>
          </a:xfrm>
        </p:grpSpPr>
        <p:sp>
          <p:nvSpPr>
            <p:cNvPr id="10" name="AutoShape 17"/>
            <p:cNvSpPr>
              <a:spLocks noChangeArrowheads="1"/>
            </p:cNvSpPr>
            <p:nvPr/>
          </p:nvSpPr>
          <p:spPr bwMode="auto">
            <a:xfrm>
              <a:off x="619354" y="4394644"/>
              <a:ext cx="1763579" cy="923504"/>
            </a:xfrm>
            <a:prstGeom prst="roundRect">
              <a:avLst>
                <a:gd name="adj" fmla="val 13009"/>
              </a:avLst>
            </a:prstGeom>
            <a:solidFill>
              <a:schemeClr val="accent4">
                <a:lumMod val="40000"/>
                <a:lumOff val="60000"/>
              </a:schemeClr>
            </a:solidFill>
            <a:ln w="19050" cap="rnd">
              <a:solidFill>
                <a:schemeClr val="tx1">
                  <a:lumMod val="65000"/>
                  <a:lumOff val="35000"/>
                </a:schemeClr>
              </a:solidFill>
              <a:prstDash val="sysDot"/>
              <a:round/>
              <a:headEnd/>
              <a:tailEnd/>
            </a:ln>
            <a:effec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fontAlgn="auto">
                <a:spcBef>
                  <a:spcPts val="0"/>
                </a:spcBef>
                <a:spcAft>
                  <a:spcPts val="0"/>
                </a:spcAft>
                <a:defRPr/>
              </a:pPr>
              <a:endParaRPr lang="zh-CN" altLang="en-US">
                <a:solidFill>
                  <a:schemeClr val="tx1">
                    <a:lumMod val="65000"/>
                    <a:lumOff val="35000"/>
                  </a:schemeClr>
                </a:solidFill>
                <a:latin typeface="Arial" charset="0"/>
                <a:ea typeface="宋体" charset="0"/>
                <a:cs typeface="宋体" charset="0"/>
              </a:endParaRPr>
            </a:p>
          </p:txBody>
        </p:sp>
        <p:sp>
          <p:nvSpPr>
            <p:cNvPr id="11" name="TextBox 57"/>
            <p:cNvSpPr txBox="1">
              <a:spLocks noChangeArrowheads="1"/>
            </p:cNvSpPr>
            <p:nvPr/>
          </p:nvSpPr>
          <p:spPr bwMode="auto">
            <a:xfrm>
              <a:off x="836792" y="4387493"/>
              <a:ext cx="1698713" cy="28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eaLnBrk="1" hangingPunct="1"/>
              <a:r>
                <a:rPr lang="en-US" altLang="zh-TW" sz="1600" b="1" dirty="0">
                  <a:solidFill>
                    <a:schemeClr val="tx1">
                      <a:lumMod val="65000"/>
                      <a:lumOff val="35000"/>
                    </a:schemeClr>
                  </a:solidFill>
                  <a:latin typeface="Arial Black" pitchFamily="34" charset="0"/>
                  <a:ea typeface="Malgun Gothic" pitchFamily="34" charset="-127"/>
                </a:rPr>
                <a:t>04/20</a:t>
              </a:r>
              <a:endParaRPr lang="en-US" altLang="zh-CN" sz="1600" b="1" dirty="0">
                <a:solidFill>
                  <a:schemeClr val="tx1">
                    <a:lumMod val="65000"/>
                    <a:lumOff val="35000"/>
                  </a:schemeClr>
                </a:solidFill>
                <a:latin typeface="Arial Black" pitchFamily="34" charset="0"/>
                <a:ea typeface="Malgun Gothic" pitchFamily="34" charset="-127"/>
              </a:endParaRPr>
            </a:p>
          </p:txBody>
        </p:sp>
        <p:sp>
          <p:nvSpPr>
            <p:cNvPr id="12" name="TextBox 57"/>
            <p:cNvSpPr txBox="1">
              <a:spLocks noChangeArrowheads="1"/>
            </p:cNvSpPr>
            <p:nvPr/>
          </p:nvSpPr>
          <p:spPr bwMode="auto">
            <a:xfrm>
              <a:off x="841552" y="4615036"/>
              <a:ext cx="1497683" cy="61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TW" altLang="en-US" sz="1400" b="1" dirty="0">
                  <a:solidFill>
                    <a:schemeClr val="tx1">
                      <a:lumMod val="65000"/>
                      <a:lumOff val="35000"/>
                    </a:schemeClr>
                  </a:solidFill>
                  <a:latin typeface="微软雅黑" pitchFamily="34" charset="-122"/>
                  <a:ea typeface="Malgun Gothic" pitchFamily="34" charset="-127"/>
                </a:rPr>
                <a:t>召開研習會議</a:t>
              </a:r>
              <a:endParaRPr lang="en-US" altLang="zh-TW" sz="1400" b="1" dirty="0">
                <a:solidFill>
                  <a:schemeClr val="tx1">
                    <a:lumMod val="65000"/>
                    <a:lumOff val="35000"/>
                  </a:schemeClr>
                </a:solidFill>
                <a:latin typeface="微软雅黑" pitchFamily="34" charset="-122"/>
                <a:ea typeface="Malgun Gothic" pitchFamily="34" charset="-127"/>
              </a:endParaRPr>
            </a:p>
            <a:p>
              <a:r>
                <a:rPr lang="zh-TW" altLang="en-US" sz="1400" b="1" dirty="0">
                  <a:solidFill>
                    <a:schemeClr val="tx1">
                      <a:lumMod val="65000"/>
                      <a:lumOff val="35000"/>
                    </a:schemeClr>
                  </a:solidFill>
                  <a:latin typeface="微软雅黑" pitchFamily="34" charset="-122"/>
                  <a:ea typeface="Malgun Gothic" pitchFamily="34" charset="-127"/>
                </a:rPr>
                <a:t>說明相關事項</a:t>
              </a:r>
              <a:endParaRPr lang="en-US" altLang="zh-TW" sz="1400" b="1" dirty="0">
                <a:solidFill>
                  <a:schemeClr val="tx1">
                    <a:lumMod val="65000"/>
                    <a:lumOff val="35000"/>
                  </a:schemeClr>
                </a:solidFill>
                <a:latin typeface="微软雅黑" pitchFamily="34" charset="-122"/>
                <a:ea typeface="Malgun Gothic" pitchFamily="34" charset="-127"/>
              </a:endParaRPr>
            </a:p>
            <a:p>
              <a:r>
                <a:rPr lang="zh-TW" altLang="en-US" sz="1400" b="1" dirty="0">
                  <a:solidFill>
                    <a:schemeClr val="tx1">
                      <a:lumMod val="65000"/>
                      <a:lumOff val="35000"/>
                    </a:schemeClr>
                  </a:solidFill>
                  <a:latin typeface="微软雅黑" pitchFamily="34" charset="-122"/>
                  <a:ea typeface="Malgun Gothic" pitchFamily="34" charset="-127"/>
                </a:rPr>
                <a:t>並進行經費申請</a:t>
              </a:r>
              <a:endParaRPr lang="en-US" altLang="zh-CN" sz="1400" b="1" dirty="0">
                <a:solidFill>
                  <a:schemeClr val="tx1">
                    <a:lumMod val="65000"/>
                    <a:lumOff val="35000"/>
                  </a:schemeClr>
                </a:solidFill>
                <a:latin typeface="微软雅黑" pitchFamily="34" charset="-122"/>
                <a:ea typeface="Malgun Gothic" pitchFamily="34" charset="-127"/>
              </a:endParaRPr>
            </a:p>
          </p:txBody>
        </p:sp>
        <p:grpSp>
          <p:nvGrpSpPr>
            <p:cNvPr id="13" name="组 6"/>
            <p:cNvGrpSpPr>
              <a:grpSpLocks/>
            </p:cNvGrpSpPr>
            <p:nvPr/>
          </p:nvGrpSpPr>
          <p:grpSpPr bwMode="auto">
            <a:xfrm>
              <a:off x="725842" y="3848838"/>
              <a:ext cx="183625" cy="672357"/>
              <a:chOff x="611557" y="3848838"/>
              <a:chExt cx="183625" cy="672357"/>
            </a:xfrm>
          </p:grpSpPr>
          <p:sp>
            <p:nvSpPr>
              <p:cNvPr id="15" name="Line 18"/>
              <p:cNvSpPr>
                <a:spLocks noChangeShapeType="1"/>
              </p:cNvSpPr>
              <p:nvPr/>
            </p:nvSpPr>
            <p:spPr bwMode="auto">
              <a:xfrm flipH="1">
                <a:off x="695524" y="3940109"/>
                <a:ext cx="1588" cy="581086"/>
              </a:xfrm>
              <a:prstGeom prst="line">
                <a:avLst/>
              </a:prstGeom>
              <a:noFill/>
              <a:ln w="19050">
                <a:solidFill>
                  <a:srgbClr val="595959"/>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TW" altLang="en-US">
                  <a:solidFill>
                    <a:schemeClr val="tx1">
                      <a:lumMod val="65000"/>
                      <a:lumOff val="35000"/>
                    </a:schemeClr>
                  </a:solidFill>
                </a:endParaRPr>
              </a:p>
            </p:txBody>
          </p:sp>
          <p:grpSp>
            <p:nvGrpSpPr>
              <p:cNvPr id="16" name="Group 138"/>
              <p:cNvGrpSpPr>
                <a:grpSpLocks/>
              </p:cNvGrpSpPr>
              <p:nvPr/>
            </p:nvGrpSpPr>
            <p:grpSpPr bwMode="auto">
              <a:xfrm>
                <a:off x="611557" y="3848838"/>
                <a:ext cx="183625" cy="152293"/>
                <a:chOff x="1661" y="2762"/>
                <a:chExt cx="252" cy="209"/>
              </a:xfrm>
            </p:grpSpPr>
            <p:sp>
              <p:nvSpPr>
                <p:cNvPr id="17" name="Oval 139"/>
                <p:cNvSpPr>
                  <a:spLocks noChangeArrowheads="1"/>
                </p:cNvSpPr>
                <p:nvPr/>
              </p:nvSpPr>
              <p:spPr bwMode="auto">
                <a:xfrm>
                  <a:off x="1661" y="2762"/>
                  <a:ext cx="252" cy="209"/>
                </a:xfrm>
                <a:prstGeom prst="ellipse">
                  <a:avLst/>
                </a:prstGeom>
                <a:solidFill>
                  <a:schemeClr val="accent4">
                    <a:lumMod val="40000"/>
                    <a:lumOff val="60000"/>
                  </a:schemeClr>
                </a:solidFill>
                <a:ln>
                  <a:noFill/>
                </a:ln>
                <a:extLst/>
              </p:spPr>
              <p:txBody>
                <a:bodyPr wrap="none" anchor="ct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fontAlgn="auto">
                    <a:spcBef>
                      <a:spcPts val="0"/>
                    </a:spcBef>
                    <a:spcAft>
                      <a:spcPts val="0"/>
                    </a:spcAft>
                    <a:defRPr/>
                  </a:pPr>
                  <a:endParaRPr lang="ko-KR" altLang="en-US">
                    <a:solidFill>
                      <a:schemeClr val="tx1">
                        <a:lumMod val="65000"/>
                        <a:lumOff val="35000"/>
                      </a:schemeClr>
                    </a:solidFill>
                    <a:latin typeface="Malgun Gothic" pitchFamily="34" charset="-127"/>
                    <a:ea typeface="Malgun Gothic" pitchFamily="34" charset="-127"/>
                  </a:endParaRPr>
                </a:p>
              </p:txBody>
            </p:sp>
            <p:sp>
              <p:nvSpPr>
                <p:cNvPr id="18" name="Oval 140"/>
                <p:cNvSpPr>
                  <a:spLocks noChangeArrowheads="1"/>
                </p:cNvSpPr>
                <p:nvPr/>
              </p:nvSpPr>
              <p:spPr bwMode="auto">
                <a:xfrm>
                  <a:off x="1729" y="2818"/>
                  <a:ext cx="114" cy="94"/>
                </a:xfrm>
                <a:prstGeom prst="ellipse">
                  <a:avLst/>
                </a:prstGeom>
                <a:solidFill>
                  <a:srgbClr val="FFFFFF"/>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endParaRPr lang="ko-KR" altLang="en-US">
                    <a:solidFill>
                      <a:schemeClr val="tx1">
                        <a:lumMod val="65000"/>
                        <a:lumOff val="35000"/>
                      </a:schemeClr>
                    </a:solidFill>
                    <a:latin typeface="Malgun Gothic" pitchFamily="34" charset="-127"/>
                    <a:ea typeface="Malgun Gothic" pitchFamily="34" charset="-127"/>
                  </a:endParaRPr>
                </a:p>
              </p:txBody>
            </p:sp>
          </p:grpSp>
        </p:grpSp>
      </p:grpSp>
      <p:grpSp>
        <p:nvGrpSpPr>
          <p:cNvPr id="19" name="组 8"/>
          <p:cNvGrpSpPr>
            <a:grpSpLocks/>
          </p:cNvGrpSpPr>
          <p:nvPr/>
        </p:nvGrpSpPr>
        <p:grpSpPr bwMode="auto">
          <a:xfrm>
            <a:off x="1148219" y="2156198"/>
            <a:ext cx="1764000" cy="1731323"/>
            <a:chOff x="1952905" y="2293886"/>
            <a:chExt cx="1764166" cy="1731916"/>
          </a:xfrm>
        </p:grpSpPr>
        <p:sp>
          <p:nvSpPr>
            <p:cNvPr id="20" name="AutoShape 2"/>
            <p:cNvSpPr>
              <a:spLocks noChangeArrowheads="1"/>
            </p:cNvSpPr>
            <p:nvPr/>
          </p:nvSpPr>
          <p:spPr bwMode="auto">
            <a:xfrm>
              <a:off x="1952905" y="2293886"/>
              <a:ext cx="1764166" cy="1080371"/>
            </a:xfrm>
            <a:prstGeom prst="roundRect">
              <a:avLst>
                <a:gd name="adj" fmla="val 13009"/>
              </a:avLst>
            </a:prstGeom>
            <a:solidFill>
              <a:srgbClr val="C4DBD9"/>
            </a:solidFill>
            <a:ln w="19050" cap="rnd">
              <a:solidFill>
                <a:schemeClr val="tx1">
                  <a:lumMod val="65000"/>
                  <a:lumOff val="35000"/>
                </a:schemeClr>
              </a:solidFill>
              <a:prstDash val="sysDot"/>
              <a:round/>
              <a:headEnd/>
              <a:tailEnd/>
            </a:ln>
            <a:effectLst/>
          </p:spPr>
          <p:txBody>
            <a:bodyPr wrap="none" anchor="ct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fontAlgn="auto">
                <a:spcBef>
                  <a:spcPts val="0"/>
                </a:spcBef>
                <a:spcAft>
                  <a:spcPts val="0"/>
                </a:spcAft>
                <a:defRPr/>
              </a:pPr>
              <a:endParaRPr lang="zh-CN" altLang="en-US" sz="1600" b="1">
                <a:solidFill>
                  <a:schemeClr val="tx1">
                    <a:lumMod val="65000"/>
                    <a:lumOff val="35000"/>
                  </a:schemeClr>
                </a:solidFill>
                <a:latin typeface="微軟正黑體" panose="020B0604030504040204" pitchFamily="34" charset="-120"/>
                <a:ea typeface="微軟正黑體" panose="020B0604030504040204" pitchFamily="34" charset="-120"/>
                <a:cs typeface="宋体" charset="0"/>
              </a:endParaRPr>
            </a:p>
          </p:txBody>
        </p:sp>
        <p:sp>
          <p:nvSpPr>
            <p:cNvPr id="21" name="Line 16"/>
            <p:cNvSpPr>
              <a:spLocks noChangeShapeType="1"/>
            </p:cNvSpPr>
            <p:nvPr/>
          </p:nvSpPr>
          <p:spPr bwMode="auto">
            <a:xfrm>
              <a:off x="2115997" y="2642994"/>
              <a:ext cx="3612" cy="1290700"/>
            </a:xfrm>
            <a:prstGeom prst="line">
              <a:avLst/>
            </a:prstGeom>
            <a:noFill/>
            <a:ln w="19050">
              <a:solidFill>
                <a:srgbClr val="595959"/>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TW" altLang="en-US" sz="1600" b="1">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nvGrpSpPr>
            <p:cNvPr id="22" name="Group 138"/>
            <p:cNvGrpSpPr>
              <a:grpSpLocks/>
            </p:cNvGrpSpPr>
            <p:nvPr/>
          </p:nvGrpSpPr>
          <p:grpSpPr bwMode="auto">
            <a:xfrm>
              <a:off x="2024913" y="3843634"/>
              <a:ext cx="182168" cy="182168"/>
              <a:chOff x="1661" y="2750"/>
              <a:chExt cx="250" cy="250"/>
            </a:xfrm>
          </p:grpSpPr>
          <p:sp>
            <p:nvSpPr>
              <p:cNvPr id="25" name="Oval 139"/>
              <p:cNvSpPr>
                <a:spLocks noChangeArrowheads="1"/>
              </p:cNvSpPr>
              <p:nvPr/>
            </p:nvSpPr>
            <p:spPr bwMode="auto">
              <a:xfrm>
                <a:off x="1661" y="2750"/>
                <a:ext cx="250" cy="250"/>
              </a:xfrm>
              <a:prstGeom prst="ellipse">
                <a:avLst/>
              </a:prstGeom>
              <a:solidFill>
                <a:srgbClr val="C5DEDD"/>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endParaRPr lang="ko-KR" altLang="en-US" sz="1600" b="1">
                  <a:solidFill>
                    <a:schemeClr val="tx1">
                      <a:lumMod val="65000"/>
                      <a:lumOff val="35000"/>
                    </a:schemeClr>
                  </a:solidFill>
                  <a:latin typeface="微軟正黑體" panose="020B0604030504040204" pitchFamily="34" charset="-120"/>
                  <a:ea typeface="Malgun Gothic" pitchFamily="34" charset="-127"/>
                </a:endParaRPr>
              </a:p>
            </p:txBody>
          </p:sp>
          <p:sp>
            <p:nvSpPr>
              <p:cNvPr id="26" name="Oval 140"/>
              <p:cNvSpPr>
                <a:spLocks noChangeArrowheads="1"/>
              </p:cNvSpPr>
              <p:nvPr/>
            </p:nvSpPr>
            <p:spPr bwMode="auto">
              <a:xfrm>
                <a:off x="1729" y="2818"/>
                <a:ext cx="114" cy="114"/>
              </a:xfrm>
              <a:prstGeom prst="ellipse">
                <a:avLst/>
              </a:prstGeom>
              <a:solidFill>
                <a:srgbClr val="FFFFFF"/>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endParaRPr lang="ko-KR" altLang="en-US" sz="1600" b="1">
                  <a:solidFill>
                    <a:schemeClr val="tx1">
                      <a:lumMod val="65000"/>
                      <a:lumOff val="35000"/>
                    </a:schemeClr>
                  </a:solidFill>
                  <a:latin typeface="微軟正黑體" panose="020B0604030504040204" pitchFamily="34" charset="-120"/>
                  <a:ea typeface="Malgun Gothic" pitchFamily="34" charset="-127"/>
                </a:endParaRPr>
              </a:p>
            </p:txBody>
          </p:sp>
        </p:grpSp>
        <p:sp>
          <p:nvSpPr>
            <p:cNvPr id="23" name="TextBox 57"/>
            <p:cNvSpPr txBox="1">
              <a:spLocks noChangeArrowheads="1"/>
            </p:cNvSpPr>
            <p:nvPr/>
          </p:nvSpPr>
          <p:spPr bwMode="auto">
            <a:xfrm>
              <a:off x="2157531" y="2407067"/>
              <a:ext cx="1281234" cy="33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eaLnBrk="1" hangingPunct="1"/>
              <a:r>
                <a:rPr lang="en-US" altLang="zh-TW" sz="1600" b="1" dirty="0">
                  <a:solidFill>
                    <a:schemeClr val="tx1">
                      <a:lumMod val="65000"/>
                      <a:lumOff val="35000"/>
                    </a:schemeClr>
                  </a:solidFill>
                  <a:latin typeface="Arial Black" panose="020B0A04020102020204" pitchFamily="34" charset="0"/>
                  <a:ea typeface="微軟正黑體" panose="020B0604030504040204" pitchFamily="34" charset="-120"/>
                </a:rPr>
                <a:t>05/10</a:t>
              </a:r>
              <a:endParaRPr lang="en-US" altLang="zh-CN" sz="1600" b="1" dirty="0">
                <a:solidFill>
                  <a:schemeClr val="tx1">
                    <a:lumMod val="65000"/>
                    <a:lumOff val="35000"/>
                  </a:schemeClr>
                </a:solidFill>
                <a:latin typeface="Arial Black" panose="020B0A04020102020204" pitchFamily="34" charset="0"/>
                <a:ea typeface="微軟正黑體" panose="020B0604030504040204" pitchFamily="34" charset="-120"/>
              </a:endParaRPr>
            </a:p>
          </p:txBody>
        </p:sp>
        <p:sp>
          <p:nvSpPr>
            <p:cNvPr id="24" name="TextBox 57"/>
            <p:cNvSpPr txBox="1">
              <a:spLocks noChangeArrowheads="1"/>
            </p:cNvSpPr>
            <p:nvPr/>
          </p:nvSpPr>
          <p:spPr bwMode="auto">
            <a:xfrm>
              <a:off x="2207081" y="2710939"/>
              <a:ext cx="1495541" cy="58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TW" altLang="en-US" sz="1600" b="1" dirty="0">
                  <a:solidFill>
                    <a:schemeClr val="tx1">
                      <a:lumMod val="65000"/>
                      <a:lumOff val="35000"/>
                    </a:schemeClr>
                  </a:solidFill>
                  <a:latin typeface="微軟正黑體" panose="020B0604030504040204" pitchFamily="34" charset="-120"/>
                  <a:ea typeface="微軟正黑體" panose="020B0604030504040204" pitchFamily="34" charset="-120"/>
                </a:rPr>
                <a:t>系所經費申請表件繳交截止</a:t>
              </a:r>
              <a:endParaRPr lang="en-US" altLang="zh-TW" sz="16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sp>
        <p:nvSpPr>
          <p:cNvPr id="29" name="TextBox 57"/>
          <p:cNvSpPr txBox="1">
            <a:spLocks noChangeArrowheads="1"/>
          </p:cNvSpPr>
          <p:nvPr/>
        </p:nvSpPr>
        <p:spPr bwMode="auto">
          <a:xfrm>
            <a:off x="1314908" y="3245714"/>
            <a:ext cx="23339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TW" altLang="en-US" sz="1200" b="1" dirty="0">
                <a:solidFill>
                  <a:schemeClr val="tx1">
                    <a:lumMod val="65000"/>
                    <a:lumOff val="35000"/>
                  </a:schemeClr>
                </a:solidFill>
                <a:latin typeface="微軟正黑體" panose="020B0604030504040204" pitchFamily="34" charset="-120"/>
                <a:ea typeface="微軟正黑體" panose="020B0604030504040204" pitchFamily="34" charset="-120"/>
              </a:rPr>
              <a:t>*逾期不候，請準時繳交</a:t>
            </a:r>
            <a:endParaRPr lang="en-US" altLang="zh-TW" sz="12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nvGrpSpPr>
          <p:cNvPr id="38" name="组 9"/>
          <p:cNvGrpSpPr>
            <a:grpSpLocks/>
          </p:cNvGrpSpPr>
          <p:nvPr/>
        </p:nvGrpSpPr>
        <p:grpSpPr bwMode="auto">
          <a:xfrm>
            <a:off x="2573539" y="3711337"/>
            <a:ext cx="1769863" cy="1796546"/>
            <a:chOff x="647922" y="3840094"/>
            <a:chExt cx="1769436" cy="1486663"/>
          </a:xfrm>
        </p:grpSpPr>
        <p:sp>
          <p:nvSpPr>
            <p:cNvPr id="39" name="AutoShape 17"/>
            <p:cNvSpPr>
              <a:spLocks noChangeArrowheads="1"/>
            </p:cNvSpPr>
            <p:nvPr/>
          </p:nvSpPr>
          <p:spPr bwMode="auto">
            <a:xfrm>
              <a:off x="647922" y="4403254"/>
              <a:ext cx="1763574" cy="923503"/>
            </a:xfrm>
            <a:prstGeom prst="roundRect">
              <a:avLst>
                <a:gd name="adj" fmla="val 13009"/>
              </a:avLst>
            </a:prstGeom>
            <a:solidFill>
              <a:srgbClr val="E3E9DD"/>
            </a:solidFill>
            <a:ln w="19050" cap="rnd">
              <a:solidFill>
                <a:schemeClr val="tx1">
                  <a:lumMod val="65000"/>
                  <a:lumOff val="35000"/>
                </a:schemeClr>
              </a:solidFill>
              <a:prstDash val="sysDot"/>
              <a:round/>
              <a:headEnd/>
              <a:tailEnd/>
            </a:ln>
            <a:effec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fontAlgn="auto">
                <a:spcBef>
                  <a:spcPts val="0"/>
                </a:spcBef>
                <a:spcAft>
                  <a:spcPts val="0"/>
                </a:spcAft>
                <a:defRPr/>
              </a:pPr>
              <a:endParaRPr lang="zh-CN" altLang="en-US">
                <a:solidFill>
                  <a:schemeClr val="tx1">
                    <a:lumMod val="65000"/>
                    <a:lumOff val="35000"/>
                  </a:schemeClr>
                </a:solidFill>
                <a:latin typeface="Arial" charset="0"/>
                <a:ea typeface="宋体" charset="0"/>
                <a:cs typeface="宋体" charset="0"/>
              </a:endParaRPr>
            </a:p>
          </p:txBody>
        </p:sp>
        <p:sp>
          <p:nvSpPr>
            <p:cNvPr id="40" name="TextBox 57"/>
            <p:cNvSpPr txBox="1">
              <a:spLocks noChangeArrowheads="1"/>
            </p:cNvSpPr>
            <p:nvPr/>
          </p:nvSpPr>
          <p:spPr bwMode="auto">
            <a:xfrm>
              <a:off x="836792" y="4472042"/>
              <a:ext cx="1093472" cy="28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eaLnBrk="1" hangingPunct="1"/>
              <a:r>
                <a:rPr lang="en-US" altLang="zh-TW" sz="1600" b="1" dirty="0">
                  <a:solidFill>
                    <a:schemeClr val="tx1">
                      <a:lumMod val="65000"/>
                      <a:lumOff val="35000"/>
                    </a:schemeClr>
                  </a:solidFill>
                  <a:latin typeface="Arial Black" pitchFamily="34" charset="0"/>
                  <a:ea typeface="Malgun Gothic" pitchFamily="34" charset="-127"/>
                </a:rPr>
                <a:t>05/20</a:t>
              </a:r>
              <a:endParaRPr lang="en-US" altLang="zh-CN" sz="1600" b="1" dirty="0">
                <a:solidFill>
                  <a:schemeClr val="tx1">
                    <a:lumMod val="65000"/>
                    <a:lumOff val="35000"/>
                  </a:schemeClr>
                </a:solidFill>
                <a:latin typeface="Arial Black" pitchFamily="34" charset="0"/>
                <a:ea typeface="Malgun Gothic" pitchFamily="34" charset="-127"/>
              </a:endParaRPr>
            </a:p>
          </p:txBody>
        </p:sp>
        <p:sp>
          <p:nvSpPr>
            <p:cNvPr id="41" name="TextBox 57"/>
            <p:cNvSpPr txBox="1">
              <a:spLocks noChangeArrowheads="1"/>
            </p:cNvSpPr>
            <p:nvPr/>
          </p:nvSpPr>
          <p:spPr bwMode="auto">
            <a:xfrm>
              <a:off x="841551" y="4699585"/>
              <a:ext cx="1575807" cy="48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TW" altLang="en-US" sz="1600" b="1" dirty="0">
                  <a:solidFill>
                    <a:schemeClr val="tx1">
                      <a:lumMod val="65000"/>
                      <a:lumOff val="35000"/>
                    </a:schemeClr>
                  </a:solidFill>
                  <a:latin typeface="微软雅黑" pitchFamily="34" charset="-122"/>
                  <a:ea typeface="Malgun Gothic" pitchFamily="34" charset="-127"/>
                </a:rPr>
                <a:t>經費申請</a:t>
              </a:r>
              <a:endParaRPr lang="en-US" altLang="zh-TW" sz="1600" b="1" dirty="0">
                <a:solidFill>
                  <a:schemeClr val="tx1">
                    <a:lumMod val="65000"/>
                    <a:lumOff val="35000"/>
                  </a:schemeClr>
                </a:solidFill>
                <a:latin typeface="微软雅黑" pitchFamily="34" charset="-122"/>
                <a:ea typeface="Malgun Gothic" pitchFamily="34" charset="-127"/>
              </a:endParaRPr>
            </a:p>
            <a:p>
              <a:r>
                <a:rPr lang="zh-TW" altLang="en-US" sz="1600" b="1" dirty="0">
                  <a:solidFill>
                    <a:schemeClr val="tx1">
                      <a:lumMod val="65000"/>
                      <a:lumOff val="35000"/>
                    </a:schemeClr>
                  </a:solidFill>
                  <a:latin typeface="微软雅黑" pitchFamily="34" charset="-122"/>
                  <a:ea typeface="Malgun Gothic" pitchFamily="34" charset="-127"/>
                </a:rPr>
                <a:t>結果公告</a:t>
              </a:r>
              <a:endParaRPr lang="en-US" altLang="zh-CN" sz="1600" b="1" dirty="0">
                <a:solidFill>
                  <a:schemeClr val="tx1">
                    <a:lumMod val="65000"/>
                    <a:lumOff val="35000"/>
                  </a:schemeClr>
                </a:solidFill>
                <a:latin typeface="微软雅黑" pitchFamily="34" charset="-122"/>
                <a:ea typeface="Malgun Gothic" pitchFamily="34" charset="-127"/>
              </a:endParaRPr>
            </a:p>
          </p:txBody>
        </p:sp>
        <p:grpSp>
          <p:nvGrpSpPr>
            <p:cNvPr id="42" name="组 6"/>
            <p:cNvGrpSpPr>
              <a:grpSpLocks/>
            </p:cNvGrpSpPr>
            <p:nvPr/>
          </p:nvGrpSpPr>
          <p:grpSpPr bwMode="auto">
            <a:xfrm>
              <a:off x="725845" y="3840094"/>
              <a:ext cx="182168" cy="681101"/>
              <a:chOff x="611560" y="3840094"/>
              <a:chExt cx="182168" cy="681101"/>
            </a:xfrm>
          </p:grpSpPr>
          <p:sp>
            <p:nvSpPr>
              <p:cNvPr id="43" name="Line 18"/>
              <p:cNvSpPr>
                <a:spLocks noChangeShapeType="1"/>
              </p:cNvSpPr>
              <p:nvPr/>
            </p:nvSpPr>
            <p:spPr bwMode="auto">
              <a:xfrm flipH="1">
                <a:off x="695524" y="3940109"/>
                <a:ext cx="1588" cy="581086"/>
              </a:xfrm>
              <a:prstGeom prst="line">
                <a:avLst/>
              </a:prstGeom>
              <a:noFill/>
              <a:ln w="19050">
                <a:solidFill>
                  <a:srgbClr val="595959"/>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TW" altLang="en-US">
                  <a:solidFill>
                    <a:schemeClr val="tx1">
                      <a:lumMod val="65000"/>
                      <a:lumOff val="35000"/>
                    </a:schemeClr>
                  </a:solidFill>
                </a:endParaRPr>
              </a:p>
            </p:txBody>
          </p:sp>
          <p:grpSp>
            <p:nvGrpSpPr>
              <p:cNvPr id="44" name="Group 138"/>
              <p:cNvGrpSpPr>
                <a:grpSpLocks/>
              </p:cNvGrpSpPr>
              <p:nvPr/>
            </p:nvGrpSpPr>
            <p:grpSpPr bwMode="auto">
              <a:xfrm>
                <a:off x="611560" y="3840094"/>
                <a:ext cx="182168" cy="152293"/>
                <a:chOff x="1661" y="2750"/>
                <a:chExt cx="250" cy="209"/>
              </a:xfrm>
            </p:grpSpPr>
            <p:sp>
              <p:nvSpPr>
                <p:cNvPr id="45" name="Oval 139"/>
                <p:cNvSpPr>
                  <a:spLocks noChangeArrowheads="1"/>
                </p:cNvSpPr>
                <p:nvPr/>
              </p:nvSpPr>
              <p:spPr bwMode="auto">
                <a:xfrm>
                  <a:off x="1661" y="2750"/>
                  <a:ext cx="250" cy="209"/>
                </a:xfrm>
                <a:prstGeom prst="ellipse">
                  <a:avLst/>
                </a:prstGeom>
                <a:solidFill>
                  <a:srgbClr val="DBE7E4"/>
                </a:solidFill>
                <a:ln>
                  <a:noFill/>
                </a:ln>
                <a:extLst/>
              </p:spPr>
              <p:txBody>
                <a:bodyPr wrap="none" anchor="ct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fontAlgn="auto">
                    <a:spcBef>
                      <a:spcPts val="0"/>
                    </a:spcBef>
                    <a:spcAft>
                      <a:spcPts val="0"/>
                    </a:spcAft>
                    <a:defRPr/>
                  </a:pPr>
                  <a:endParaRPr lang="ko-KR" altLang="en-US">
                    <a:solidFill>
                      <a:schemeClr val="tx1">
                        <a:lumMod val="65000"/>
                        <a:lumOff val="35000"/>
                      </a:schemeClr>
                    </a:solidFill>
                    <a:latin typeface="Malgun Gothic" pitchFamily="34" charset="-127"/>
                    <a:ea typeface="Malgun Gothic" pitchFamily="34" charset="-127"/>
                  </a:endParaRPr>
                </a:p>
              </p:txBody>
            </p:sp>
            <p:sp>
              <p:nvSpPr>
                <p:cNvPr id="46" name="Oval 140"/>
                <p:cNvSpPr>
                  <a:spLocks noChangeArrowheads="1"/>
                </p:cNvSpPr>
                <p:nvPr/>
              </p:nvSpPr>
              <p:spPr bwMode="auto">
                <a:xfrm>
                  <a:off x="1729" y="2818"/>
                  <a:ext cx="114" cy="94"/>
                </a:xfrm>
                <a:prstGeom prst="ellipse">
                  <a:avLst/>
                </a:prstGeom>
                <a:solidFill>
                  <a:schemeClr val="bg1"/>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endParaRPr lang="ko-KR" altLang="en-US">
                    <a:solidFill>
                      <a:schemeClr val="tx1">
                        <a:lumMod val="65000"/>
                        <a:lumOff val="35000"/>
                      </a:schemeClr>
                    </a:solidFill>
                    <a:latin typeface="Malgun Gothic" pitchFamily="34" charset="-127"/>
                    <a:ea typeface="Malgun Gothic" pitchFamily="34" charset="-127"/>
                  </a:endParaRPr>
                </a:p>
              </p:txBody>
            </p:sp>
          </p:grpSp>
        </p:grpSp>
      </p:grpSp>
      <p:grpSp>
        <p:nvGrpSpPr>
          <p:cNvPr id="48" name="组 8"/>
          <p:cNvGrpSpPr>
            <a:grpSpLocks/>
          </p:cNvGrpSpPr>
          <p:nvPr/>
        </p:nvGrpSpPr>
        <p:grpSpPr bwMode="auto">
          <a:xfrm>
            <a:off x="3009829" y="2151534"/>
            <a:ext cx="1780256" cy="1750373"/>
            <a:chOff x="1952904" y="2274830"/>
            <a:chExt cx="1780425" cy="1750972"/>
          </a:xfrm>
        </p:grpSpPr>
        <p:sp>
          <p:nvSpPr>
            <p:cNvPr id="50" name="AutoShape 2"/>
            <p:cNvSpPr>
              <a:spLocks noChangeArrowheads="1"/>
            </p:cNvSpPr>
            <p:nvPr/>
          </p:nvSpPr>
          <p:spPr bwMode="auto">
            <a:xfrm>
              <a:off x="1952904" y="2274830"/>
              <a:ext cx="1764167" cy="1080371"/>
            </a:xfrm>
            <a:prstGeom prst="roundRect">
              <a:avLst>
                <a:gd name="adj" fmla="val 13009"/>
              </a:avLst>
            </a:prstGeom>
            <a:solidFill>
              <a:srgbClr val="E9C8C4"/>
            </a:solidFill>
            <a:ln w="19050" cap="rnd">
              <a:solidFill>
                <a:schemeClr val="tx1">
                  <a:lumMod val="65000"/>
                  <a:lumOff val="35000"/>
                </a:schemeClr>
              </a:solidFill>
              <a:prstDash val="sysDot"/>
              <a:round/>
              <a:headEnd/>
              <a:tailEnd/>
            </a:ln>
            <a:effectLst/>
          </p:spPr>
          <p:txBody>
            <a:bodyPr wrap="none" anchor="ct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fontAlgn="auto">
                <a:spcBef>
                  <a:spcPts val="0"/>
                </a:spcBef>
                <a:spcAft>
                  <a:spcPts val="0"/>
                </a:spcAft>
                <a:defRPr/>
              </a:pPr>
              <a:endParaRPr lang="zh-CN" altLang="en-US" sz="1600" b="1">
                <a:solidFill>
                  <a:schemeClr val="tx1">
                    <a:lumMod val="65000"/>
                    <a:lumOff val="35000"/>
                  </a:schemeClr>
                </a:solidFill>
                <a:latin typeface="微軟正黑體" panose="020B0604030504040204" pitchFamily="34" charset="-120"/>
                <a:ea typeface="微軟正黑體" panose="020B0604030504040204" pitchFamily="34" charset="-120"/>
                <a:cs typeface="宋体" charset="0"/>
              </a:endParaRPr>
            </a:p>
          </p:txBody>
        </p:sp>
        <p:sp>
          <p:nvSpPr>
            <p:cNvPr id="51" name="Line 16"/>
            <p:cNvSpPr>
              <a:spLocks noChangeShapeType="1"/>
            </p:cNvSpPr>
            <p:nvPr/>
          </p:nvSpPr>
          <p:spPr bwMode="auto">
            <a:xfrm>
              <a:off x="2115997" y="2642994"/>
              <a:ext cx="3612" cy="1290700"/>
            </a:xfrm>
            <a:prstGeom prst="line">
              <a:avLst/>
            </a:prstGeom>
            <a:noFill/>
            <a:ln w="19050">
              <a:solidFill>
                <a:srgbClr val="595959"/>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TW" altLang="en-US" sz="1600" b="1">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nvGrpSpPr>
            <p:cNvPr id="52" name="Group 138"/>
            <p:cNvGrpSpPr>
              <a:grpSpLocks/>
            </p:cNvGrpSpPr>
            <p:nvPr/>
          </p:nvGrpSpPr>
          <p:grpSpPr bwMode="auto">
            <a:xfrm>
              <a:off x="2024913" y="3843634"/>
              <a:ext cx="182168" cy="182168"/>
              <a:chOff x="1661" y="2750"/>
              <a:chExt cx="250" cy="250"/>
            </a:xfrm>
          </p:grpSpPr>
          <p:sp>
            <p:nvSpPr>
              <p:cNvPr id="55" name="Oval 139"/>
              <p:cNvSpPr>
                <a:spLocks noChangeArrowheads="1"/>
              </p:cNvSpPr>
              <p:nvPr/>
            </p:nvSpPr>
            <p:spPr bwMode="auto">
              <a:xfrm>
                <a:off x="1661" y="2750"/>
                <a:ext cx="250" cy="250"/>
              </a:xfrm>
              <a:prstGeom prst="ellipse">
                <a:avLst/>
              </a:prstGeom>
              <a:solidFill>
                <a:srgbClr val="FAD2E1"/>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endParaRPr lang="ko-KR" altLang="en-US" sz="1600" b="1">
                  <a:solidFill>
                    <a:schemeClr val="tx1">
                      <a:lumMod val="65000"/>
                      <a:lumOff val="35000"/>
                    </a:schemeClr>
                  </a:solidFill>
                  <a:latin typeface="微軟正黑體" panose="020B0604030504040204" pitchFamily="34" charset="-120"/>
                  <a:ea typeface="Malgun Gothic" pitchFamily="34" charset="-127"/>
                </a:endParaRPr>
              </a:p>
            </p:txBody>
          </p:sp>
          <p:sp>
            <p:nvSpPr>
              <p:cNvPr id="56" name="Oval 140"/>
              <p:cNvSpPr>
                <a:spLocks noChangeArrowheads="1"/>
              </p:cNvSpPr>
              <p:nvPr/>
            </p:nvSpPr>
            <p:spPr bwMode="auto">
              <a:xfrm>
                <a:off x="1729" y="2818"/>
                <a:ext cx="114" cy="114"/>
              </a:xfrm>
              <a:prstGeom prst="ellipse">
                <a:avLst/>
              </a:prstGeom>
              <a:solidFill>
                <a:srgbClr val="FFFFFF"/>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endParaRPr lang="ko-KR" altLang="en-US" sz="1600" b="1">
                  <a:solidFill>
                    <a:schemeClr val="tx1">
                      <a:lumMod val="65000"/>
                      <a:lumOff val="35000"/>
                    </a:schemeClr>
                  </a:solidFill>
                  <a:latin typeface="微軟正黑體" panose="020B0604030504040204" pitchFamily="34" charset="-120"/>
                  <a:ea typeface="Malgun Gothic" pitchFamily="34" charset="-127"/>
                </a:endParaRPr>
              </a:p>
            </p:txBody>
          </p:sp>
        </p:grpSp>
        <p:sp>
          <p:nvSpPr>
            <p:cNvPr id="53" name="TextBox 57"/>
            <p:cNvSpPr txBox="1">
              <a:spLocks noChangeArrowheads="1"/>
            </p:cNvSpPr>
            <p:nvPr/>
          </p:nvSpPr>
          <p:spPr bwMode="auto">
            <a:xfrm>
              <a:off x="2157530" y="2388003"/>
              <a:ext cx="1575799" cy="33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eaLnBrk="1" hangingPunct="1"/>
              <a:r>
                <a:rPr lang="en-US" altLang="zh-TW" sz="1600" b="1" dirty="0" smtClean="0">
                  <a:solidFill>
                    <a:schemeClr val="tx1">
                      <a:lumMod val="65000"/>
                      <a:lumOff val="35000"/>
                    </a:schemeClr>
                  </a:solidFill>
                  <a:latin typeface="Arial Black" panose="020B0A04020102020204" pitchFamily="34" charset="0"/>
                  <a:ea typeface="微軟正黑體" panose="020B0604030504040204" pitchFamily="34" charset="-120"/>
                </a:rPr>
                <a:t>05/23-06/12</a:t>
              </a:r>
              <a:endParaRPr lang="en-US" altLang="zh-CN" sz="1600" b="1" dirty="0">
                <a:solidFill>
                  <a:schemeClr val="tx1">
                    <a:lumMod val="65000"/>
                    <a:lumOff val="35000"/>
                  </a:schemeClr>
                </a:solidFill>
                <a:latin typeface="Arial Black" panose="020B0A04020102020204" pitchFamily="34" charset="0"/>
                <a:ea typeface="微軟正黑體" panose="020B0604030504040204" pitchFamily="34" charset="-120"/>
              </a:endParaRPr>
            </a:p>
          </p:txBody>
        </p:sp>
        <p:sp>
          <p:nvSpPr>
            <p:cNvPr id="54" name="TextBox 57"/>
            <p:cNvSpPr txBox="1">
              <a:spLocks noChangeArrowheads="1"/>
            </p:cNvSpPr>
            <p:nvPr/>
          </p:nvSpPr>
          <p:spPr bwMode="auto">
            <a:xfrm>
              <a:off x="2214365" y="2675891"/>
              <a:ext cx="1263770" cy="58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TW" altLang="en-US" sz="1600" b="1" dirty="0">
                  <a:solidFill>
                    <a:schemeClr val="tx1">
                      <a:lumMod val="65000"/>
                      <a:lumOff val="35000"/>
                    </a:schemeClr>
                  </a:solidFill>
                  <a:latin typeface="微軟正黑體" panose="020B0604030504040204" pitchFamily="34" charset="-120"/>
                  <a:ea typeface="微軟正黑體" panose="020B0604030504040204" pitchFamily="34" charset="-120"/>
                </a:rPr>
                <a:t>預計開放</a:t>
              </a:r>
              <a:endParaRPr lang="en-US" altLang="zh-TW" sz="16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r>
                <a:rPr lang="zh-TW" altLang="en-US" sz="1600" b="1" dirty="0">
                  <a:solidFill>
                    <a:schemeClr val="tx1">
                      <a:lumMod val="65000"/>
                      <a:lumOff val="35000"/>
                    </a:schemeClr>
                  </a:solidFill>
                  <a:latin typeface="微軟正黑體" panose="020B0604030504040204" pitchFamily="34" charset="-120"/>
                  <a:ea typeface="微軟正黑體" panose="020B0604030504040204" pitchFamily="34" charset="-120"/>
                </a:rPr>
                <a:t>線上問卷</a:t>
              </a:r>
              <a:endParaRPr lang="en-US" altLang="zh-TW" sz="16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sp>
        <p:nvSpPr>
          <p:cNvPr id="57" name="TextBox 57"/>
          <p:cNvSpPr txBox="1">
            <a:spLocks noChangeArrowheads="1"/>
          </p:cNvSpPr>
          <p:nvPr/>
        </p:nvSpPr>
        <p:spPr bwMode="auto">
          <a:xfrm>
            <a:off x="3170960" y="3236188"/>
            <a:ext cx="19302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TW" altLang="en-US" sz="1200" b="1" dirty="0">
                <a:solidFill>
                  <a:schemeClr val="tx1">
                    <a:lumMod val="65000"/>
                    <a:lumOff val="35000"/>
                  </a:schemeClr>
                </a:solidFill>
                <a:latin typeface="微軟正黑體" panose="020B0604030504040204" pitchFamily="34" charset="-120"/>
                <a:ea typeface="微軟正黑體" panose="020B0604030504040204" pitchFamily="34" charset="-120"/>
              </a:rPr>
              <a:t>*待教育部公告後開放</a:t>
            </a:r>
            <a:endParaRPr lang="en-US" altLang="zh-TW" sz="12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nvGrpSpPr>
          <p:cNvPr id="59" name="组 9"/>
          <p:cNvGrpSpPr>
            <a:grpSpLocks/>
          </p:cNvGrpSpPr>
          <p:nvPr/>
        </p:nvGrpSpPr>
        <p:grpSpPr bwMode="auto">
          <a:xfrm>
            <a:off x="4408489" y="3709364"/>
            <a:ext cx="1764000" cy="1796549"/>
            <a:chOff x="647922" y="3840094"/>
            <a:chExt cx="1763578" cy="1486665"/>
          </a:xfrm>
          <a:solidFill>
            <a:schemeClr val="accent1">
              <a:lumMod val="60000"/>
              <a:lumOff val="40000"/>
            </a:schemeClr>
          </a:solidFill>
        </p:grpSpPr>
        <p:sp>
          <p:nvSpPr>
            <p:cNvPr id="60" name="AutoShape 17"/>
            <p:cNvSpPr>
              <a:spLocks noChangeArrowheads="1"/>
            </p:cNvSpPr>
            <p:nvPr/>
          </p:nvSpPr>
          <p:spPr bwMode="auto">
            <a:xfrm>
              <a:off x="647922" y="4403256"/>
              <a:ext cx="1763578" cy="923503"/>
            </a:xfrm>
            <a:prstGeom prst="roundRect">
              <a:avLst>
                <a:gd name="adj" fmla="val 13009"/>
              </a:avLst>
            </a:prstGeom>
            <a:solidFill>
              <a:srgbClr val="F3E8CD"/>
            </a:solidFill>
            <a:ln w="19050" cap="rnd">
              <a:solidFill>
                <a:schemeClr val="tx1">
                  <a:lumMod val="65000"/>
                  <a:lumOff val="35000"/>
                </a:schemeClr>
              </a:solidFill>
              <a:prstDash val="sysDot"/>
              <a:round/>
              <a:headEnd/>
              <a:tailEnd/>
            </a:ln>
            <a:effec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fontAlgn="auto">
                <a:spcBef>
                  <a:spcPts val="0"/>
                </a:spcBef>
                <a:spcAft>
                  <a:spcPts val="0"/>
                </a:spcAft>
                <a:defRPr/>
              </a:pPr>
              <a:endParaRPr lang="zh-CN" altLang="en-US">
                <a:solidFill>
                  <a:schemeClr val="tx1">
                    <a:lumMod val="65000"/>
                    <a:lumOff val="35000"/>
                  </a:schemeClr>
                </a:solidFill>
                <a:latin typeface="Arial" charset="0"/>
                <a:ea typeface="宋体" charset="0"/>
                <a:cs typeface="宋体" charset="0"/>
              </a:endParaRPr>
            </a:p>
          </p:txBody>
        </p:sp>
        <p:sp>
          <p:nvSpPr>
            <p:cNvPr id="61" name="TextBox 57"/>
            <p:cNvSpPr txBox="1">
              <a:spLocks noChangeArrowheads="1"/>
            </p:cNvSpPr>
            <p:nvPr/>
          </p:nvSpPr>
          <p:spPr bwMode="auto">
            <a:xfrm>
              <a:off x="836791" y="4472042"/>
              <a:ext cx="1452108" cy="28015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eaLnBrk="1" hangingPunct="1"/>
              <a:r>
                <a:rPr lang="en-US" altLang="zh-TW" sz="1600" b="1" dirty="0">
                  <a:solidFill>
                    <a:schemeClr val="tx1">
                      <a:lumMod val="65000"/>
                      <a:lumOff val="35000"/>
                    </a:schemeClr>
                  </a:solidFill>
                  <a:latin typeface="Arial Black" pitchFamily="34" charset="0"/>
                  <a:ea typeface="Malgun Gothic" pitchFamily="34" charset="-127"/>
                </a:rPr>
                <a:t>06/13-07/17</a:t>
              </a:r>
            </a:p>
          </p:txBody>
        </p:sp>
        <p:sp>
          <p:nvSpPr>
            <p:cNvPr id="62" name="TextBox 57"/>
            <p:cNvSpPr txBox="1">
              <a:spLocks noChangeArrowheads="1"/>
            </p:cNvSpPr>
            <p:nvPr/>
          </p:nvSpPr>
          <p:spPr bwMode="auto">
            <a:xfrm>
              <a:off x="841551" y="4699585"/>
              <a:ext cx="1088713" cy="48390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TW" altLang="en-US" sz="1600" b="1" dirty="0">
                  <a:solidFill>
                    <a:schemeClr val="tx1">
                      <a:lumMod val="65000"/>
                      <a:lumOff val="35000"/>
                    </a:schemeClr>
                  </a:solidFill>
                  <a:latin typeface="微软雅黑" pitchFamily="34" charset="-122"/>
                  <a:ea typeface="Malgun Gothic" pitchFamily="34" charset="-127"/>
                </a:rPr>
                <a:t>系所執行</a:t>
              </a:r>
              <a:endParaRPr lang="en-US" altLang="zh-TW" sz="1600" b="1" dirty="0">
                <a:solidFill>
                  <a:schemeClr val="tx1">
                    <a:lumMod val="65000"/>
                    <a:lumOff val="35000"/>
                  </a:schemeClr>
                </a:solidFill>
                <a:latin typeface="微软雅黑" pitchFamily="34" charset="-122"/>
                <a:ea typeface="Malgun Gothic" pitchFamily="34" charset="-127"/>
              </a:endParaRPr>
            </a:p>
            <a:p>
              <a:r>
                <a:rPr lang="zh-TW" altLang="en-US" sz="1600" b="1" dirty="0">
                  <a:solidFill>
                    <a:schemeClr val="tx1">
                      <a:lumMod val="65000"/>
                      <a:lumOff val="35000"/>
                    </a:schemeClr>
                  </a:solidFill>
                  <a:latin typeface="微软雅黑" pitchFamily="34" charset="-122"/>
                  <a:ea typeface="Malgun Gothic" pitchFamily="34" charset="-127"/>
                </a:rPr>
                <a:t>畢五問卷</a:t>
              </a:r>
              <a:endParaRPr lang="en-US" altLang="zh-CN" sz="1600" b="1" dirty="0">
                <a:solidFill>
                  <a:schemeClr val="tx1">
                    <a:lumMod val="65000"/>
                    <a:lumOff val="35000"/>
                  </a:schemeClr>
                </a:solidFill>
                <a:latin typeface="微软雅黑" pitchFamily="34" charset="-122"/>
                <a:ea typeface="Malgun Gothic" pitchFamily="34" charset="-127"/>
              </a:endParaRPr>
            </a:p>
          </p:txBody>
        </p:sp>
        <p:grpSp>
          <p:nvGrpSpPr>
            <p:cNvPr id="63" name="组 6"/>
            <p:cNvGrpSpPr>
              <a:grpSpLocks/>
            </p:cNvGrpSpPr>
            <p:nvPr/>
          </p:nvGrpSpPr>
          <p:grpSpPr bwMode="auto">
            <a:xfrm>
              <a:off x="725845" y="3840094"/>
              <a:ext cx="182168" cy="681101"/>
              <a:chOff x="611560" y="3840094"/>
              <a:chExt cx="182168" cy="681101"/>
            </a:xfrm>
            <a:grpFill/>
          </p:grpSpPr>
          <p:sp>
            <p:nvSpPr>
              <p:cNvPr id="64" name="Line 18"/>
              <p:cNvSpPr>
                <a:spLocks noChangeShapeType="1"/>
              </p:cNvSpPr>
              <p:nvPr/>
            </p:nvSpPr>
            <p:spPr bwMode="auto">
              <a:xfrm flipH="1">
                <a:off x="695524" y="3940109"/>
                <a:ext cx="1588" cy="581086"/>
              </a:xfrm>
              <a:prstGeom prst="line">
                <a:avLst/>
              </a:prstGeom>
              <a:grpFill/>
              <a:ln w="19050">
                <a:solidFill>
                  <a:srgbClr val="595959"/>
                </a:solidFill>
                <a:prstDash val="sysDot"/>
                <a:round/>
                <a:headEnd type="oval" w="med" len="med"/>
                <a:tailEnd type="oval" w="med" len="med"/>
              </a:ln>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TW" altLang="en-US">
                  <a:solidFill>
                    <a:schemeClr val="tx1">
                      <a:lumMod val="65000"/>
                      <a:lumOff val="35000"/>
                    </a:schemeClr>
                  </a:solidFill>
                </a:endParaRPr>
              </a:p>
            </p:txBody>
          </p:sp>
          <p:grpSp>
            <p:nvGrpSpPr>
              <p:cNvPr id="65" name="Group 138"/>
              <p:cNvGrpSpPr>
                <a:grpSpLocks/>
              </p:cNvGrpSpPr>
              <p:nvPr/>
            </p:nvGrpSpPr>
            <p:grpSpPr bwMode="auto">
              <a:xfrm>
                <a:off x="611560" y="3840094"/>
                <a:ext cx="182168" cy="152293"/>
                <a:chOff x="1661" y="2750"/>
                <a:chExt cx="250" cy="209"/>
              </a:xfrm>
              <a:grpFill/>
            </p:grpSpPr>
            <p:sp>
              <p:nvSpPr>
                <p:cNvPr id="66" name="Oval 139"/>
                <p:cNvSpPr>
                  <a:spLocks noChangeArrowheads="1"/>
                </p:cNvSpPr>
                <p:nvPr/>
              </p:nvSpPr>
              <p:spPr bwMode="auto">
                <a:xfrm>
                  <a:off x="1661" y="2750"/>
                  <a:ext cx="250" cy="209"/>
                </a:xfrm>
                <a:prstGeom prst="ellipse">
                  <a:avLst/>
                </a:prstGeom>
                <a:solidFill>
                  <a:srgbClr val="F3E8CD"/>
                </a:solidFill>
                <a:ln>
                  <a:noFill/>
                </a:ln>
                <a:extLst/>
              </p:spPr>
              <p:txBody>
                <a:bodyPr wrap="none" anchor="ct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fontAlgn="auto">
                    <a:spcBef>
                      <a:spcPts val="0"/>
                    </a:spcBef>
                    <a:spcAft>
                      <a:spcPts val="0"/>
                    </a:spcAft>
                    <a:defRPr/>
                  </a:pPr>
                  <a:endParaRPr lang="ko-KR" altLang="en-US">
                    <a:solidFill>
                      <a:schemeClr val="tx1">
                        <a:lumMod val="65000"/>
                        <a:lumOff val="35000"/>
                      </a:schemeClr>
                    </a:solidFill>
                    <a:latin typeface="Malgun Gothic" pitchFamily="34" charset="-127"/>
                    <a:ea typeface="Malgun Gothic" pitchFamily="34" charset="-127"/>
                  </a:endParaRPr>
                </a:p>
              </p:txBody>
            </p:sp>
            <p:sp>
              <p:nvSpPr>
                <p:cNvPr id="67" name="Oval 140"/>
                <p:cNvSpPr>
                  <a:spLocks noChangeArrowheads="1"/>
                </p:cNvSpPr>
                <p:nvPr/>
              </p:nvSpPr>
              <p:spPr bwMode="auto">
                <a:xfrm>
                  <a:off x="1729" y="2818"/>
                  <a:ext cx="114" cy="94"/>
                </a:xfrm>
                <a:prstGeom prst="ellipse">
                  <a:avLst/>
                </a:prstGeom>
                <a:solidFill>
                  <a:schemeClr val="bg1"/>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endParaRPr lang="ko-KR" altLang="en-US">
                    <a:solidFill>
                      <a:schemeClr val="tx1">
                        <a:lumMod val="65000"/>
                        <a:lumOff val="35000"/>
                      </a:schemeClr>
                    </a:solidFill>
                    <a:latin typeface="Malgun Gothic" pitchFamily="34" charset="-127"/>
                    <a:ea typeface="Malgun Gothic" pitchFamily="34" charset="-127"/>
                  </a:endParaRPr>
                </a:p>
              </p:txBody>
            </p:sp>
          </p:grpSp>
        </p:grpSp>
      </p:grpSp>
      <p:sp>
        <p:nvSpPr>
          <p:cNvPr id="68" name="TextBox 57"/>
          <p:cNvSpPr txBox="1">
            <a:spLocks noChangeArrowheads="1"/>
          </p:cNvSpPr>
          <p:nvPr/>
        </p:nvSpPr>
        <p:spPr bwMode="auto">
          <a:xfrm>
            <a:off x="4576093" y="4109975"/>
            <a:ext cx="21019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TW" altLang="en-US" sz="1200" b="1"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en-US" altLang="zh-TW" sz="1200" b="1" dirty="0">
                <a:solidFill>
                  <a:schemeClr val="tx1">
                    <a:lumMod val="65000"/>
                    <a:lumOff val="35000"/>
                  </a:schemeClr>
                </a:solidFill>
                <a:latin typeface="微軟正黑體" panose="020B0604030504040204" pitchFamily="34" charset="-120"/>
                <a:ea typeface="微軟正黑體" panose="020B0604030504040204" pitchFamily="34" charset="-120"/>
              </a:rPr>
              <a:t>05/31</a:t>
            </a:r>
            <a:r>
              <a:rPr lang="zh-TW" altLang="en-US" sz="1200" b="1" dirty="0">
                <a:solidFill>
                  <a:schemeClr val="tx1">
                    <a:lumMod val="65000"/>
                    <a:lumOff val="35000"/>
                  </a:schemeClr>
                </a:solidFill>
                <a:latin typeface="微軟正黑體" panose="020B0604030504040204" pitchFamily="34" charset="-120"/>
                <a:ea typeface="微軟正黑體" panose="020B0604030504040204" pitchFamily="34" charset="-120"/>
              </a:rPr>
              <a:t>前完成訪員約用</a:t>
            </a:r>
            <a:endParaRPr lang="en-US" altLang="zh-TW" sz="12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nvGrpSpPr>
          <p:cNvPr id="69" name="组 8"/>
          <p:cNvGrpSpPr>
            <a:grpSpLocks/>
          </p:cNvGrpSpPr>
          <p:nvPr/>
        </p:nvGrpSpPr>
        <p:grpSpPr bwMode="auto">
          <a:xfrm>
            <a:off x="4917842" y="2152516"/>
            <a:ext cx="1780256" cy="1759898"/>
            <a:chOff x="1952904" y="2265302"/>
            <a:chExt cx="1780425" cy="1760500"/>
          </a:xfrm>
        </p:grpSpPr>
        <p:sp>
          <p:nvSpPr>
            <p:cNvPr id="70" name="AutoShape 2"/>
            <p:cNvSpPr>
              <a:spLocks noChangeArrowheads="1"/>
            </p:cNvSpPr>
            <p:nvPr/>
          </p:nvSpPr>
          <p:spPr bwMode="auto">
            <a:xfrm>
              <a:off x="1952904" y="2265302"/>
              <a:ext cx="1764167" cy="1080371"/>
            </a:xfrm>
            <a:prstGeom prst="roundRect">
              <a:avLst>
                <a:gd name="adj" fmla="val 13009"/>
              </a:avLst>
            </a:prstGeom>
            <a:solidFill>
              <a:srgbClr val="D08880"/>
            </a:solidFill>
            <a:ln w="19050" cap="rnd">
              <a:solidFill>
                <a:schemeClr val="tx1">
                  <a:lumMod val="65000"/>
                  <a:lumOff val="35000"/>
                </a:schemeClr>
              </a:solidFill>
              <a:prstDash val="sysDot"/>
              <a:round/>
              <a:headEnd/>
              <a:tailEnd/>
            </a:ln>
            <a:effectLst/>
          </p:spPr>
          <p:txBody>
            <a:bodyPr wrap="none" anchor="ct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fontAlgn="auto">
                <a:spcBef>
                  <a:spcPts val="0"/>
                </a:spcBef>
                <a:spcAft>
                  <a:spcPts val="0"/>
                </a:spcAft>
                <a:defRPr/>
              </a:pPr>
              <a:endParaRPr lang="zh-CN" altLang="en-US" sz="1600" b="1">
                <a:solidFill>
                  <a:schemeClr val="tx1">
                    <a:lumMod val="65000"/>
                    <a:lumOff val="35000"/>
                  </a:schemeClr>
                </a:solidFill>
                <a:latin typeface="微軟正黑體" panose="020B0604030504040204" pitchFamily="34" charset="-120"/>
                <a:ea typeface="微軟正黑體" panose="020B0604030504040204" pitchFamily="34" charset="-120"/>
                <a:cs typeface="宋体" charset="0"/>
              </a:endParaRPr>
            </a:p>
          </p:txBody>
        </p:sp>
        <p:sp>
          <p:nvSpPr>
            <p:cNvPr id="71" name="Line 16"/>
            <p:cNvSpPr>
              <a:spLocks noChangeShapeType="1"/>
            </p:cNvSpPr>
            <p:nvPr/>
          </p:nvSpPr>
          <p:spPr bwMode="auto">
            <a:xfrm>
              <a:off x="2115997" y="2642994"/>
              <a:ext cx="3612" cy="1290700"/>
            </a:xfrm>
            <a:prstGeom prst="line">
              <a:avLst/>
            </a:prstGeom>
            <a:noFill/>
            <a:ln w="19050">
              <a:solidFill>
                <a:srgbClr val="595959"/>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TW" altLang="en-US" sz="1600" b="1">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nvGrpSpPr>
            <p:cNvPr id="72" name="Group 138"/>
            <p:cNvGrpSpPr>
              <a:grpSpLocks/>
            </p:cNvGrpSpPr>
            <p:nvPr/>
          </p:nvGrpSpPr>
          <p:grpSpPr bwMode="auto">
            <a:xfrm>
              <a:off x="2024913" y="3843634"/>
              <a:ext cx="182168" cy="182168"/>
              <a:chOff x="1661" y="2750"/>
              <a:chExt cx="250" cy="250"/>
            </a:xfrm>
          </p:grpSpPr>
          <p:sp>
            <p:nvSpPr>
              <p:cNvPr id="75" name="Oval 139"/>
              <p:cNvSpPr>
                <a:spLocks noChangeArrowheads="1"/>
              </p:cNvSpPr>
              <p:nvPr/>
            </p:nvSpPr>
            <p:spPr bwMode="auto">
              <a:xfrm>
                <a:off x="1661" y="2750"/>
                <a:ext cx="250" cy="250"/>
              </a:xfrm>
              <a:prstGeom prst="ellipse">
                <a:avLst/>
              </a:prstGeom>
              <a:solidFill>
                <a:srgbClr val="D08880"/>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endParaRPr lang="ko-KR" altLang="en-US" sz="1600" b="1">
                  <a:solidFill>
                    <a:schemeClr val="tx1">
                      <a:lumMod val="65000"/>
                      <a:lumOff val="35000"/>
                    </a:schemeClr>
                  </a:solidFill>
                  <a:latin typeface="微軟正黑體" panose="020B0604030504040204" pitchFamily="34" charset="-120"/>
                  <a:ea typeface="Malgun Gothic" pitchFamily="34" charset="-127"/>
                </a:endParaRPr>
              </a:p>
            </p:txBody>
          </p:sp>
          <p:sp>
            <p:nvSpPr>
              <p:cNvPr id="76" name="Oval 140"/>
              <p:cNvSpPr>
                <a:spLocks noChangeArrowheads="1"/>
              </p:cNvSpPr>
              <p:nvPr/>
            </p:nvSpPr>
            <p:spPr bwMode="auto">
              <a:xfrm>
                <a:off x="1729" y="2818"/>
                <a:ext cx="114" cy="114"/>
              </a:xfrm>
              <a:prstGeom prst="ellipse">
                <a:avLst/>
              </a:prstGeom>
              <a:solidFill>
                <a:srgbClr val="FFFFFF"/>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endParaRPr lang="ko-KR" altLang="en-US" sz="1600" b="1">
                  <a:solidFill>
                    <a:schemeClr val="tx1">
                      <a:lumMod val="65000"/>
                      <a:lumOff val="35000"/>
                    </a:schemeClr>
                  </a:solidFill>
                  <a:latin typeface="微軟正黑體" panose="020B0604030504040204" pitchFamily="34" charset="-120"/>
                  <a:ea typeface="Malgun Gothic" pitchFamily="34" charset="-127"/>
                </a:endParaRPr>
              </a:p>
            </p:txBody>
          </p:sp>
        </p:grpSp>
        <p:sp>
          <p:nvSpPr>
            <p:cNvPr id="73" name="TextBox 57"/>
            <p:cNvSpPr txBox="1">
              <a:spLocks noChangeArrowheads="1"/>
            </p:cNvSpPr>
            <p:nvPr/>
          </p:nvSpPr>
          <p:spPr bwMode="auto">
            <a:xfrm>
              <a:off x="2157530" y="2378479"/>
              <a:ext cx="1575799" cy="33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eaLnBrk="1" hangingPunct="1"/>
              <a:r>
                <a:rPr lang="en-US" altLang="zh-TW" sz="1600" b="1" dirty="0">
                  <a:solidFill>
                    <a:schemeClr val="tx1">
                      <a:lumMod val="65000"/>
                      <a:lumOff val="35000"/>
                    </a:schemeClr>
                  </a:solidFill>
                  <a:latin typeface="Arial Black" panose="020B0A04020102020204" pitchFamily="34" charset="0"/>
                  <a:ea typeface="微軟正黑體" panose="020B0604030504040204" pitchFamily="34" charset="-120"/>
                </a:rPr>
                <a:t>07/18-08/14</a:t>
              </a:r>
              <a:endParaRPr lang="en-US" altLang="zh-CN" sz="1600" b="1" dirty="0">
                <a:solidFill>
                  <a:schemeClr val="tx1">
                    <a:lumMod val="65000"/>
                    <a:lumOff val="35000"/>
                  </a:schemeClr>
                </a:solidFill>
                <a:latin typeface="Arial Black" panose="020B0A04020102020204" pitchFamily="34" charset="0"/>
                <a:ea typeface="微軟正黑體" panose="020B0604030504040204" pitchFamily="34" charset="-120"/>
              </a:endParaRPr>
            </a:p>
          </p:txBody>
        </p:sp>
        <p:sp>
          <p:nvSpPr>
            <p:cNvPr id="74" name="TextBox 57"/>
            <p:cNvSpPr txBox="1">
              <a:spLocks noChangeArrowheads="1"/>
            </p:cNvSpPr>
            <p:nvPr/>
          </p:nvSpPr>
          <p:spPr bwMode="auto">
            <a:xfrm>
              <a:off x="2214365" y="2666364"/>
              <a:ext cx="1263770" cy="58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TW" altLang="en-US" sz="1600" b="1" dirty="0">
                  <a:solidFill>
                    <a:schemeClr val="tx1">
                      <a:lumMod val="65000"/>
                      <a:lumOff val="35000"/>
                    </a:schemeClr>
                  </a:solidFill>
                  <a:latin typeface="微軟正黑體" panose="020B0604030504040204" pitchFamily="34" charset="-120"/>
                  <a:ea typeface="微軟正黑體" panose="020B0604030504040204" pitchFamily="34" charset="-120"/>
                </a:rPr>
                <a:t>系所執行</a:t>
              </a:r>
              <a:endParaRPr lang="en-US" altLang="zh-TW" sz="16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r>
                <a:rPr lang="zh-TW" altLang="en-US" sz="1600" b="1" dirty="0">
                  <a:solidFill>
                    <a:schemeClr val="tx1">
                      <a:lumMod val="65000"/>
                      <a:lumOff val="35000"/>
                    </a:schemeClr>
                  </a:solidFill>
                  <a:latin typeface="微軟正黑體" panose="020B0604030504040204" pitchFamily="34" charset="-120"/>
                  <a:ea typeface="微軟正黑體" panose="020B0604030504040204" pitchFamily="34" charset="-120"/>
                </a:rPr>
                <a:t>畢三問卷</a:t>
              </a:r>
              <a:endParaRPr lang="en-US" altLang="zh-TW" sz="16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sp>
        <p:nvSpPr>
          <p:cNvPr id="77" name="TextBox 57"/>
          <p:cNvSpPr txBox="1">
            <a:spLocks noChangeArrowheads="1"/>
          </p:cNvSpPr>
          <p:nvPr/>
        </p:nvSpPr>
        <p:spPr bwMode="auto">
          <a:xfrm>
            <a:off x="5080919" y="3239096"/>
            <a:ext cx="20552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TW" altLang="en-US" sz="1200" b="1"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en-US" altLang="zh-TW" sz="1200" b="1" dirty="0">
                <a:solidFill>
                  <a:schemeClr val="tx1">
                    <a:lumMod val="65000"/>
                    <a:lumOff val="35000"/>
                  </a:schemeClr>
                </a:solidFill>
                <a:latin typeface="微軟正黑體" panose="020B0604030504040204" pitchFamily="34" charset="-120"/>
                <a:ea typeface="微軟正黑體" panose="020B0604030504040204" pitchFamily="34" charset="-120"/>
              </a:rPr>
              <a:t>06/30</a:t>
            </a:r>
            <a:r>
              <a:rPr lang="zh-TW" altLang="en-US" sz="1200" b="1" dirty="0">
                <a:solidFill>
                  <a:schemeClr val="tx1">
                    <a:lumMod val="65000"/>
                    <a:lumOff val="35000"/>
                  </a:schemeClr>
                </a:solidFill>
                <a:latin typeface="微軟正黑體" panose="020B0604030504040204" pitchFamily="34" charset="-120"/>
                <a:ea typeface="微軟正黑體" panose="020B0604030504040204" pitchFamily="34" charset="-120"/>
              </a:rPr>
              <a:t>前完成訪員約用</a:t>
            </a:r>
            <a:endParaRPr lang="en-US" altLang="zh-TW" sz="12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nvGrpSpPr>
          <p:cNvPr id="78" name="组 9"/>
          <p:cNvGrpSpPr>
            <a:grpSpLocks/>
          </p:cNvGrpSpPr>
          <p:nvPr/>
        </p:nvGrpSpPr>
        <p:grpSpPr bwMode="auto">
          <a:xfrm>
            <a:off x="6329312" y="3713629"/>
            <a:ext cx="1764000" cy="1796549"/>
            <a:chOff x="647923" y="3840094"/>
            <a:chExt cx="1763578" cy="1486665"/>
          </a:xfrm>
          <a:solidFill>
            <a:schemeClr val="accent1">
              <a:lumMod val="60000"/>
              <a:lumOff val="40000"/>
            </a:schemeClr>
          </a:solidFill>
        </p:grpSpPr>
        <p:sp>
          <p:nvSpPr>
            <p:cNvPr id="79" name="AutoShape 17"/>
            <p:cNvSpPr>
              <a:spLocks noChangeArrowheads="1"/>
            </p:cNvSpPr>
            <p:nvPr/>
          </p:nvSpPr>
          <p:spPr bwMode="auto">
            <a:xfrm>
              <a:off x="647923" y="4403256"/>
              <a:ext cx="1763578" cy="923503"/>
            </a:xfrm>
            <a:prstGeom prst="roundRect">
              <a:avLst>
                <a:gd name="adj" fmla="val 13009"/>
              </a:avLst>
            </a:prstGeom>
            <a:solidFill>
              <a:srgbClr val="C8DBC9"/>
            </a:solidFill>
            <a:ln w="19050" cap="rnd">
              <a:solidFill>
                <a:schemeClr val="tx1">
                  <a:lumMod val="65000"/>
                  <a:lumOff val="35000"/>
                </a:schemeClr>
              </a:solidFill>
              <a:prstDash val="sysDot"/>
              <a:round/>
              <a:headEnd/>
              <a:tailEnd/>
            </a:ln>
            <a:effec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fontAlgn="auto">
                <a:spcBef>
                  <a:spcPts val="0"/>
                </a:spcBef>
                <a:spcAft>
                  <a:spcPts val="0"/>
                </a:spcAft>
                <a:defRPr/>
              </a:pPr>
              <a:endParaRPr lang="zh-CN" altLang="en-US">
                <a:solidFill>
                  <a:schemeClr val="tx1">
                    <a:lumMod val="65000"/>
                    <a:lumOff val="35000"/>
                  </a:schemeClr>
                </a:solidFill>
                <a:latin typeface="Arial" charset="0"/>
                <a:ea typeface="宋体" charset="0"/>
                <a:cs typeface="宋体" charset="0"/>
              </a:endParaRPr>
            </a:p>
          </p:txBody>
        </p:sp>
        <p:sp>
          <p:nvSpPr>
            <p:cNvPr id="80" name="TextBox 57"/>
            <p:cNvSpPr txBox="1">
              <a:spLocks noChangeArrowheads="1"/>
            </p:cNvSpPr>
            <p:nvPr/>
          </p:nvSpPr>
          <p:spPr bwMode="auto">
            <a:xfrm>
              <a:off x="836791" y="4472042"/>
              <a:ext cx="1452108" cy="28015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eaLnBrk="1" hangingPunct="1"/>
              <a:r>
                <a:rPr lang="en-US" altLang="zh-TW" sz="1600" b="1" dirty="0">
                  <a:solidFill>
                    <a:schemeClr val="tx1">
                      <a:lumMod val="65000"/>
                      <a:lumOff val="35000"/>
                    </a:schemeClr>
                  </a:solidFill>
                  <a:latin typeface="Arial Black" pitchFamily="34" charset="0"/>
                  <a:ea typeface="Malgun Gothic" pitchFamily="34" charset="-127"/>
                </a:rPr>
                <a:t>08/22-09/18</a:t>
              </a:r>
            </a:p>
          </p:txBody>
        </p:sp>
        <p:sp>
          <p:nvSpPr>
            <p:cNvPr id="81" name="TextBox 57"/>
            <p:cNvSpPr txBox="1">
              <a:spLocks noChangeArrowheads="1"/>
            </p:cNvSpPr>
            <p:nvPr/>
          </p:nvSpPr>
          <p:spPr bwMode="auto">
            <a:xfrm>
              <a:off x="841551" y="4699585"/>
              <a:ext cx="1088713" cy="48390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TW" altLang="en-US" sz="1600" b="1" dirty="0">
                  <a:solidFill>
                    <a:schemeClr val="tx1">
                      <a:lumMod val="65000"/>
                      <a:lumOff val="35000"/>
                    </a:schemeClr>
                  </a:solidFill>
                  <a:latin typeface="微软雅黑" pitchFamily="34" charset="-122"/>
                  <a:ea typeface="Malgun Gothic" pitchFamily="34" charset="-127"/>
                </a:rPr>
                <a:t>系所執行</a:t>
              </a:r>
              <a:endParaRPr lang="en-US" altLang="zh-TW" sz="1600" b="1" dirty="0">
                <a:solidFill>
                  <a:schemeClr val="tx1">
                    <a:lumMod val="65000"/>
                    <a:lumOff val="35000"/>
                  </a:schemeClr>
                </a:solidFill>
                <a:latin typeface="微软雅黑" pitchFamily="34" charset="-122"/>
                <a:ea typeface="Malgun Gothic" pitchFamily="34" charset="-127"/>
              </a:endParaRPr>
            </a:p>
            <a:p>
              <a:r>
                <a:rPr lang="zh-TW" altLang="en-US" sz="1600" b="1" dirty="0">
                  <a:solidFill>
                    <a:schemeClr val="tx1">
                      <a:lumMod val="65000"/>
                      <a:lumOff val="35000"/>
                    </a:schemeClr>
                  </a:solidFill>
                  <a:latin typeface="微软雅黑" pitchFamily="34" charset="-122"/>
                  <a:ea typeface="Malgun Gothic" pitchFamily="34" charset="-127"/>
                </a:rPr>
                <a:t>畢一問卷</a:t>
              </a:r>
              <a:endParaRPr lang="en-US" altLang="zh-CN" sz="1600" b="1" dirty="0">
                <a:solidFill>
                  <a:schemeClr val="tx1">
                    <a:lumMod val="65000"/>
                    <a:lumOff val="35000"/>
                  </a:schemeClr>
                </a:solidFill>
                <a:latin typeface="微软雅黑" pitchFamily="34" charset="-122"/>
                <a:ea typeface="Malgun Gothic" pitchFamily="34" charset="-127"/>
              </a:endParaRPr>
            </a:p>
          </p:txBody>
        </p:sp>
        <p:grpSp>
          <p:nvGrpSpPr>
            <p:cNvPr id="82" name="组 6"/>
            <p:cNvGrpSpPr>
              <a:grpSpLocks/>
            </p:cNvGrpSpPr>
            <p:nvPr/>
          </p:nvGrpSpPr>
          <p:grpSpPr bwMode="auto">
            <a:xfrm>
              <a:off x="725845" y="3840094"/>
              <a:ext cx="182168" cy="679205"/>
              <a:chOff x="611560" y="3840094"/>
              <a:chExt cx="182168" cy="679205"/>
            </a:xfrm>
            <a:grpFill/>
          </p:grpSpPr>
          <p:sp>
            <p:nvSpPr>
              <p:cNvPr id="83" name="Line 18"/>
              <p:cNvSpPr>
                <a:spLocks noChangeShapeType="1"/>
              </p:cNvSpPr>
              <p:nvPr/>
            </p:nvSpPr>
            <p:spPr bwMode="auto">
              <a:xfrm>
                <a:off x="697111" y="3940109"/>
                <a:ext cx="5533" cy="579190"/>
              </a:xfrm>
              <a:prstGeom prst="line">
                <a:avLst/>
              </a:prstGeom>
              <a:grpFill/>
              <a:ln w="19050">
                <a:solidFill>
                  <a:srgbClr val="595959"/>
                </a:solidFill>
                <a:prstDash val="sysDot"/>
                <a:round/>
                <a:headEnd type="oval" w="med" len="med"/>
                <a:tailEnd type="oval" w="med" len="med"/>
              </a:ln>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TW" altLang="en-US">
                  <a:solidFill>
                    <a:schemeClr val="tx1">
                      <a:lumMod val="65000"/>
                      <a:lumOff val="35000"/>
                    </a:schemeClr>
                  </a:solidFill>
                </a:endParaRPr>
              </a:p>
            </p:txBody>
          </p:sp>
          <p:grpSp>
            <p:nvGrpSpPr>
              <p:cNvPr id="84" name="Group 138"/>
              <p:cNvGrpSpPr>
                <a:grpSpLocks/>
              </p:cNvGrpSpPr>
              <p:nvPr/>
            </p:nvGrpSpPr>
            <p:grpSpPr bwMode="auto">
              <a:xfrm>
                <a:off x="611560" y="3840094"/>
                <a:ext cx="182168" cy="152293"/>
                <a:chOff x="1661" y="2750"/>
                <a:chExt cx="250" cy="209"/>
              </a:xfrm>
              <a:grpFill/>
            </p:grpSpPr>
            <p:sp>
              <p:nvSpPr>
                <p:cNvPr id="85" name="Oval 139"/>
                <p:cNvSpPr>
                  <a:spLocks noChangeArrowheads="1"/>
                </p:cNvSpPr>
                <p:nvPr/>
              </p:nvSpPr>
              <p:spPr bwMode="auto">
                <a:xfrm>
                  <a:off x="1661" y="2750"/>
                  <a:ext cx="250" cy="209"/>
                </a:xfrm>
                <a:prstGeom prst="ellipse">
                  <a:avLst/>
                </a:prstGeom>
                <a:solidFill>
                  <a:srgbClr val="C8DBC9"/>
                </a:solidFill>
                <a:ln>
                  <a:noFill/>
                </a:ln>
                <a:extLst/>
              </p:spPr>
              <p:txBody>
                <a:bodyPr wrap="none" anchor="ct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fontAlgn="auto">
                    <a:spcBef>
                      <a:spcPts val="0"/>
                    </a:spcBef>
                    <a:spcAft>
                      <a:spcPts val="0"/>
                    </a:spcAft>
                    <a:defRPr/>
                  </a:pPr>
                  <a:endParaRPr lang="ko-KR" altLang="en-US">
                    <a:solidFill>
                      <a:schemeClr val="tx1">
                        <a:lumMod val="65000"/>
                        <a:lumOff val="35000"/>
                      </a:schemeClr>
                    </a:solidFill>
                    <a:latin typeface="Malgun Gothic" pitchFamily="34" charset="-127"/>
                    <a:ea typeface="Malgun Gothic" pitchFamily="34" charset="-127"/>
                  </a:endParaRPr>
                </a:p>
              </p:txBody>
            </p:sp>
            <p:sp>
              <p:nvSpPr>
                <p:cNvPr id="86" name="Oval 140"/>
                <p:cNvSpPr>
                  <a:spLocks noChangeArrowheads="1"/>
                </p:cNvSpPr>
                <p:nvPr/>
              </p:nvSpPr>
              <p:spPr bwMode="auto">
                <a:xfrm>
                  <a:off x="1729" y="2818"/>
                  <a:ext cx="114" cy="94"/>
                </a:xfrm>
                <a:prstGeom prst="ellipse">
                  <a:avLst/>
                </a:prstGeom>
                <a:solidFill>
                  <a:schemeClr val="bg1"/>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endParaRPr lang="ko-KR" altLang="en-US">
                    <a:solidFill>
                      <a:schemeClr val="tx1">
                        <a:lumMod val="65000"/>
                        <a:lumOff val="35000"/>
                      </a:schemeClr>
                    </a:solidFill>
                    <a:latin typeface="Malgun Gothic" pitchFamily="34" charset="-127"/>
                    <a:ea typeface="Malgun Gothic" pitchFamily="34" charset="-127"/>
                  </a:endParaRPr>
                </a:p>
              </p:txBody>
            </p:sp>
          </p:grpSp>
        </p:grpSp>
      </p:grpSp>
      <p:sp>
        <p:nvSpPr>
          <p:cNvPr id="87" name="TextBox 57"/>
          <p:cNvSpPr txBox="1">
            <a:spLocks noChangeArrowheads="1"/>
          </p:cNvSpPr>
          <p:nvPr/>
        </p:nvSpPr>
        <p:spPr bwMode="auto">
          <a:xfrm>
            <a:off x="6496915" y="4114240"/>
            <a:ext cx="21019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TW" altLang="en-US" sz="1200" b="1"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en-US" altLang="zh-TW" sz="1200" b="1" dirty="0">
                <a:solidFill>
                  <a:schemeClr val="tx1">
                    <a:lumMod val="65000"/>
                    <a:lumOff val="35000"/>
                  </a:schemeClr>
                </a:solidFill>
                <a:latin typeface="微軟正黑體" panose="020B0604030504040204" pitchFamily="34" charset="-120"/>
                <a:ea typeface="微軟正黑體" panose="020B0604030504040204" pitchFamily="34" charset="-120"/>
              </a:rPr>
              <a:t>07/28</a:t>
            </a:r>
            <a:r>
              <a:rPr lang="zh-TW" altLang="en-US" sz="1200" b="1" dirty="0">
                <a:solidFill>
                  <a:schemeClr val="tx1">
                    <a:lumMod val="65000"/>
                    <a:lumOff val="35000"/>
                  </a:schemeClr>
                </a:solidFill>
                <a:latin typeface="微軟正黑體" panose="020B0604030504040204" pitchFamily="34" charset="-120"/>
                <a:ea typeface="微軟正黑體" panose="020B0604030504040204" pitchFamily="34" charset="-120"/>
              </a:rPr>
              <a:t>前完成訪員約用</a:t>
            </a:r>
            <a:endParaRPr lang="en-US" altLang="zh-TW" sz="12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nvGrpSpPr>
          <p:cNvPr id="88" name="组 8"/>
          <p:cNvGrpSpPr>
            <a:grpSpLocks/>
          </p:cNvGrpSpPr>
          <p:nvPr/>
        </p:nvGrpSpPr>
        <p:grpSpPr bwMode="auto">
          <a:xfrm>
            <a:off x="6788082" y="2156781"/>
            <a:ext cx="1764000" cy="1750372"/>
            <a:chOff x="1952903" y="2274831"/>
            <a:chExt cx="1764164" cy="1750971"/>
          </a:xfrm>
        </p:grpSpPr>
        <p:sp>
          <p:nvSpPr>
            <p:cNvPr id="89" name="AutoShape 2"/>
            <p:cNvSpPr>
              <a:spLocks noChangeArrowheads="1"/>
            </p:cNvSpPr>
            <p:nvPr/>
          </p:nvSpPr>
          <p:spPr bwMode="auto">
            <a:xfrm>
              <a:off x="1952903" y="2274831"/>
              <a:ext cx="1764164" cy="1080371"/>
            </a:xfrm>
            <a:prstGeom prst="roundRect">
              <a:avLst>
                <a:gd name="adj" fmla="val 13009"/>
              </a:avLst>
            </a:prstGeom>
            <a:solidFill>
              <a:srgbClr val="AAC5B4"/>
            </a:solidFill>
            <a:ln w="19050" cap="rnd">
              <a:solidFill>
                <a:schemeClr val="tx1">
                  <a:lumMod val="65000"/>
                  <a:lumOff val="35000"/>
                </a:schemeClr>
              </a:solidFill>
              <a:prstDash val="sysDot"/>
              <a:round/>
              <a:headEnd/>
              <a:tailEnd/>
            </a:ln>
            <a:effectLst/>
          </p:spPr>
          <p:txBody>
            <a:bodyPr wrap="none" anchor="ct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fontAlgn="auto">
                <a:spcBef>
                  <a:spcPts val="0"/>
                </a:spcBef>
                <a:spcAft>
                  <a:spcPts val="0"/>
                </a:spcAft>
                <a:defRPr/>
              </a:pPr>
              <a:endParaRPr lang="zh-CN" altLang="en-US" sz="1600" b="1">
                <a:solidFill>
                  <a:schemeClr val="tx1">
                    <a:lumMod val="65000"/>
                    <a:lumOff val="35000"/>
                  </a:schemeClr>
                </a:solidFill>
                <a:latin typeface="微軟正黑體" panose="020B0604030504040204" pitchFamily="34" charset="-120"/>
                <a:ea typeface="微軟正黑體" panose="020B0604030504040204" pitchFamily="34" charset="-120"/>
                <a:cs typeface="宋体" charset="0"/>
              </a:endParaRPr>
            </a:p>
          </p:txBody>
        </p:sp>
        <p:sp>
          <p:nvSpPr>
            <p:cNvPr id="90" name="Line 16"/>
            <p:cNvSpPr>
              <a:spLocks noChangeShapeType="1"/>
            </p:cNvSpPr>
            <p:nvPr/>
          </p:nvSpPr>
          <p:spPr bwMode="auto">
            <a:xfrm>
              <a:off x="2115997" y="2642994"/>
              <a:ext cx="3612" cy="1290700"/>
            </a:xfrm>
            <a:prstGeom prst="line">
              <a:avLst/>
            </a:prstGeom>
            <a:noFill/>
            <a:ln w="19050">
              <a:solidFill>
                <a:srgbClr val="595959"/>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TW" altLang="en-US" sz="1600" b="1">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nvGrpSpPr>
            <p:cNvPr id="91" name="Group 138"/>
            <p:cNvGrpSpPr>
              <a:grpSpLocks/>
            </p:cNvGrpSpPr>
            <p:nvPr/>
          </p:nvGrpSpPr>
          <p:grpSpPr bwMode="auto">
            <a:xfrm>
              <a:off x="2024913" y="3843634"/>
              <a:ext cx="182168" cy="182168"/>
              <a:chOff x="1661" y="2750"/>
              <a:chExt cx="250" cy="250"/>
            </a:xfrm>
          </p:grpSpPr>
          <p:sp>
            <p:nvSpPr>
              <p:cNvPr id="94" name="Oval 139"/>
              <p:cNvSpPr>
                <a:spLocks noChangeArrowheads="1"/>
              </p:cNvSpPr>
              <p:nvPr/>
            </p:nvSpPr>
            <p:spPr bwMode="auto">
              <a:xfrm>
                <a:off x="1661" y="2750"/>
                <a:ext cx="250" cy="250"/>
              </a:xfrm>
              <a:prstGeom prst="ellipse">
                <a:avLst/>
              </a:prstGeom>
              <a:solidFill>
                <a:srgbClr val="AAC5B4"/>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endParaRPr lang="ko-KR" altLang="en-US" sz="1600" b="1">
                  <a:solidFill>
                    <a:schemeClr val="tx1">
                      <a:lumMod val="65000"/>
                      <a:lumOff val="35000"/>
                    </a:schemeClr>
                  </a:solidFill>
                  <a:latin typeface="微軟正黑體" panose="020B0604030504040204" pitchFamily="34" charset="-120"/>
                  <a:ea typeface="Malgun Gothic" pitchFamily="34" charset="-127"/>
                </a:endParaRPr>
              </a:p>
            </p:txBody>
          </p:sp>
          <p:sp>
            <p:nvSpPr>
              <p:cNvPr id="95" name="Oval 140"/>
              <p:cNvSpPr>
                <a:spLocks noChangeArrowheads="1"/>
              </p:cNvSpPr>
              <p:nvPr/>
            </p:nvSpPr>
            <p:spPr bwMode="auto">
              <a:xfrm>
                <a:off x="1729" y="2818"/>
                <a:ext cx="114" cy="114"/>
              </a:xfrm>
              <a:prstGeom prst="ellipse">
                <a:avLst/>
              </a:prstGeom>
              <a:solidFill>
                <a:srgbClr val="FFFFFF"/>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eaLnBrk="1" hangingPunct="1"/>
                <a:endParaRPr lang="ko-KR" altLang="en-US" sz="1600" b="1">
                  <a:solidFill>
                    <a:schemeClr val="tx1">
                      <a:lumMod val="65000"/>
                      <a:lumOff val="35000"/>
                    </a:schemeClr>
                  </a:solidFill>
                  <a:latin typeface="微軟正黑體" panose="020B0604030504040204" pitchFamily="34" charset="-120"/>
                  <a:ea typeface="Malgun Gothic" pitchFamily="34" charset="-127"/>
                </a:endParaRPr>
              </a:p>
            </p:txBody>
          </p:sp>
        </p:grpSp>
        <p:sp>
          <p:nvSpPr>
            <p:cNvPr id="92" name="TextBox 57"/>
            <p:cNvSpPr txBox="1">
              <a:spLocks noChangeArrowheads="1"/>
            </p:cNvSpPr>
            <p:nvPr/>
          </p:nvSpPr>
          <p:spPr bwMode="auto">
            <a:xfrm>
              <a:off x="2157530" y="2388008"/>
              <a:ext cx="1080016" cy="34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eaLnBrk="1" hangingPunct="1"/>
              <a:r>
                <a:rPr lang="en-US" altLang="zh-TW" sz="1600" b="1" dirty="0">
                  <a:solidFill>
                    <a:schemeClr val="tx1">
                      <a:lumMod val="65000"/>
                      <a:lumOff val="35000"/>
                    </a:schemeClr>
                  </a:solidFill>
                  <a:latin typeface="Arial Black" panose="020B0A04020102020204" pitchFamily="34" charset="0"/>
                  <a:ea typeface="微軟正黑體" panose="020B0604030504040204" pitchFamily="34" charset="-120"/>
                </a:rPr>
                <a:t>10/31</a:t>
              </a:r>
              <a:endParaRPr lang="en-US" altLang="zh-CN" sz="1600" b="1" dirty="0">
                <a:solidFill>
                  <a:schemeClr val="tx1">
                    <a:lumMod val="65000"/>
                    <a:lumOff val="35000"/>
                  </a:schemeClr>
                </a:solidFill>
                <a:latin typeface="Arial Black" panose="020B0A04020102020204" pitchFamily="34" charset="0"/>
                <a:ea typeface="微軟正黑體" panose="020B0604030504040204" pitchFamily="34" charset="-120"/>
              </a:endParaRPr>
            </a:p>
          </p:txBody>
        </p:sp>
        <p:sp>
          <p:nvSpPr>
            <p:cNvPr id="93" name="TextBox 57"/>
            <p:cNvSpPr txBox="1">
              <a:spLocks noChangeArrowheads="1"/>
            </p:cNvSpPr>
            <p:nvPr/>
          </p:nvSpPr>
          <p:spPr bwMode="auto">
            <a:xfrm>
              <a:off x="2214365" y="2761647"/>
              <a:ext cx="1502702" cy="33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TW" altLang="en-US" sz="1600" b="1" dirty="0">
                  <a:solidFill>
                    <a:schemeClr val="tx1">
                      <a:lumMod val="65000"/>
                      <a:lumOff val="35000"/>
                    </a:schemeClr>
                  </a:solidFill>
                  <a:latin typeface="微軟正黑體" panose="020B0604030504040204" pitchFamily="34" charset="-120"/>
                  <a:ea typeface="微軟正黑體" panose="020B0604030504040204" pitchFamily="34" charset="-120"/>
                </a:rPr>
                <a:t>關閉線上問卷</a:t>
              </a:r>
              <a:endParaRPr lang="en-US" altLang="zh-TW" sz="16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8461666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片 22">
            <a:extLst>
              <a:ext uri="{FF2B5EF4-FFF2-40B4-BE49-F238E27FC236}">
                <a16:creationId xmlns:a16="http://schemas.microsoft.com/office/drawing/2014/main" id="{44FA09DD-90AB-468D-ABB6-A6B6E1D046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014" y="4246478"/>
            <a:ext cx="3104367" cy="2071195"/>
          </a:xfrm>
          <a:prstGeom prst="rect">
            <a:avLst/>
          </a:prstGeom>
        </p:spPr>
      </p:pic>
      <p:pic>
        <p:nvPicPr>
          <p:cNvPr id="7" name="圖片 6">
            <a:extLst>
              <a:ext uri="{FF2B5EF4-FFF2-40B4-BE49-F238E27FC236}">
                <a16:creationId xmlns:a16="http://schemas.microsoft.com/office/drawing/2014/main" id="{044790AA-7F81-4084-89A9-099DAD4C79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501" y="1803333"/>
            <a:ext cx="3128272" cy="2087144"/>
          </a:xfrm>
          <a:prstGeom prst="rect">
            <a:avLst/>
          </a:prstGeom>
        </p:spPr>
      </p:pic>
      <p:sp>
        <p:nvSpPr>
          <p:cNvPr id="2" name="標題 1"/>
          <p:cNvSpPr>
            <a:spLocks noGrp="1"/>
          </p:cNvSpPr>
          <p:nvPr>
            <p:ph type="title"/>
          </p:nvPr>
        </p:nvSpPr>
        <p:spPr>
          <a:xfrm>
            <a:off x="706422" y="506423"/>
            <a:ext cx="7716564" cy="1325563"/>
          </a:xfrm>
        </p:spPr>
        <p:txBody>
          <a:bodyPr/>
          <a:lstStyle/>
          <a:p>
            <a:r>
              <a:rPr lang="en-US" altLang="zh-TW" dirty="0">
                <a:effectLst>
                  <a:outerShdw blurRad="38100" dist="38100" dir="2700000" algn="tl">
                    <a:srgbClr val="000000">
                      <a:alpha val="43137"/>
                    </a:srgbClr>
                  </a:outerShdw>
                </a:effectLst>
              </a:rPr>
              <a:t>(</a:t>
            </a:r>
            <a:r>
              <a:rPr lang="zh-TW" altLang="en-US" dirty="0">
                <a:effectLst>
                  <a:outerShdw blurRad="38100" dist="38100" dir="2700000" algn="tl">
                    <a:srgbClr val="000000">
                      <a:alpha val="43137"/>
                    </a:srgbClr>
                  </a:outerShdw>
                </a:effectLst>
              </a:rPr>
              <a:t>課指組</a:t>
            </a:r>
            <a:r>
              <a:rPr lang="en-US" altLang="zh-TW" dirty="0">
                <a:effectLst>
                  <a:outerShdw blurRad="38100" dist="38100" dir="2700000" algn="tl">
                    <a:srgbClr val="000000">
                      <a:alpha val="43137"/>
                    </a:srgbClr>
                  </a:outerShdw>
                </a:effectLst>
              </a:rPr>
              <a:t>) </a:t>
            </a:r>
            <a:r>
              <a:rPr lang="zh-TW" altLang="en-US" dirty="0">
                <a:effectLst>
                  <a:outerShdw blurRad="38100" dist="38100" dir="2700000" algn="tl">
                    <a:srgbClr val="000000">
                      <a:alpha val="43137"/>
                    </a:srgbClr>
                  </a:outerShdw>
                </a:effectLst>
              </a:rPr>
              <a:t>領袖人才培訓團隊</a:t>
            </a:r>
            <a:r>
              <a:rPr lang="en-US" altLang="zh-TW" dirty="0">
                <a:effectLst>
                  <a:outerShdw blurRad="38100" dist="38100" dir="2700000" algn="tl">
                    <a:srgbClr val="000000">
                      <a:alpha val="43137"/>
                    </a:srgbClr>
                  </a:outerShdw>
                </a:effectLst>
              </a:rPr>
              <a:t>-</a:t>
            </a:r>
            <a:r>
              <a:rPr lang="zh-TW" altLang="en-US" dirty="0">
                <a:effectLst>
                  <a:outerShdw blurRad="38100" dist="38100" dir="2700000" algn="tl">
                    <a:srgbClr val="000000">
                      <a:alpha val="43137"/>
                    </a:srgbClr>
                  </a:outerShdw>
                </a:effectLst>
              </a:rPr>
              <a:t>幹訓</a:t>
            </a:r>
          </a:p>
        </p:txBody>
      </p:sp>
      <p:sp>
        <p:nvSpPr>
          <p:cNvPr id="4" name="矩形 3"/>
          <p:cNvSpPr/>
          <p:nvPr/>
        </p:nvSpPr>
        <p:spPr>
          <a:xfrm>
            <a:off x="4663893" y="4221553"/>
            <a:ext cx="3636154" cy="132343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zh-TW" altLang="en-US" sz="2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活動時間</a:t>
            </a:r>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en-US" altLang="zh-TW"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111/3/5-3/6</a:t>
            </a:r>
          </a:p>
          <a:p>
            <a:r>
              <a:rPr lang="zh-TW" altLang="en-US" sz="2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活動人</a:t>
            </a:r>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數：</a:t>
            </a:r>
            <a:r>
              <a:rPr lang="en-US" altLang="zh-TW"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27</a:t>
            </a:r>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人</a:t>
            </a:r>
            <a:r>
              <a:rPr lang="en-US" altLang="zh-TW"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學員</a:t>
            </a:r>
            <a:r>
              <a:rPr lang="en-US" altLang="zh-TW"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19</a:t>
            </a:r>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人、幹部</a:t>
            </a:r>
            <a:r>
              <a:rPr lang="en-US" altLang="zh-TW"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a:t>
            </a:r>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人</a:t>
            </a:r>
            <a:r>
              <a:rPr lang="en-US" altLang="zh-TW"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活動地點：金山青年活動中心</a:t>
            </a: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9" name="矩形 8"/>
          <p:cNvSpPr/>
          <p:nvPr/>
        </p:nvSpPr>
        <p:spPr>
          <a:xfrm>
            <a:off x="953409" y="1725515"/>
            <a:ext cx="1430948" cy="707886"/>
          </a:xfrm>
          <a:prstGeom prst="rect">
            <a:avLst/>
          </a:prstGeom>
          <a:solidFill>
            <a:srgbClr val="FF9933"/>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團隊溝通課程</a:t>
            </a:r>
          </a:p>
        </p:txBody>
      </p:sp>
      <p:sp>
        <p:nvSpPr>
          <p:cNvPr id="10" name="矩形 9"/>
          <p:cNvSpPr/>
          <p:nvPr/>
        </p:nvSpPr>
        <p:spPr>
          <a:xfrm>
            <a:off x="959702" y="4181376"/>
            <a:ext cx="1430948" cy="707886"/>
          </a:xfrm>
          <a:prstGeom prst="rect">
            <a:avLst/>
          </a:prstGeom>
          <a:solidFill>
            <a:srgbClr val="FF9933"/>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組織能力課程</a:t>
            </a:r>
          </a:p>
        </p:txBody>
      </p:sp>
      <p:pic>
        <p:nvPicPr>
          <p:cNvPr id="15" name="圖片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40693" y="4723117"/>
            <a:ext cx="223200" cy="223200"/>
          </a:xfrm>
          <a:prstGeom prst="rect">
            <a:avLst/>
          </a:prstGeom>
        </p:spPr>
      </p:pic>
      <p:pic>
        <p:nvPicPr>
          <p:cNvPr id="16" name="圖片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40693" y="4469225"/>
            <a:ext cx="223200" cy="223200"/>
          </a:xfrm>
          <a:prstGeom prst="rect">
            <a:avLst/>
          </a:prstGeom>
        </p:spPr>
      </p:pic>
      <p:pic>
        <p:nvPicPr>
          <p:cNvPr id="17" name="圖片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40693" y="4230643"/>
            <a:ext cx="223200" cy="223200"/>
          </a:xfrm>
          <a:prstGeom prst="rect">
            <a:avLst/>
          </a:prstGeom>
        </p:spPr>
      </p:pic>
      <p:pic>
        <p:nvPicPr>
          <p:cNvPr id="5" name="圖片 4">
            <a:extLst>
              <a:ext uri="{FF2B5EF4-FFF2-40B4-BE49-F238E27FC236}">
                <a16:creationId xmlns:a16="http://schemas.microsoft.com/office/drawing/2014/main" id="{B9B53828-8801-41F0-A911-57E53119A7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7090" y="1803333"/>
            <a:ext cx="3202957" cy="2136973"/>
          </a:xfrm>
          <a:prstGeom prst="rect">
            <a:avLst/>
          </a:prstGeom>
        </p:spPr>
      </p:pic>
      <p:sp>
        <p:nvSpPr>
          <p:cNvPr id="11" name="矩形 10"/>
          <p:cNvSpPr/>
          <p:nvPr/>
        </p:nvSpPr>
        <p:spPr>
          <a:xfrm>
            <a:off x="4953107" y="1705258"/>
            <a:ext cx="1397975" cy="707886"/>
          </a:xfrm>
          <a:prstGeom prst="rect">
            <a:avLst/>
          </a:prstGeom>
          <a:solidFill>
            <a:srgbClr val="FF9933"/>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角色定位課程</a:t>
            </a:r>
          </a:p>
        </p:txBody>
      </p:sp>
      <p:pic>
        <p:nvPicPr>
          <p:cNvPr id="1028" name="Picture 4" descr="https://cdn-icons.flaticon.com/png/512/3882/premium/3882152.png?token=exp=1650248944~hmac=d02c0c4a436b7942442c16b1d68293ed">
            <a:extLst>
              <a:ext uri="{FF2B5EF4-FFF2-40B4-BE49-F238E27FC236}">
                <a16:creationId xmlns:a16="http://schemas.microsoft.com/office/drawing/2014/main" id="{CD1EE4BC-3237-4DD6-AE6E-C288BAFE278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512" y="4089726"/>
            <a:ext cx="414815" cy="4148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dn-icons.flaticon.com/png/512/5371/premium/5371115.png?token=exp=1650248995~hmac=c760fa205c7e2753e7389c8c3564e81a">
            <a:extLst>
              <a:ext uri="{FF2B5EF4-FFF2-40B4-BE49-F238E27FC236}">
                <a16:creationId xmlns:a16="http://schemas.microsoft.com/office/drawing/2014/main" id="{55168889-7298-46B9-B47B-E5311E7B94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4594" y="1633092"/>
            <a:ext cx="460113" cy="4601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dn-icons-png.flaticon.com/512/476/476761.png">
            <a:extLst>
              <a:ext uri="{FF2B5EF4-FFF2-40B4-BE49-F238E27FC236}">
                <a16:creationId xmlns:a16="http://schemas.microsoft.com/office/drawing/2014/main" id="{FF1FCE2A-EF03-44ED-A953-FECFC8A1F3E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48398" y="1646116"/>
            <a:ext cx="460113" cy="460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8780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內容版面配置區 2"/>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5839" y="3187820"/>
            <a:ext cx="3396809" cy="2207907"/>
          </a:xfrm>
        </p:spPr>
      </p:pic>
      <p:sp>
        <p:nvSpPr>
          <p:cNvPr id="2" name="標題 1">
            <a:extLst>
              <a:ext uri="{FF2B5EF4-FFF2-40B4-BE49-F238E27FC236}">
                <a16:creationId xmlns:a16="http://schemas.microsoft.com/office/drawing/2014/main" id="{4ED741D3-E6AE-473E-A838-9053F87EAABB}"/>
              </a:ext>
            </a:extLst>
          </p:cNvPr>
          <p:cNvSpPr>
            <a:spLocks noGrp="1"/>
          </p:cNvSpPr>
          <p:nvPr>
            <p:ph type="title"/>
          </p:nvPr>
        </p:nvSpPr>
        <p:spPr>
          <a:xfrm>
            <a:off x="586778" y="1184505"/>
            <a:ext cx="7844779" cy="771402"/>
          </a:xfrm>
        </p:spPr>
        <p:txBody>
          <a:bodyPr>
            <a:noAutofit/>
          </a:bodyPr>
          <a:lstStyle/>
          <a:p>
            <a:pPr algn="ctr"/>
            <a:r>
              <a:rPr lang="en-US" altLang="zh-TW" dirty="0">
                <a:effectLst>
                  <a:outerShdw blurRad="38100" dist="38100" dir="2700000" algn="tl">
                    <a:srgbClr val="000000">
                      <a:alpha val="43137"/>
                    </a:srgbClr>
                  </a:outerShdw>
                </a:effectLst>
              </a:rPr>
              <a:t>(</a:t>
            </a:r>
            <a:r>
              <a:rPr lang="zh-TW" altLang="en-US" dirty="0">
                <a:effectLst>
                  <a:outerShdw blurRad="38100" dist="38100" dir="2700000" algn="tl">
                    <a:srgbClr val="000000">
                      <a:alpha val="43137"/>
                    </a:srgbClr>
                  </a:outerShdw>
                </a:effectLst>
              </a:rPr>
              <a:t>課指組</a:t>
            </a:r>
            <a:r>
              <a:rPr lang="en-US" altLang="zh-TW" dirty="0">
                <a:effectLst>
                  <a:outerShdw blurRad="38100" dist="38100" dir="2700000" algn="tl">
                    <a:srgbClr val="000000">
                      <a:alpha val="43137"/>
                    </a:srgbClr>
                  </a:outerShdw>
                </a:effectLst>
              </a:rPr>
              <a:t>)</a:t>
            </a:r>
            <a:r>
              <a:rPr lang="zh-TW" altLang="en-US" dirty="0">
                <a:effectLst>
                  <a:outerShdw blurRad="38100" dist="38100" dir="2700000" algn="tl">
                    <a:srgbClr val="000000">
                      <a:alpha val="43137"/>
                    </a:srgbClr>
                  </a:outerShdw>
                </a:effectLst>
              </a:rPr>
              <a:t> 「全校社團評鑑簡報活動」</a:t>
            </a:r>
            <a:endParaRPr lang="zh-TW" altLang="en-US" dirty="0"/>
          </a:p>
        </p:txBody>
      </p:sp>
      <p:sp>
        <p:nvSpPr>
          <p:cNvPr id="8" name="矩形 7">
            <a:extLst>
              <a:ext uri="{FF2B5EF4-FFF2-40B4-BE49-F238E27FC236}">
                <a16:creationId xmlns:a16="http://schemas.microsoft.com/office/drawing/2014/main" id="{34AB852B-51F8-4708-AE03-BFA567568770}"/>
              </a:ext>
            </a:extLst>
          </p:cNvPr>
          <p:cNvSpPr/>
          <p:nvPr/>
        </p:nvSpPr>
        <p:spPr>
          <a:xfrm>
            <a:off x="586778" y="2276717"/>
            <a:ext cx="2731863" cy="830997"/>
          </a:xfrm>
          <a:prstGeom prst="rect">
            <a:avLst/>
          </a:prstGeom>
          <a:solidFill>
            <a:srgbClr val="FF9933"/>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TW"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111.5.14(</a:t>
            </a: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星期六</a:t>
            </a:r>
            <a:r>
              <a:rPr lang="en-US" altLang="zh-TW"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pPr algn="ct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於線上辦理完成</a:t>
            </a:r>
          </a:p>
        </p:txBody>
      </p:sp>
      <p:pic>
        <p:nvPicPr>
          <p:cNvPr id="4" name="圖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6655" y="2276717"/>
            <a:ext cx="5282185" cy="2971229"/>
          </a:xfrm>
          <a:prstGeom prst="rect">
            <a:avLst/>
          </a:prstGeom>
        </p:spPr>
      </p:pic>
    </p:spTree>
    <p:extLst>
      <p:ext uri="{BB962C8B-B14F-4D97-AF65-F5344CB8AC3E}">
        <p14:creationId xmlns:p14="http://schemas.microsoft.com/office/powerpoint/2010/main" val="30046424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32A4A0D-066F-42EA-811F-1C41AF6D49B8}"/>
              </a:ext>
            </a:extLst>
          </p:cNvPr>
          <p:cNvSpPr txBox="1"/>
          <p:nvPr/>
        </p:nvSpPr>
        <p:spPr>
          <a:xfrm>
            <a:off x="514739" y="452889"/>
            <a:ext cx="5245100" cy="707886"/>
          </a:xfrm>
          <a:prstGeom prst="rect">
            <a:avLst/>
          </a:prstGeom>
          <a:solidFill>
            <a:srgbClr val="002060"/>
          </a:solidFill>
        </p:spPr>
        <p:txBody>
          <a:bodyPr wrap="square" rtlCol="0">
            <a:spAutoFit/>
          </a:bodyPr>
          <a:lstStyle/>
          <a:p>
            <a:r>
              <a:rPr lang="en-US" altLang="zh-TW" sz="4000" b="1" dirty="0">
                <a:solidFill>
                  <a:schemeClr val="bg1"/>
                </a:solidFill>
                <a:latin typeface="標楷體" panose="03000509000000000000" pitchFamily="65" charset="-120"/>
                <a:ea typeface="標楷體" panose="03000509000000000000" pitchFamily="65" charset="-120"/>
              </a:rPr>
              <a:t>110-2</a:t>
            </a:r>
            <a:r>
              <a:rPr lang="zh-TW" altLang="en-US" sz="4000" b="1" dirty="0">
                <a:solidFill>
                  <a:schemeClr val="bg1"/>
                </a:solidFill>
                <a:latin typeface="標楷體" panose="03000509000000000000" pitchFamily="65" charset="-120"/>
                <a:ea typeface="標楷體" panose="03000509000000000000" pitchFamily="65" charset="-120"/>
              </a:rPr>
              <a:t>僑陸生期末活動</a:t>
            </a:r>
          </a:p>
        </p:txBody>
      </p:sp>
      <p:sp>
        <p:nvSpPr>
          <p:cNvPr id="5" name="文字方塊 4">
            <a:extLst>
              <a:ext uri="{FF2B5EF4-FFF2-40B4-BE49-F238E27FC236}">
                <a16:creationId xmlns:a16="http://schemas.microsoft.com/office/drawing/2014/main" id="{194AB3A4-318E-4307-A5C0-E97EC2DB0141}"/>
              </a:ext>
            </a:extLst>
          </p:cNvPr>
          <p:cNvSpPr txBox="1"/>
          <p:nvPr/>
        </p:nvSpPr>
        <p:spPr>
          <a:xfrm>
            <a:off x="608784" y="1465928"/>
            <a:ext cx="4542056" cy="1754326"/>
          </a:xfrm>
          <a:prstGeom prst="rect">
            <a:avLst/>
          </a:prstGeom>
          <a:solidFill>
            <a:schemeClr val="bg1">
              <a:alpha val="50000"/>
            </a:schemeClr>
          </a:solidFill>
        </p:spPr>
        <p:txBody>
          <a:bodyPr wrap="square" rtlCol="0">
            <a:spAutoFit/>
          </a:bodyPr>
          <a:lstStyle/>
          <a:p>
            <a:r>
              <a:rPr lang="en-US" altLang="zh-TW" sz="2800" b="1" dirty="0">
                <a:solidFill>
                  <a:srgbClr val="660033"/>
                </a:solidFill>
                <a:latin typeface="標楷體" panose="03000509000000000000" pitchFamily="65" charset="-120"/>
                <a:ea typeface="標楷體" panose="03000509000000000000" pitchFamily="65" charset="-120"/>
              </a:rPr>
              <a:t>֎</a:t>
            </a:r>
            <a:r>
              <a:rPr lang="zh-TW" altLang="en-US" sz="2800" b="1" dirty="0">
                <a:solidFill>
                  <a:srgbClr val="660033"/>
                </a:solidFill>
                <a:latin typeface="標楷體" panose="03000509000000000000" pitchFamily="65" charset="-120"/>
                <a:ea typeface="標楷體" panose="03000509000000000000" pitchFamily="65" charset="-120"/>
              </a:rPr>
              <a:t>僑陸生端午節活動：</a:t>
            </a:r>
            <a:endParaRPr lang="en-US" altLang="zh-TW" sz="2800" b="1" dirty="0">
              <a:solidFill>
                <a:srgbClr val="660033"/>
              </a:solidFill>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於</a:t>
            </a:r>
            <a:r>
              <a:rPr lang="en-US" altLang="zh-TW" sz="2000" dirty="0">
                <a:latin typeface="標楷體" panose="03000509000000000000" pitchFamily="65" charset="-120"/>
                <a:ea typeface="標楷體" panose="03000509000000000000" pitchFamily="65" charset="-120"/>
              </a:rPr>
              <a:t>111.06.01(</a:t>
            </a:r>
            <a:r>
              <a:rPr lang="zh-TW" altLang="en-US" sz="2000" dirty="0">
                <a:latin typeface="標楷體" panose="03000509000000000000" pitchFamily="65" charset="-120"/>
                <a:ea typeface="標楷體" panose="03000509000000000000" pitchFamily="65" charset="-120"/>
              </a:rPr>
              <a:t>三</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中午，假舒德樓一樓辦理「一見</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粽</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情</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僑陸生端午粽香傳情活動」，希望透過發送粽子給僑陸生來表達學校給予的關懷與祝福。</a:t>
            </a:r>
          </a:p>
        </p:txBody>
      </p:sp>
      <p:sp>
        <p:nvSpPr>
          <p:cNvPr id="6" name="文字方塊 5">
            <a:extLst>
              <a:ext uri="{FF2B5EF4-FFF2-40B4-BE49-F238E27FC236}">
                <a16:creationId xmlns:a16="http://schemas.microsoft.com/office/drawing/2014/main" id="{0114C24C-DDB8-4829-A6F4-77A59E811CDD}"/>
              </a:ext>
            </a:extLst>
          </p:cNvPr>
          <p:cNvSpPr txBox="1"/>
          <p:nvPr/>
        </p:nvSpPr>
        <p:spPr>
          <a:xfrm>
            <a:off x="3427485" y="3734152"/>
            <a:ext cx="4849652" cy="2369880"/>
          </a:xfrm>
          <a:prstGeom prst="rect">
            <a:avLst/>
          </a:prstGeom>
          <a:solidFill>
            <a:schemeClr val="bg1">
              <a:alpha val="50000"/>
            </a:schemeClr>
          </a:solidFill>
        </p:spPr>
        <p:txBody>
          <a:bodyPr wrap="square" rtlCol="0">
            <a:spAutoFit/>
          </a:bodyPr>
          <a:lstStyle/>
          <a:p>
            <a:r>
              <a:rPr lang="hy-AM" altLang="zh-TW" sz="2800" b="1" dirty="0">
                <a:solidFill>
                  <a:srgbClr val="660033"/>
                </a:solidFill>
                <a:ea typeface="標楷體" panose="03000509000000000000" pitchFamily="65" charset="-120"/>
              </a:rPr>
              <a:t>֎</a:t>
            </a:r>
            <a:r>
              <a:rPr lang="zh-TW" altLang="en-US" sz="2800" b="1" dirty="0">
                <a:solidFill>
                  <a:srgbClr val="660033"/>
                </a:solidFill>
                <a:latin typeface="標楷體" panose="03000509000000000000" pitchFamily="65" charset="-120"/>
                <a:ea typeface="標楷體" panose="03000509000000000000" pitchFamily="65" charset="-120"/>
              </a:rPr>
              <a:t>僑陸生畢業祝福活動：</a:t>
            </a:r>
            <a:r>
              <a:rPr lang="en-US" altLang="zh-TW" sz="2000" dirty="0">
                <a:latin typeface="標楷體" panose="03000509000000000000" pitchFamily="65" charset="-120"/>
                <a:ea typeface="標楷體" panose="03000509000000000000" pitchFamily="65" charset="-120"/>
              </a:rPr>
              <a:t>111.06.01(</a:t>
            </a:r>
            <a:r>
              <a:rPr lang="zh-TW" altLang="en-US" sz="2000" dirty="0">
                <a:latin typeface="標楷體" panose="03000509000000000000" pitchFamily="65" charset="-120"/>
                <a:ea typeface="標楷體" panose="03000509000000000000" pitchFamily="65" charset="-120"/>
              </a:rPr>
              <a:t>三</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中午起至下午五點止，假舒德樓四樓會議室舉行，因應疫情關係，本次活動採網路報名預約時段制，讓畢業生分流至活動場地拍照及領取畢業小禮物。也邀請學弟妹們線上留言給畢業生，於收集後會再製成影片提供給畢業生留念。</a:t>
            </a:r>
          </a:p>
        </p:txBody>
      </p:sp>
      <p:pic>
        <p:nvPicPr>
          <p:cNvPr id="14" name="圖片 13">
            <a:extLst>
              <a:ext uri="{FF2B5EF4-FFF2-40B4-BE49-F238E27FC236}">
                <a16:creationId xmlns:a16="http://schemas.microsoft.com/office/drawing/2014/main" id="{0E8C113B-393E-4AA8-8D6C-5A19A9C118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727181">
            <a:off x="494834" y="3725039"/>
            <a:ext cx="2700118" cy="2686342"/>
          </a:xfrm>
          <a:prstGeom prst="rect">
            <a:avLst/>
          </a:prstGeom>
          <a:ln>
            <a:solidFill>
              <a:srgbClr val="002060"/>
            </a:solidFill>
          </a:ln>
        </p:spPr>
      </p:pic>
      <p:pic>
        <p:nvPicPr>
          <p:cNvPr id="2" name="圖片 1">
            <a:extLst>
              <a:ext uri="{FF2B5EF4-FFF2-40B4-BE49-F238E27FC236}">
                <a16:creationId xmlns:a16="http://schemas.microsoft.com/office/drawing/2014/main" id="{7CBB3BD7-8775-4E93-A75F-E1A5BB75F8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6040" y="1085702"/>
            <a:ext cx="3431097" cy="2572162"/>
          </a:xfrm>
          <a:prstGeom prst="ellipse">
            <a:avLst/>
          </a:prstGeom>
          <a:ln>
            <a:noFill/>
          </a:ln>
          <a:effectLst>
            <a:softEdge rad="112500"/>
          </a:effectLst>
        </p:spPr>
      </p:pic>
      <p:pic>
        <p:nvPicPr>
          <p:cNvPr id="13" name="圖片 12">
            <a:extLst>
              <a:ext uri="{FF2B5EF4-FFF2-40B4-BE49-F238E27FC236}">
                <a16:creationId xmlns:a16="http://schemas.microsoft.com/office/drawing/2014/main" id="{B078DE5E-F443-4DB4-B5A9-679D204D2B4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61588" y="1750106"/>
            <a:ext cx="2025784" cy="1907758"/>
          </a:xfrm>
          <a:prstGeom prst="rect">
            <a:avLst/>
          </a:prstGeom>
        </p:spPr>
      </p:pic>
    </p:spTree>
    <p:extLst>
      <p:ext uri="{BB962C8B-B14F-4D97-AF65-F5344CB8AC3E}">
        <p14:creationId xmlns:p14="http://schemas.microsoft.com/office/powerpoint/2010/main" val="41991371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429407" y="1452135"/>
            <a:ext cx="6285186" cy="1123425"/>
          </a:xfrm>
        </p:spPr>
        <p:txBody>
          <a:bodyPr>
            <a:normAutofit/>
          </a:bodyPr>
          <a:lstStyle/>
          <a:p>
            <a:r>
              <a:rPr lang="zh-TW" altLang="en-US" sz="6000" dirty="0"/>
              <a:t>畢業典禮</a:t>
            </a:r>
          </a:p>
        </p:txBody>
      </p:sp>
      <p:pic>
        <p:nvPicPr>
          <p:cNvPr id="5" name="圖片 4">
            <a:extLst>
              <a:ext uri="{FF2B5EF4-FFF2-40B4-BE49-F238E27FC236}">
                <a16:creationId xmlns:a16="http://schemas.microsoft.com/office/drawing/2014/main" id="{44AA37E3-81FA-46EE-B597-2F58593F0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907" y="2575560"/>
            <a:ext cx="4171950" cy="1247775"/>
          </a:xfrm>
          <a:prstGeom prst="rect">
            <a:avLst/>
          </a:prstGeom>
        </p:spPr>
      </p:pic>
      <p:pic>
        <p:nvPicPr>
          <p:cNvPr id="6" name="圖片 5">
            <a:extLst>
              <a:ext uri="{FF2B5EF4-FFF2-40B4-BE49-F238E27FC236}">
                <a16:creationId xmlns:a16="http://schemas.microsoft.com/office/drawing/2014/main" id="{4C535796-B1AC-47B1-A8AF-C78CDDC3E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279" y="3823335"/>
            <a:ext cx="4124325" cy="1238250"/>
          </a:xfrm>
          <a:prstGeom prst="rect">
            <a:avLst/>
          </a:prstGeom>
        </p:spPr>
      </p:pic>
      <p:pic>
        <p:nvPicPr>
          <p:cNvPr id="7" name="圖片 6">
            <a:extLst>
              <a:ext uri="{FF2B5EF4-FFF2-40B4-BE49-F238E27FC236}">
                <a16:creationId xmlns:a16="http://schemas.microsoft.com/office/drawing/2014/main" id="{4D1B0B00-4680-46D4-BA0D-614301F100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7821" y="24427"/>
            <a:ext cx="2050500" cy="1989421"/>
          </a:xfrm>
          <a:prstGeom prst="rect">
            <a:avLst/>
          </a:prstGeom>
        </p:spPr>
      </p:pic>
    </p:spTree>
    <p:extLst>
      <p:ext uri="{BB962C8B-B14F-4D97-AF65-F5344CB8AC3E}">
        <p14:creationId xmlns:p14="http://schemas.microsoft.com/office/powerpoint/2010/main" val="11389801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73621BC6-CA7D-496F-A5EE-78F717990E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316" y="347658"/>
            <a:ext cx="4287412" cy="6162683"/>
          </a:xfrm>
          <a:prstGeom prst="rect">
            <a:avLst/>
          </a:prstGeom>
        </p:spPr>
      </p:pic>
      <p:pic>
        <p:nvPicPr>
          <p:cNvPr id="17" name="圖片 16">
            <a:extLst>
              <a:ext uri="{FF2B5EF4-FFF2-40B4-BE49-F238E27FC236}">
                <a16:creationId xmlns:a16="http://schemas.microsoft.com/office/drawing/2014/main" id="{1B0F350C-446C-45E6-924E-794C6B308B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2468" y="347658"/>
            <a:ext cx="3910520" cy="6162683"/>
          </a:xfrm>
          <a:prstGeom prst="rect">
            <a:avLst/>
          </a:prstGeom>
        </p:spPr>
      </p:pic>
    </p:spTree>
    <p:extLst>
      <p:ext uri="{BB962C8B-B14F-4D97-AF65-F5344CB8AC3E}">
        <p14:creationId xmlns:p14="http://schemas.microsoft.com/office/powerpoint/2010/main" val="28906221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a:extLst>
              <a:ext uri="{FF2B5EF4-FFF2-40B4-BE49-F238E27FC236}">
                <a16:creationId xmlns:a16="http://schemas.microsoft.com/office/drawing/2014/main" id="{9EDF8294-4149-4BC8-BC20-C9DE189C1344}"/>
              </a:ext>
            </a:extLst>
          </p:cNvPr>
          <p:cNvSpPr txBox="1">
            <a:spLocks noGrp="1"/>
          </p:cNvSpPr>
          <p:nvPr>
            <p:ph type="title"/>
          </p:nvPr>
        </p:nvSpPr>
        <p:spPr>
          <a:xfrm>
            <a:off x="437878" y="806502"/>
            <a:ext cx="8353697" cy="1077218"/>
          </a:xfrm>
          <a:prstGeom prst="rect">
            <a:avLst/>
          </a:prstGeom>
          <a:noFill/>
        </p:spPr>
        <p:txBody>
          <a:bodyPr wrap="square" rtlCol="0">
            <a:spAutoFit/>
          </a:bodyPr>
          <a:lstStyle/>
          <a:p>
            <a:pPr marL="0" algn="ctr" defTabSz="685800">
              <a:lnSpc>
                <a:spcPct val="100000"/>
              </a:lnSpc>
              <a:spcBef>
                <a:spcPts val="0"/>
              </a:spcBef>
              <a:defRPr/>
            </a:pPr>
            <a:r>
              <a:rPr lang="en-US" altLang="zh-TW" sz="3200" dirty="0">
                <a:solidFill>
                  <a:srgbClr val="CC776E"/>
                </a:solidFill>
                <a:cs typeface="+mn-ea"/>
                <a:sym typeface="+mn-lt"/>
              </a:rPr>
              <a:t>110</a:t>
            </a:r>
            <a:r>
              <a:rPr lang="zh-TW" altLang="en-US" sz="3200" dirty="0">
                <a:solidFill>
                  <a:srgbClr val="CC776E"/>
                </a:solidFill>
                <a:cs typeface="+mn-ea"/>
                <a:sym typeface="+mn-lt"/>
              </a:rPr>
              <a:t>學年度校級畢業典禮</a:t>
            </a:r>
            <a:r>
              <a:rPr lang="en-US" altLang="zh-TW" sz="3200" dirty="0">
                <a:solidFill>
                  <a:srgbClr val="CC776E"/>
                </a:solidFill>
                <a:cs typeface="+mn-ea"/>
                <a:sym typeface="+mn-lt"/>
              </a:rPr>
              <a:t/>
            </a:r>
            <a:br>
              <a:rPr lang="en-US" altLang="zh-TW" sz="3200" dirty="0">
                <a:solidFill>
                  <a:srgbClr val="CC776E"/>
                </a:solidFill>
                <a:cs typeface="+mn-ea"/>
                <a:sym typeface="+mn-lt"/>
              </a:rPr>
            </a:br>
            <a:r>
              <a:rPr lang="zh-TW" altLang="en-US" sz="3200" dirty="0">
                <a:solidFill>
                  <a:srgbClr val="CC776E"/>
                </a:solidFill>
                <a:cs typeface="+mn-ea"/>
                <a:sym typeface="+mn-lt"/>
              </a:rPr>
              <a:t>各學制授證及家長統計表</a:t>
            </a:r>
          </a:p>
        </p:txBody>
      </p:sp>
      <p:graphicFrame>
        <p:nvGraphicFramePr>
          <p:cNvPr id="3" name="表格 2"/>
          <p:cNvGraphicFramePr>
            <a:graphicFrameLocks noGrp="1"/>
          </p:cNvGraphicFramePr>
          <p:nvPr>
            <p:extLst/>
          </p:nvPr>
        </p:nvGraphicFramePr>
        <p:xfrm>
          <a:off x="790303" y="1955801"/>
          <a:ext cx="7648848" cy="3849476"/>
        </p:xfrm>
        <a:graphic>
          <a:graphicData uri="http://schemas.openxmlformats.org/drawingml/2006/table">
            <a:tbl>
              <a:tblPr firstRow="1" bandRow="1">
                <a:tableStyleId>{5C22544A-7EE6-4342-B048-85BDC9FD1C3A}</a:tableStyleId>
              </a:tblPr>
              <a:tblGrid>
                <a:gridCol w="2137199">
                  <a:extLst>
                    <a:ext uri="{9D8B030D-6E8A-4147-A177-3AD203B41FA5}">
                      <a16:colId xmlns:a16="http://schemas.microsoft.com/office/drawing/2014/main" val="20000"/>
                    </a:ext>
                  </a:extLst>
                </a:gridCol>
                <a:gridCol w="1638417">
                  <a:extLst>
                    <a:ext uri="{9D8B030D-6E8A-4147-A177-3AD203B41FA5}">
                      <a16:colId xmlns:a16="http://schemas.microsoft.com/office/drawing/2014/main" val="20001"/>
                    </a:ext>
                  </a:extLst>
                </a:gridCol>
                <a:gridCol w="1873384">
                  <a:extLst>
                    <a:ext uri="{9D8B030D-6E8A-4147-A177-3AD203B41FA5}">
                      <a16:colId xmlns:a16="http://schemas.microsoft.com/office/drawing/2014/main" val="20002"/>
                    </a:ext>
                  </a:extLst>
                </a:gridCol>
                <a:gridCol w="1999848">
                  <a:extLst>
                    <a:ext uri="{9D8B030D-6E8A-4147-A177-3AD203B41FA5}">
                      <a16:colId xmlns:a16="http://schemas.microsoft.com/office/drawing/2014/main" val="20003"/>
                    </a:ext>
                  </a:extLst>
                </a:gridCol>
              </a:tblGrid>
              <a:tr h="551007">
                <a:tc>
                  <a:txBody>
                    <a:bodyPr/>
                    <a:lstStyle/>
                    <a:p>
                      <a:pPr algn="dist"/>
                      <a:r>
                        <a:rPr lang="zh-TW" altLang="en-US" sz="2100" b="1" dirty="0">
                          <a:solidFill>
                            <a:sysClr val="windowText" lastClr="000000"/>
                          </a:solidFill>
                          <a:latin typeface="微軟正黑體" panose="020B0604030504040204" pitchFamily="34" charset="-120"/>
                          <a:ea typeface="微軟正黑體" panose="020B0604030504040204" pitchFamily="34" charset="-120"/>
                        </a:rPr>
                        <a:t>學制</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rPr>
                        <a:t>畢業預判數</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rPr>
                        <a:t>授證代表分配</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rPr>
                        <a:t>家屬觀禮</a:t>
                      </a:r>
                      <a:r>
                        <a:rPr lang="en-US" altLang="zh-TW" sz="2100" b="1" kern="1200" dirty="0">
                          <a:solidFill>
                            <a:sysClr val="windowText" lastClr="000000"/>
                          </a:solidFill>
                          <a:latin typeface="微軟正黑體" panose="020B0604030504040204" pitchFamily="34" charset="-120"/>
                          <a:ea typeface="微軟正黑體" panose="020B0604030504040204" pitchFamily="34" charset="-120"/>
                          <a:cs typeface="+mn-cs"/>
                        </a:rPr>
                        <a:t>(</a:t>
                      </a:r>
                      <a:r>
                        <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rPr>
                        <a:t>各</a:t>
                      </a:r>
                      <a:r>
                        <a:rPr lang="en-US" altLang="zh-TW" sz="2100" b="1" kern="1200" dirty="0">
                          <a:solidFill>
                            <a:sysClr val="windowText" lastClr="000000"/>
                          </a:solidFill>
                          <a:latin typeface="微軟正黑體" panose="020B0604030504040204" pitchFamily="34" charset="-120"/>
                          <a:ea typeface="微軟正黑體" panose="020B0604030504040204" pitchFamily="34" charset="-120"/>
                          <a:cs typeface="+mn-cs"/>
                        </a:rPr>
                        <a:t>1)</a:t>
                      </a:r>
                      <a:endPar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489980">
                <a:tc>
                  <a:txBody>
                    <a:bodyPr/>
                    <a:lstStyle/>
                    <a:p>
                      <a:pPr algn="dist"/>
                      <a:r>
                        <a:rPr lang="zh-TW" altLang="en-US" sz="2100" b="1" dirty="0">
                          <a:solidFill>
                            <a:sysClr val="windowText" lastClr="000000"/>
                          </a:solidFill>
                          <a:latin typeface="微軟正黑體" panose="020B0604030504040204" pitchFamily="34" charset="-120"/>
                          <a:ea typeface="微軟正黑體" panose="020B0604030504040204" pitchFamily="34" charset="-120"/>
                        </a:rPr>
                        <a:t>博士班</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2100" b="1" kern="1200" dirty="0">
                          <a:solidFill>
                            <a:sysClr val="windowText" lastClr="000000"/>
                          </a:solidFill>
                          <a:latin typeface="微軟正黑體" panose="020B0604030504040204" pitchFamily="34" charset="-120"/>
                          <a:ea typeface="微軟正黑體" panose="020B0604030504040204" pitchFamily="34" charset="-120"/>
                          <a:cs typeface="+mn-cs"/>
                        </a:rPr>
                        <a:t>56</a:t>
                      </a:r>
                      <a:endPar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2100" b="1" kern="1200" dirty="0">
                          <a:solidFill>
                            <a:sysClr val="windowText" lastClr="000000"/>
                          </a:solidFill>
                          <a:latin typeface="微軟正黑體" panose="020B0604030504040204" pitchFamily="34" charset="-120"/>
                          <a:ea typeface="微軟正黑體" panose="020B0604030504040204" pitchFamily="34" charset="-120"/>
                          <a:cs typeface="+mn-cs"/>
                        </a:rPr>
                        <a:t>56</a:t>
                      </a:r>
                      <a:endPar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2100" b="1" kern="1200" dirty="0">
                          <a:solidFill>
                            <a:sysClr val="windowText" lastClr="000000"/>
                          </a:solidFill>
                          <a:latin typeface="微軟正黑體" panose="020B0604030504040204" pitchFamily="34" charset="-120"/>
                          <a:ea typeface="微軟正黑體" panose="020B0604030504040204" pitchFamily="34" charset="-120"/>
                          <a:cs typeface="+mn-cs"/>
                        </a:rPr>
                        <a:t>56</a:t>
                      </a:r>
                      <a:endPar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489980">
                <a:tc>
                  <a:txBody>
                    <a:bodyPr/>
                    <a:lstStyle/>
                    <a:p>
                      <a:pPr algn="dist"/>
                      <a:r>
                        <a:rPr lang="zh-TW" altLang="en-US" sz="2100" b="1" dirty="0">
                          <a:solidFill>
                            <a:sysClr val="windowText" lastClr="000000"/>
                          </a:solidFill>
                          <a:latin typeface="微軟正黑體" panose="020B0604030504040204" pitchFamily="34" charset="-120"/>
                          <a:ea typeface="微軟正黑體" panose="020B0604030504040204" pitchFamily="34" charset="-120"/>
                        </a:rPr>
                        <a:t>碩士班</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2100" b="1" kern="1200" dirty="0">
                          <a:solidFill>
                            <a:sysClr val="windowText" lastClr="000000"/>
                          </a:solidFill>
                          <a:latin typeface="微軟正黑體" panose="020B0604030504040204" pitchFamily="34" charset="-120"/>
                          <a:ea typeface="微軟正黑體" panose="020B0604030504040204" pitchFamily="34" charset="-120"/>
                          <a:cs typeface="+mn-cs"/>
                        </a:rPr>
                        <a:t>817</a:t>
                      </a:r>
                      <a:endPar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2100" b="1" kern="1200" dirty="0">
                          <a:solidFill>
                            <a:sysClr val="windowText" lastClr="000000"/>
                          </a:solidFill>
                          <a:latin typeface="微軟正黑體" panose="020B0604030504040204" pitchFamily="34" charset="-120"/>
                          <a:ea typeface="微軟正黑體" panose="020B0604030504040204" pitchFamily="34" charset="-120"/>
                          <a:cs typeface="+mn-cs"/>
                        </a:rPr>
                        <a:t>12</a:t>
                      </a:r>
                      <a:endPar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2100" b="1" kern="1200" dirty="0">
                          <a:solidFill>
                            <a:sysClr val="windowText" lastClr="000000"/>
                          </a:solidFill>
                          <a:latin typeface="微軟正黑體" panose="020B0604030504040204" pitchFamily="34" charset="-120"/>
                          <a:ea typeface="微軟正黑體" panose="020B0604030504040204" pitchFamily="34" charset="-120"/>
                          <a:cs typeface="+mn-cs"/>
                        </a:rPr>
                        <a:t>12</a:t>
                      </a:r>
                      <a:endPar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r h="489980">
                <a:tc>
                  <a:txBody>
                    <a:bodyPr/>
                    <a:lstStyle/>
                    <a:p>
                      <a:pPr algn="dist"/>
                      <a:r>
                        <a:rPr lang="zh-TW" altLang="en-US" sz="2100" b="1" dirty="0">
                          <a:solidFill>
                            <a:sysClr val="windowText" lastClr="000000"/>
                          </a:solidFill>
                          <a:latin typeface="微軟正黑體" panose="020B0604030504040204" pitchFamily="34" charset="-120"/>
                          <a:ea typeface="微軟正黑體" panose="020B0604030504040204" pitchFamily="34" charset="-120"/>
                        </a:rPr>
                        <a:t>碩士在職專班</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2100" b="1" kern="1200" dirty="0">
                          <a:solidFill>
                            <a:sysClr val="windowText" lastClr="000000"/>
                          </a:solidFill>
                          <a:latin typeface="微軟正黑體" panose="020B0604030504040204" pitchFamily="34" charset="-120"/>
                          <a:ea typeface="微軟正黑體" panose="020B0604030504040204" pitchFamily="34" charset="-120"/>
                          <a:cs typeface="+mn-cs"/>
                        </a:rPr>
                        <a:t>581</a:t>
                      </a:r>
                      <a:endPar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2100" b="1" kern="1200" dirty="0">
                          <a:solidFill>
                            <a:sysClr val="windowText" lastClr="000000"/>
                          </a:solidFill>
                          <a:latin typeface="微軟正黑體" panose="020B0604030504040204" pitchFamily="34" charset="-120"/>
                          <a:ea typeface="微軟正黑體" panose="020B0604030504040204" pitchFamily="34" charset="-120"/>
                          <a:cs typeface="+mn-cs"/>
                        </a:rPr>
                        <a:t>12</a:t>
                      </a:r>
                      <a:endPar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2100" b="1" kern="1200" dirty="0">
                          <a:solidFill>
                            <a:sysClr val="windowText" lastClr="000000"/>
                          </a:solidFill>
                          <a:latin typeface="微軟正黑體" panose="020B0604030504040204" pitchFamily="34" charset="-120"/>
                          <a:ea typeface="微軟正黑體" panose="020B0604030504040204" pitchFamily="34" charset="-120"/>
                          <a:cs typeface="+mn-cs"/>
                        </a:rPr>
                        <a:t>12</a:t>
                      </a:r>
                      <a:endPar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489980">
                <a:tc>
                  <a:txBody>
                    <a:bodyPr/>
                    <a:lstStyle/>
                    <a:p>
                      <a:pPr algn="dist"/>
                      <a:r>
                        <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rPr>
                        <a:t>學士班</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2100" b="1" kern="1200" dirty="0">
                          <a:solidFill>
                            <a:sysClr val="windowText" lastClr="000000"/>
                          </a:solidFill>
                          <a:latin typeface="微軟正黑體" panose="020B0604030504040204" pitchFamily="34" charset="-120"/>
                          <a:ea typeface="微軟正黑體" panose="020B0604030504040204" pitchFamily="34" charset="-120"/>
                          <a:cs typeface="+mn-cs"/>
                        </a:rPr>
                        <a:t>3886</a:t>
                      </a:r>
                      <a:endPar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2100" b="1" kern="1200" dirty="0">
                          <a:solidFill>
                            <a:sysClr val="windowText" lastClr="000000"/>
                          </a:solidFill>
                          <a:latin typeface="微軟正黑體" panose="020B0604030504040204" pitchFamily="34" charset="-120"/>
                          <a:ea typeface="微軟正黑體" panose="020B0604030504040204" pitchFamily="34" charset="-120"/>
                          <a:cs typeface="+mn-cs"/>
                        </a:rPr>
                        <a:t>12</a:t>
                      </a:r>
                      <a:endPar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2100" b="1" kern="1200" dirty="0">
                          <a:solidFill>
                            <a:sysClr val="windowText" lastClr="000000"/>
                          </a:solidFill>
                          <a:latin typeface="微軟正黑體" panose="020B0604030504040204" pitchFamily="34" charset="-120"/>
                          <a:ea typeface="微軟正黑體" panose="020B0604030504040204" pitchFamily="34" charset="-120"/>
                          <a:cs typeface="+mn-cs"/>
                        </a:rPr>
                        <a:t>12</a:t>
                      </a:r>
                      <a:endPar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4"/>
                  </a:ext>
                </a:extLst>
              </a:tr>
              <a:tr h="459949">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rPr>
                        <a:t>二年制在職專班</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2100" b="1" kern="1200" dirty="0">
                          <a:solidFill>
                            <a:sysClr val="windowText" lastClr="000000"/>
                          </a:solidFill>
                          <a:latin typeface="微軟正黑體" panose="020B0604030504040204" pitchFamily="34" charset="-120"/>
                          <a:ea typeface="微軟正黑體" panose="020B0604030504040204" pitchFamily="34" charset="-120"/>
                          <a:cs typeface="+mn-cs"/>
                        </a:rPr>
                        <a:t>21</a:t>
                      </a:r>
                      <a:endPar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2100" b="1" kern="1200" dirty="0">
                          <a:solidFill>
                            <a:sysClr val="windowText" lastClr="000000"/>
                          </a:solidFill>
                          <a:latin typeface="微軟正黑體" panose="020B0604030504040204" pitchFamily="34" charset="-120"/>
                          <a:ea typeface="微軟正黑體" panose="020B0604030504040204" pitchFamily="34" charset="-120"/>
                          <a:cs typeface="+mn-cs"/>
                        </a:rPr>
                        <a:t>0</a:t>
                      </a:r>
                      <a:endPar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2100" b="1" kern="1200" dirty="0">
                          <a:solidFill>
                            <a:sysClr val="windowText" lastClr="000000"/>
                          </a:solidFill>
                          <a:latin typeface="微軟正黑體" panose="020B0604030504040204" pitchFamily="34" charset="-120"/>
                          <a:ea typeface="微軟正黑體" panose="020B0604030504040204" pitchFamily="34" charset="-120"/>
                          <a:cs typeface="+mn-cs"/>
                        </a:rPr>
                        <a:t>0</a:t>
                      </a:r>
                      <a:endPar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5"/>
                  </a:ext>
                </a:extLst>
              </a:tr>
              <a:tr h="388620">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rPr>
                        <a:t>進修學士班</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2100" b="1" kern="1200" dirty="0">
                          <a:solidFill>
                            <a:sysClr val="windowText" lastClr="000000"/>
                          </a:solidFill>
                          <a:latin typeface="微軟正黑體" panose="020B0604030504040204" pitchFamily="34" charset="-120"/>
                          <a:ea typeface="微軟正黑體" panose="020B0604030504040204" pitchFamily="34" charset="-120"/>
                          <a:cs typeface="+mn-cs"/>
                        </a:rPr>
                        <a:t>1223</a:t>
                      </a:r>
                      <a:endPar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2100" b="1" kern="1200" dirty="0">
                          <a:solidFill>
                            <a:sysClr val="windowText" lastClr="000000"/>
                          </a:solidFill>
                          <a:latin typeface="微軟正黑體" panose="020B0604030504040204" pitchFamily="34" charset="-120"/>
                          <a:ea typeface="微軟正黑體" panose="020B0604030504040204" pitchFamily="34" charset="-120"/>
                          <a:cs typeface="+mn-cs"/>
                        </a:rPr>
                        <a:t>1</a:t>
                      </a:r>
                      <a:endPar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2100" b="1" kern="1200" dirty="0">
                          <a:solidFill>
                            <a:sysClr val="windowText" lastClr="000000"/>
                          </a:solidFill>
                          <a:latin typeface="微軟正黑體" panose="020B0604030504040204" pitchFamily="34" charset="-120"/>
                          <a:ea typeface="微軟正黑體" panose="020B0604030504040204" pitchFamily="34" charset="-120"/>
                          <a:cs typeface="+mn-cs"/>
                        </a:rPr>
                        <a:t>1</a:t>
                      </a:r>
                      <a:endPar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6"/>
                  </a:ext>
                </a:extLst>
              </a:tr>
              <a:tr h="489980">
                <a:tc>
                  <a:txBody>
                    <a:bodyPr/>
                    <a:lstStyle/>
                    <a:p>
                      <a:pPr marL="0" algn="dist" defTabSz="914400" rtl="0" eaLnBrk="1" latinLnBrk="0" hangingPunct="1"/>
                      <a:r>
                        <a:rPr lang="zh-TW" altLang="en-US" sz="2100" b="1" kern="1200" dirty="0">
                          <a:solidFill>
                            <a:sysClr val="windowText" lastClr="000000"/>
                          </a:solidFill>
                          <a:latin typeface="微軟正黑體" panose="020B0604030504040204" pitchFamily="34" charset="-120"/>
                          <a:ea typeface="微軟正黑體" panose="020B0604030504040204" pitchFamily="34" charset="-120"/>
                          <a:cs typeface="+mn-cs"/>
                        </a:rPr>
                        <a:t>合計</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2100" b="1" kern="1200" dirty="0">
                          <a:solidFill>
                            <a:srgbClr val="FF0000"/>
                          </a:solidFill>
                          <a:latin typeface="微軟正黑體" panose="020B0604030504040204" pitchFamily="34" charset="-120"/>
                          <a:ea typeface="微軟正黑體" panose="020B0604030504040204" pitchFamily="34" charset="-120"/>
                          <a:cs typeface="+mn-cs"/>
                        </a:rPr>
                        <a:t>6584</a:t>
                      </a:r>
                      <a:endParaRPr lang="zh-TW" altLang="en-US" sz="2100" b="1" kern="1200" dirty="0">
                        <a:solidFill>
                          <a:srgbClr val="FF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2100" b="1" kern="1200" dirty="0">
                          <a:solidFill>
                            <a:srgbClr val="FF0000"/>
                          </a:solidFill>
                          <a:latin typeface="微軟正黑體" panose="020B0604030504040204" pitchFamily="34" charset="-120"/>
                          <a:ea typeface="微軟正黑體" panose="020B0604030504040204" pitchFamily="34" charset="-120"/>
                          <a:cs typeface="+mn-cs"/>
                        </a:rPr>
                        <a:t>93</a:t>
                      </a:r>
                      <a:endParaRPr lang="zh-TW" altLang="en-US" sz="2100" b="1" kern="1200" dirty="0">
                        <a:solidFill>
                          <a:srgbClr val="FF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100" b="1" kern="1200" dirty="0">
                          <a:solidFill>
                            <a:srgbClr val="FF0000"/>
                          </a:solidFill>
                          <a:latin typeface="微軟正黑體" panose="020B0604030504040204" pitchFamily="34" charset="-120"/>
                          <a:ea typeface="微軟正黑體" panose="020B0604030504040204" pitchFamily="34" charset="-120"/>
                          <a:cs typeface="+mn-cs"/>
                        </a:rPr>
                        <a:t>93</a:t>
                      </a:r>
                      <a:endParaRPr lang="zh-TW" altLang="en-US" sz="2100" b="1" kern="1200" dirty="0">
                        <a:solidFill>
                          <a:srgbClr val="FF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7"/>
                  </a:ext>
                </a:extLst>
              </a:tr>
            </a:tbl>
          </a:graphicData>
        </a:graphic>
      </p:graphicFrame>
      <p:pic>
        <p:nvPicPr>
          <p:cNvPr id="7" name="圖片 6">
            <a:extLst>
              <a:ext uri="{FF2B5EF4-FFF2-40B4-BE49-F238E27FC236}">
                <a16:creationId xmlns:a16="http://schemas.microsoft.com/office/drawing/2014/main" id="{0EC0D92D-0A3C-4C2F-99B0-B13FF7AFE5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316040" y="3959156"/>
            <a:ext cx="1827958" cy="2898843"/>
          </a:xfrm>
          <a:prstGeom prst="rect">
            <a:avLst/>
          </a:prstGeom>
        </p:spPr>
      </p:pic>
      <p:pic>
        <p:nvPicPr>
          <p:cNvPr id="9" name="圖片 8">
            <a:extLst>
              <a:ext uri="{FF2B5EF4-FFF2-40B4-BE49-F238E27FC236}">
                <a16:creationId xmlns:a16="http://schemas.microsoft.com/office/drawing/2014/main" id="{0C8B7892-FC1E-42A1-8E73-2C4DC92AB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01949" y="177436"/>
            <a:ext cx="1758670" cy="1706284"/>
          </a:xfrm>
          <a:prstGeom prst="rect">
            <a:avLst/>
          </a:prstGeom>
        </p:spPr>
      </p:pic>
    </p:spTree>
    <p:extLst>
      <p:ext uri="{BB962C8B-B14F-4D97-AF65-F5344CB8AC3E}">
        <p14:creationId xmlns:p14="http://schemas.microsoft.com/office/powerpoint/2010/main" val="16228727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9EDF8294-4149-4BC8-BC20-C9DE189C1344}"/>
              </a:ext>
            </a:extLst>
          </p:cNvPr>
          <p:cNvSpPr txBox="1">
            <a:spLocks/>
          </p:cNvSpPr>
          <p:nvPr/>
        </p:nvSpPr>
        <p:spPr>
          <a:xfrm>
            <a:off x="961754" y="1684394"/>
            <a:ext cx="7413897" cy="4391074"/>
          </a:xfrm>
          <a:prstGeom prst="rect">
            <a:avLst/>
          </a:prstGeom>
          <a:noFill/>
        </p:spPr>
        <p:txBody>
          <a:bodyPr vert="horz" wrap="square" lIns="68580" tIns="34290" rIns="68580" bIns="34290" rtlCol="0" anchor="ctr">
            <a:spAutoFit/>
          </a:bodyPr>
          <a:lstStyle>
            <a:lvl1pPr marL="108000" algn="l" defTabSz="914400" rtl="0" eaLnBrk="1" latinLnBrk="0" hangingPunct="1">
              <a:lnSpc>
                <a:spcPct val="90000"/>
              </a:lnSpc>
              <a:spcBef>
                <a:spcPct val="0"/>
              </a:spcBef>
              <a:buNone/>
              <a:defRPr sz="44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a:lstStyle>
          <a:p>
            <a:pPr marL="0">
              <a:lnSpc>
                <a:spcPts val="3375"/>
              </a:lnSpc>
              <a:spcBef>
                <a:spcPts val="0"/>
              </a:spcBef>
              <a:defRPr/>
            </a:pPr>
            <a:r>
              <a:rPr lang="zh-TW" altLang="en-US" sz="2400" dirty="0">
                <a:solidFill>
                  <a:schemeClr val="tx1"/>
                </a:solidFill>
                <a:latin typeface="標楷體" panose="03000509000000000000" pitchFamily="65" charset="-120"/>
                <a:ea typeface="標楷體" panose="03000509000000000000" pitchFamily="65" charset="-120"/>
                <a:cs typeface="+mn-ea"/>
                <a:sym typeface="+mn-lt"/>
              </a:rPr>
              <a:t>一、時間：</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111</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年</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6</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月</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1</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日</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星期三</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)13</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30</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至</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15</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30</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時。</a:t>
            </a:r>
          </a:p>
          <a:p>
            <a:pPr marL="0">
              <a:lnSpc>
                <a:spcPts val="3375"/>
              </a:lnSpc>
              <a:spcBef>
                <a:spcPts val="0"/>
              </a:spcBef>
              <a:defRPr/>
            </a:pPr>
            <a:r>
              <a:rPr lang="zh-TW" altLang="en-US" sz="2400" dirty="0">
                <a:solidFill>
                  <a:schemeClr val="tx1"/>
                </a:solidFill>
                <a:latin typeface="標楷體" panose="03000509000000000000" pitchFamily="65" charset="-120"/>
                <a:ea typeface="標楷體" panose="03000509000000000000" pitchFamily="65" charset="-120"/>
                <a:cs typeface="+mn-ea"/>
                <a:sym typeface="+mn-lt"/>
              </a:rPr>
              <a:t>二、地點：國璽樓</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1</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樓國際會議廳。</a:t>
            </a:r>
          </a:p>
          <a:p>
            <a:pPr marL="0">
              <a:lnSpc>
                <a:spcPts val="3375"/>
              </a:lnSpc>
              <a:spcBef>
                <a:spcPts val="0"/>
              </a:spcBef>
              <a:defRPr/>
            </a:pPr>
            <a:r>
              <a:rPr lang="zh-TW" altLang="en-US" sz="2400" dirty="0">
                <a:solidFill>
                  <a:schemeClr val="tx1"/>
                </a:solidFill>
                <a:latin typeface="標楷體" panose="03000509000000000000" pitchFamily="65" charset="-120"/>
                <a:ea typeface="標楷體" panose="03000509000000000000" pitchFamily="65" charset="-120"/>
                <a:cs typeface="+mn-ea"/>
                <a:sym typeface="+mn-lt"/>
              </a:rPr>
              <a:t>三、錄製方式：採分時段分場次錄製。</a:t>
            </a:r>
            <a:endParaRPr lang="en-US" altLang="zh-TW" sz="2400" dirty="0">
              <a:solidFill>
                <a:schemeClr val="tx1"/>
              </a:solidFill>
              <a:latin typeface="標楷體" panose="03000509000000000000" pitchFamily="65" charset="-120"/>
              <a:ea typeface="標楷體" panose="03000509000000000000" pitchFamily="65" charset="-120"/>
              <a:cs typeface="+mn-ea"/>
              <a:sym typeface="+mn-lt"/>
            </a:endParaRPr>
          </a:p>
          <a:p>
            <a:pPr marL="603647" indent="-603647">
              <a:lnSpc>
                <a:spcPts val="3375"/>
              </a:lnSpc>
              <a:spcBef>
                <a:spcPts val="0"/>
              </a:spcBef>
              <a:defRPr/>
            </a:pPr>
            <a:r>
              <a:rPr lang="zh-TW" altLang="en-US" sz="2400" dirty="0">
                <a:solidFill>
                  <a:schemeClr val="tx1"/>
                </a:solidFill>
                <a:latin typeface="標楷體" panose="03000509000000000000" pitchFamily="65" charset="-120"/>
                <a:ea typeface="標楷體" panose="03000509000000000000" pitchFamily="65" charset="-120"/>
                <a:cs typeface="+mn-ea"/>
                <a:sym typeface="+mn-lt"/>
              </a:rPr>
              <a:t>四、出席人員：校本部各一級主管、各學院院長、輔大附設醫院院長、指導教授及各學制受</a:t>
            </a:r>
            <a:r>
              <a:rPr lang="zh-TW" altLang="en-US" sz="2400" spc="-113" dirty="0">
                <a:solidFill>
                  <a:schemeClr val="tx1"/>
                </a:solidFill>
                <a:latin typeface="標楷體" panose="03000509000000000000" pitchFamily="65" charset="-120"/>
                <a:ea typeface="標楷體" panose="03000509000000000000" pitchFamily="65" charset="-120"/>
                <a:cs typeface="+mn-ea"/>
                <a:sym typeface="+mn-lt"/>
              </a:rPr>
              <a:t>證代表</a:t>
            </a:r>
            <a:r>
              <a:rPr lang="en-US" altLang="zh-TW" sz="2400" spc="-113"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spc="-113" dirty="0">
                <a:solidFill>
                  <a:schemeClr val="tx1"/>
                </a:solidFill>
                <a:latin typeface="標楷體" panose="03000509000000000000" pitchFamily="65" charset="-120"/>
                <a:ea typeface="標楷體" panose="03000509000000000000" pitchFamily="65" charset="-120"/>
                <a:cs typeface="+mn-ea"/>
                <a:sym typeface="+mn-lt"/>
              </a:rPr>
              <a:t>含家屬</a:t>
            </a:r>
            <a:r>
              <a:rPr lang="en-US" altLang="zh-TW" sz="2400" spc="-113"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spc="-113" dirty="0">
                <a:solidFill>
                  <a:schemeClr val="tx1"/>
                </a:solidFill>
                <a:latin typeface="標楷體" panose="03000509000000000000" pitchFamily="65" charset="-120"/>
                <a:ea typeface="標楷體" panose="03000509000000000000" pitchFamily="65" charset="-120"/>
                <a:cs typeface="+mn-ea"/>
                <a:sym typeface="+mn-lt"/>
              </a:rPr>
              <a:t>。</a:t>
            </a:r>
            <a:endParaRPr lang="en-US" altLang="zh-TW" sz="2400" spc="-113" dirty="0">
              <a:solidFill>
                <a:schemeClr val="tx1"/>
              </a:solidFill>
              <a:latin typeface="標楷體" panose="03000509000000000000" pitchFamily="65" charset="-120"/>
              <a:ea typeface="標楷體" panose="03000509000000000000" pitchFamily="65" charset="-120"/>
              <a:cs typeface="+mn-ea"/>
              <a:sym typeface="+mn-lt"/>
            </a:endParaRPr>
          </a:p>
          <a:p>
            <a:pPr marL="603647" indent="-603647">
              <a:lnSpc>
                <a:spcPts val="3375"/>
              </a:lnSpc>
              <a:spcBef>
                <a:spcPts val="0"/>
              </a:spcBef>
              <a:defRPr/>
            </a:pPr>
            <a:r>
              <a:rPr lang="zh-TW" altLang="en-US" sz="2400" dirty="0">
                <a:solidFill>
                  <a:schemeClr val="tx1"/>
                </a:solidFill>
                <a:latin typeface="標楷體" panose="03000509000000000000" pitchFamily="65" charset="-120"/>
                <a:ea typeface="標楷體" panose="03000509000000000000" pitchFamily="65" charset="-120"/>
                <a:cs typeface="+mn-ea"/>
                <a:sym typeface="+mn-lt"/>
              </a:rPr>
              <a:t>五、所著服裝：</a:t>
            </a:r>
            <a:endParaRPr lang="en-US" altLang="zh-TW" sz="2400" dirty="0">
              <a:solidFill>
                <a:schemeClr val="tx1"/>
              </a:solidFill>
              <a:latin typeface="標楷體" panose="03000509000000000000" pitchFamily="65" charset="-120"/>
              <a:ea typeface="標楷體" panose="03000509000000000000" pitchFamily="65" charset="-120"/>
              <a:cs typeface="+mn-ea"/>
              <a:sym typeface="+mn-lt"/>
            </a:endParaRPr>
          </a:p>
          <a:p>
            <a:pPr marL="603647" indent="-603647">
              <a:lnSpc>
                <a:spcPts val="3375"/>
              </a:lnSpc>
              <a:spcBef>
                <a:spcPts val="0"/>
              </a:spcBef>
              <a:defRPr/>
            </a:pP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一</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與會師長統一著博士袍</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帽</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、各學制受證代表著博士、碩士、學士袍</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帽</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a:t>
            </a:r>
          </a:p>
          <a:p>
            <a:pPr marL="0">
              <a:lnSpc>
                <a:spcPts val="3375"/>
              </a:lnSpc>
              <a:spcBef>
                <a:spcPts val="0"/>
              </a:spcBef>
              <a:defRPr/>
            </a:pPr>
            <a:endParaRPr lang="zh-TW" altLang="en-US" sz="2400" dirty="0">
              <a:solidFill>
                <a:schemeClr val="tx1"/>
              </a:solidFill>
              <a:cs typeface="+mn-ea"/>
              <a:sym typeface="+mn-lt"/>
            </a:endParaRPr>
          </a:p>
        </p:txBody>
      </p:sp>
      <p:sp>
        <p:nvSpPr>
          <p:cNvPr id="7" name="文本框 1">
            <a:extLst>
              <a:ext uri="{FF2B5EF4-FFF2-40B4-BE49-F238E27FC236}">
                <a16:creationId xmlns:a16="http://schemas.microsoft.com/office/drawing/2014/main" id="{9EDF8294-4149-4BC8-BC20-C9DE189C1344}"/>
              </a:ext>
            </a:extLst>
          </p:cNvPr>
          <p:cNvSpPr txBox="1">
            <a:spLocks/>
          </p:cNvSpPr>
          <p:nvPr/>
        </p:nvSpPr>
        <p:spPr>
          <a:xfrm>
            <a:off x="961754" y="1000541"/>
            <a:ext cx="7220492" cy="561692"/>
          </a:xfrm>
          <a:prstGeom prst="rect">
            <a:avLst/>
          </a:prstGeom>
          <a:noFill/>
        </p:spPr>
        <p:txBody>
          <a:bodyPr vert="horz" wrap="square" lIns="68580" tIns="34290" rIns="68580" bIns="34290" rtlCol="0" anchor="ctr">
            <a:spAutoFit/>
          </a:bodyPr>
          <a:lstStyle>
            <a:lvl1pPr marL="108000" algn="l" defTabSz="914400" rtl="0" eaLnBrk="1" latinLnBrk="0" hangingPunct="1">
              <a:lnSpc>
                <a:spcPct val="90000"/>
              </a:lnSpc>
              <a:spcBef>
                <a:spcPct val="0"/>
              </a:spcBef>
              <a:buNone/>
              <a:defRPr sz="44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a:lstStyle>
          <a:p>
            <a:pPr marL="0" algn="ctr">
              <a:lnSpc>
                <a:spcPct val="100000"/>
              </a:lnSpc>
              <a:spcBef>
                <a:spcPts val="0"/>
              </a:spcBef>
              <a:defRPr/>
            </a:pPr>
            <a:r>
              <a:rPr lang="en-US" altLang="zh-TW" sz="3200" dirty="0">
                <a:solidFill>
                  <a:srgbClr val="CC776E"/>
                </a:solidFill>
                <a:latin typeface="標楷體" panose="03000509000000000000" pitchFamily="65" charset="-120"/>
                <a:ea typeface="標楷體" panose="03000509000000000000" pitchFamily="65" charset="-120"/>
                <a:cs typeface="+mn-ea"/>
                <a:sym typeface="+mn-lt"/>
              </a:rPr>
              <a:t>110</a:t>
            </a:r>
            <a:r>
              <a:rPr lang="zh-TW" altLang="en-US" sz="3200" dirty="0">
                <a:solidFill>
                  <a:srgbClr val="CC776E"/>
                </a:solidFill>
                <a:latin typeface="標楷體" panose="03000509000000000000" pitchFamily="65" charset="-120"/>
                <a:ea typeface="標楷體" panose="03000509000000000000" pitchFamily="65" charset="-120"/>
                <a:cs typeface="+mn-ea"/>
                <a:sym typeface="+mn-lt"/>
              </a:rPr>
              <a:t>學年度校級畢業典禮錄製作業規劃</a:t>
            </a:r>
          </a:p>
        </p:txBody>
      </p:sp>
      <p:pic>
        <p:nvPicPr>
          <p:cNvPr id="3" name="圖片 2">
            <a:extLst>
              <a:ext uri="{FF2B5EF4-FFF2-40B4-BE49-F238E27FC236}">
                <a16:creationId xmlns:a16="http://schemas.microsoft.com/office/drawing/2014/main" id="{F90AE2EF-F9BE-485F-869E-0FD38D6785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5356" y="5097294"/>
            <a:ext cx="2258643" cy="1760706"/>
          </a:xfrm>
          <a:prstGeom prst="rect">
            <a:avLst/>
          </a:prstGeom>
        </p:spPr>
      </p:pic>
      <p:pic>
        <p:nvPicPr>
          <p:cNvPr id="6" name="圖片 5">
            <a:extLst>
              <a:ext uri="{FF2B5EF4-FFF2-40B4-BE49-F238E27FC236}">
                <a16:creationId xmlns:a16="http://schemas.microsoft.com/office/drawing/2014/main" id="{BA8F6FBC-EFF0-4650-A799-479D8C15D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784060"/>
            <a:ext cx="1520926" cy="3073940"/>
          </a:xfrm>
          <a:prstGeom prst="rect">
            <a:avLst/>
          </a:prstGeom>
        </p:spPr>
      </p:pic>
      <p:pic>
        <p:nvPicPr>
          <p:cNvPr id="9" name="圖片 8">
            <a:extLst>
              <a:ext uri="{FF2B5EF4-FFF2-40B4-BE49-F238E27FC236}">
                <a16:creationId xmlns:a16="http://schemas.microsoft.com/office/drawing/2014/main" id="{6A83FB54-39C0-40AC-8EE9-8361F3514F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590144" cy="1542778"/>
          </a:xfrm>
          <a:prstGeom prst="rect">
            <a:avLst/>
          </a:prstGeom>
        </p:spPr>
      </p:pic>
    </p:spTree>
    <p:extLst>
      <p:ext uri="{BB962C8B-B14F-4D97-AF65-F5344CB8AC3E}">
        <p14:creationId xmlns:p14="http://schemas.microsoft.com/office/powerpoint/2010/main" val="9027498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9EDF8294-4149-4BC8-BC20-C9DE189C1344}"/>
              </a:ext>
            </a:extLst>
          </p:cNvPr>
          <p:cNvSpPr txBox="1">
            <a:spLocks/>
          </p:cNvSpPr>
          <p:nvPr/>
        </p:nvSpPr>
        <p:spPr>
          <a:xfrm>
            <a:off x="931159" y="2090246"/>
            <a:ext cx="7413897" cy="3521926"/>
          </a:xfrm>
          <a:prstGeom prst="rect">
            <a:avLst/>
          </a:prstGeom>
          <a:noFill/>
        </p:spPr>
        <p:txBody>
          <a:bodyPr vert="horz" wrap="square" lIns="68580" tIns="34290" rIns="68580" bIns="34290" rtlCol="0" anchor="ctr">
            <a:spAutoFit/>
          </a:bodyPr>
          <a:lstStyle>
            <a:lvl1pPr marL="108000" algn="l" defTabSz="914400" rtl="0" eaLnBrk="1" latinLnBrk="0" hangingPunct="1">
              <a:lnSpc>
                <a:spcPct val="90000"/>
              </a:lnSpc>
              <a:spcBef>
                <a:spcPct val="0"/>
              </a:spcBef>
              <a:buNone/>
              <a:defRPr sz="44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a:lstStyle>
          <a:p>
            <a:pPr marL="603647" indent="-603647">
              <a:lnSpc>
                <a:spcPts val="3375"/>
              </a:lnSpc>
              <a:spcBef>
                <a:spcPts val="0"/>
              </a:spcBef>
              <a:defRPr/>
            </a:pP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二</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由公共事務室先行調查與會師長型號統一租借，並於邀請函內註明統一穿著時間現場提供；若自備博士袍師長，可以自行攜帶穿著。</a:t>
            </a:r>
          </a:p>
          <a:p>
            <a:pPr marL="603647" indent="-603647">
              <a:lnSpc>
                <a:spcPts val="3375"/>
              </a:lnSpc>
              <a:spcBef>
                <a:spcPts val="0"/>
              </a:spcBef>
              <a:defRPr/>
            </a:pP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三</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各院</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系</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應事先協助各學制畢業生代表，向總務處申請租借，錄製當日穿著整齊。</a:t>
            </a:r>
          </a:p>
          <a:p>
            <a:pPr marL="0">
              <a:lnSpc>
                <a:spcPts val="3375"/>
              </a:lnSpc>
              <a:spcBef>
                <a:spcPts val="0"/>
              </a:spcBef>
              <a:defRPr/>
            </a:pP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四</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工作人員著守護天使橘色背心。</a:t>
            </a:r>
          </a:p>
          <a:p>
            <a:pPr marL="0">
              <a:lnSpc>
                <a:spcPts val="3375"/>
              </a:lnSpc>
              <a:spcBef>
                <a:spcPts val="0"/>
              </a:spcBef>
              <a:defRPr/>
            </a:pP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五</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親善大使，由公共事務室律定著季節性統一服裝。</a:t>
            </a:r>
          </a:p>
          <a:p>
            <a:pPr marL="0">
              <a:lnSpc>
                <a:spcPts val="3375"/>
              </a:lnSpc>
              <a:spcBef>
                <a:spcPts val="0"/>
              </a:spcBef>
              <a:defRPr/>
            </a:pPr>
            <a:endParaRPr lang="zh-TW" altLang="en-US" sz="2400" dirty="0">
              <a:solidFill>
                <a:schemeClr val="tx1"/>
              </a:solidFill>
              <a:latin typeface="標楷體" panose="03000509000000000000" pitchFamily="65" charset="-120"/>
              <a:ea typeface="標楷體" panose="03000509000000000000" pitchFamily="65" charset="-120"/>
              <a:cs typeface="+mn-ea"/>
              <a:sym typeface="+mn-lt"/>
            </a:endParaRPr>
          </a:p>
        </p:txBody>
      </p:sp>
      <p:sp>
        <p:nvSpPr>
          <p:cNvPr id="5" name="文本框 1">
            <a:extLst>
              <a:ext uri="{FF2B5EF4-FFF2-40B4-BE49-F238E27FC236}">
                <a16:creationId xmlns:a16="http://schemas.microsoft.com/office/drawing/2014/main" id="{9EDF8294-4149-4BC8-BC20-C9DE189C1344}"/>
              </a:ext>
            </a:extLst>
          </p:cNvPr>
          <p:cNvSpPr txBox="1">
            <a:spLocks/>
          </p:cNvSpPr>
          <p:nvPr/>
        </p:nvSpPr>
        <p:spPr>
          <a:xfrm>
            <a:off x="1002144" y="1245828"/>
            <a:ext cx="7519286" cy="561692"/>
          </a:xfrm>
          <a:prstGeom prst="rect">
            <a:avLst/>
          </a:prstGeom>
          <a:noFill/>
        </p:spPr>
        <p:txBody>
          <a:bodyPr vert="horz" wrap="square" lIns="68580" tIns="34290" rIns="68580" bIns="34290" rtlCol="0" anchor="ctr">
            <a:spAutoFit/>
          </a:bodyPr>
          <a:lstStyle>
            <a:lvl1pPr marL="108000" algn="l" defTabSz="914400" rtl="0" eaLnBrk="1" latinLnBrk="0" hangingPunct="1">
              <a:lnSpc>
                <a:spcPct val="90000"/>
              </a:lnSpc>
              <a:spcBef>
                <a:spcPct val="0"/>
              </a:spcBef>
              <a:buNone/>
              <a:defRPr sz="44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a:lstStyle>
          <a:p>
            <a:pPr marL="0" algn="ctr">
              <a:lnSpc>
                <a:spcPct val="100000"/>
              </a:lnSpc>
              <a:spcBef>
                <a:spcPts val="0"/>
              </a:spcBef>
              <a:defRPr/>
            </a:pPr>
            <a:r>
              <a:rPr lang="en-US" altLang="zh-TW" sz="3200" dirty="0">
                <a:solidFill>
                  <a:srgbClr val="CC776E"/>
                </a:solidFill>
                <a:latin typeface="標楷體" panose="03000509000000000000" pitchFamily="65" charset="-120"/>
                <a:ea typeface="標楷體" panose="03000509000000000000" pitchFamily="65" charset="-120"/>
                <a:cs typeface="+mn-ea"/>
                <a:sym typeface="+mn-lt"/>
              </a:rPr>
              <a:t>110</a:t>
            </a:r>
            <a:r>
              <a:rPr lang="zh-TW" altLang="en-US" sz="3200" dirty="0">
                <a:solidFill>
                  <a:srgbClr val="CC776E"/>
                </a:solidFill>
                <a:latin typeface="標楷體" panose="03000509000000000000" pitchFamily="65" charset="-120"/>
                <a:ea typeface="標楷體" panose="03000509000000000000" pitchFamily="65" charset="-120"/>
                <a:cs typeface="+mn-ea"/>
                <a:sym typeface="+mn-lt"/>
              </a:rPr>
              <a:t>學年度校級畢業典禮錄製作業規劃</a:t>
            </a:r>
            <a:r>
              <a:rPr lang="en-US" altLang="zh-TW" sz="3200" dirty="0">
                <a:solidFill>
                  <a:srgbClr val="CC776E"/>
                </a:solidFill>
                <a:latin typeface="標楷體" panose="03000509000000000000" pitchFamily="65" charset="-120"/>
                <a:ea typeface="標楷體" panose="03000509000000000000" pitchFamily="65" charset="-120"/>
                <a:cs typeface="+mn-ea"/>
                <a:sym typeface="+mn-lt"/>
              </a:rPr>
              <a:t>(</a:t>
            </a:r>
            <a:r>
              <a:rPr lang="zh-TW" altLang="en-US" sz="3200" dirty="0">
                <a:solidFill>
                  <a:srgbClr val="CC776E"/>
                </a:solidFill>
                <a:latin typeface="標楷體" panose="03000509000000000000" pitchFamily="65" charset="-120"/>
                <a:ea typeface="標楷體" panose="03000509000000000000" pitchFamily="65" charset="-120"/>
                <a:cs typeface="+mn-ea"/>
                <a:sym typeface="+mn-lt"/>
              </a:rPr>
              <a:t>續</a:t>
            </a:r>
            <a:r>
              <a:rPr lang="en-US" altLang="zh-TW" sz="3200" dirty="0">
                <a:solidFill>
                  <a:srgbClr val="CC776E"/>
                </a:solidFill>
                <a:latin typeface="標楷體" panose="03000509000000000000" pitchFamily="65" charset="-120"/>
                <a:ea typeface="標楷體" panose="03000509000000000000" pitchFamily="65" charset="-120"/>
                <a:cs typeface="+mn-ea"/>
                <a:sym typeface="+mn-lt"/>
              </a:rPr>
              <a:t>)</a:t>
            </a:r>
            <a:endParaRPr lang="zh-TW" altLang="en-US" sz="3200" dirty="0">
              <a:solidFill>
                <a:srgbClr val="CC776E"/>
              </a:solidFill>
              <a:latin typeface="標楷體" panose="03000509000000000000" pitchFamily="65" charset="-120"/>
              <a:ea typeface="標楷體" panose="03000509000000000000" pitchFamily="65" charset="-120"/>
              <a:cs typeface="+mn-ea"/>
              <a:sym typeface="+mn-lt"/>
            </a:endParaRPr>
          </a:p>
        </p:txBody>
      </p:sp>
      <p:pic>
        <p:nvPicPr>
          <p:cNvPr id="7" name="圖片 6">
            <a:extLst>
              <a:ext uri="{FF2B5EF4-FFF2-40B4-BE49-F238E27FC236}">
                <a16:creationId xmlns:a16="http://schemas.microsoft.com/office/drawing/2014/main" id="{96231D4E-B8C4-4646-8B89-99051EB0FA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751562" y="4649820"/>
            <a:ext cx="1392437" cy="2208179"/>
          </a:xfrm>
          <a:prstGeom prst="rect">
            <a:avLst/>
          </a:prstGeom>
        </p:spPr>
      </p:pic>
      <p:pic>
        <p:nvPicPr>
          <p:cNvPr id="10" name="圖片 9">
            <a:extLst>
              <a:ext uri="{FF2B5EF4-FFF2-40B4-BE49-F238E27FC236}">
                <a16:creationId xmlns:a16="http://schemas.microsoft.com/office/drawing/2014/main" id="{5B916BEB-231F-4700-B805-B4C468326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459149" cy="1415685"/>
          </a:xfrm>
          <a:prstGeom prst="rect">
            <a:avLst/>
          </a:prstGeom>
        </p:spPr>
      </p:pic>
      <p:pic>
        <p:nvPicPr>
          <p:cNvPr id="11" name="圖片 10">
            <a:extLst>
              <a:ext uri="{FF2B5EF4-FFF2-40B4-BE49-F238E27FC236}">
                <a16:creationId xmlns:a16="http://schemas.microsoft.com/office/drawing/2014/main" id="{C414F1B8-931B-4A87-8973-2F5F56DFE2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784060"/>
            <a:ext cx="1520926" cy="3073940"/>
          </a:xfrm>
          <a:prstGeom prst="rect">
            <a:avLst/>
          </a:prstGeom>
        </p:spPr>
      </p:pic>
    </p:spTree>
    <p:extLst>
      <p:ext uri="{BB962C8B-B14F-4D97-AF65-F5344CB8AC3E}">
        <p14:creationId xmlns:p14="http://schemas.microsoft.com/office/powerpoint/2010/main" val="4969137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1120" y="188640"/>
            <a:ext cx="6620515" cy="6524885"/>
          </a:xfrm>
          <a:prstGeom prst="rect">
            <a:avLst/>
          </a:prstGeom>
          <a:ln>
            <a:noFill/>
          </a:ln>
          <a:effectLst>
            <a:softEdge rad="112500"/>
          </a:effectLst>
        </p:spPr>
      </p:pic>
      <p:sp>
        <p:nvSpPr>
          <p:cNvPr id="5130" name="Text Box 10"/>
          <p:cNvSpPr txBox="1">
            <a:spLocks noChangeArrowheads="1"/>
          </p:cNvSpPr>
          <p:nvPr/>
        </p:nvSpPr>
        <p:spPr bwMode="auto">
          <a:xfrm>
            <a:off x="426159" y="188640"/>
            <a:ext cx="4320480" cy="221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spcBef>
                <a:spcPts val="0"/>
              </a:spcBef>
            </a:pPr>
            <a:r>
              <a:rPr lang="zh-TW" altLang="en-US" sz="3200" b="1" dirty="0">
                <a:ln w="10160">
                  <a:solidFill>
                    <a:schemeClr val="accent2">
                      <a:lumMod val="60000"/>
                      <a:lumOff val="40000"/>
                    </a:schemeClr>
                  </a:solidFill>
                  <a:prstDash val="solid"/>
                </a:ln>
                <a:solidFill>
                  <a:srgbClr val="FFFFFF"/>
                </a:solidFill>
                <a:effectLst>
                  <a:glow rad="228600">
                    <a:schemeClr val="tx2">
                      <a:lumMod val="25000"/>
                      <a:alpha val="4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正如父愛了我，</a:t>
            </a:r>
            <a:endParaRPr lang="en-US" altLang="zh-TW" sz="3200" b="1" dirty="0">
              <a:ln w="10160">
                <a:solidFill>
                  <a:schemeClr val="accent2">
                    <a:lumMod val="60000"/>
                    <a:lumOff val="40000"/>
                  </a:schemeClr>
                </a:solidFill>
                <a:prstDash val="solid"/>
              </a:ln>
              <a:solidFill>
                <a:srgbClr val="FFFFFF"/>
              </a:solidFill>
              <a:effectLst>
                <a:glow rad="228600">
                  <a:schemeClr val="tx2">
                    <a:lumMod val="25000"/>
                    <a:alpha val="4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a:p>
            <a:pPr>
              <a:lnSpc>
                <a:spcPct val="150000"/>
              </a:lnSpc>
              <a:spcBef>
                <a:spcPts val="0"/>
              </a:spcBef>
            </a:pPr>
            <a:r>
              <a:rPr lang="zh-TW" altLang="en-US" sz="3200" b="1" dirty="0">
                <a:ln w="10160">
                  <a:solidFill>
                    <a:schemeClr val="accent2">
                      <a:lumMod val="60000"/>
                      <a:lumOff val="40000"/>
                    </a:schemeClr>
                  </a:solidFill>
                  <a:prstDash val="solid"/>
                </a:ln>
                <a:solidFill>
                  <a:srgbClr val="FFFFFF"/>
                </a:solidFill>
                <a:effectLst>
                  <a:glow rad="228600">
                    <a:schemeClr val="tx2">
                      <a:lumMod val="25000"/>
                      <a:alpha val="4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同樣我也愛了你們；</a:t>
            </a:r>
            <a:endParaRPr lang="en-US" altLang="zh-TW" sz="3200" b="1" dirty="0">
              <a:ln w="10160">
                <a:solidFill>
                  <a:schemeClr val="accent2">
                    <a:lumMod val="60000"/>
                    <a:lumOff val="40000"/>
                  </a:schemeClr>
                </a:solidFill>
                <a:prstDash val="solid"/>
              </a:ln>
              <a:solidFill>
                <a:srgbClr val="FFFFFF"/>
              </a:solidFill>
              <a:effectLst>
                <a:glow rad="228600">
                  <a:schemeClr val="tx2">
                    <a:lumMod val="25000"/>
                    <a:alpha val="4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a:p>
            <a:pPr>
              <a:lnSpc>
                <a:spcPct val="150000"/>
              </a:lnSpc>
              <a:spcBef>
                <a:spcPts val="0"/>
              </a:spcBef>
            </a:pPr>
            <a:r>
              <a:rPr lang="zh-TW" altLang="en-US" sz="3200" b="1" dirty="0">
                <a:ln w="10160">
                  <a:solidFill>
                    <a:schemeClr val="accent2">
                      <a:lumMod val="60000"/>
                      <a:lumOff val="40000"/>
                    </a:schemeClr>
                  </a:solidFill>
                  <a:prstDash val="solid"/>
                </a:ln>
                <a:solidFill>
                  <a:srgbClr val="FFFFFF"/>
                </a:solidFill>
                <a:effectLst>
                  <a:glow rad="228600">
                    <a:schemeClr val="tx2">
                      <a:lumMod val="25000"/>
                      <a:alpha val="4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你們應存在我的愛內。</a:t>
            </a:r>
            <a:endParaRPr lang="en-US" altLang="zh-TW" sz="3200" b="1" dirty="0">
              <a:ln w="10160">
                <a:solidFill>
                  <a:schemeClr val="accent2">
                    <a:lumMod val="60000"/>
                    <a:lumOff val="40000"/>
                  </a:schemeClr>
                </a:solidFill>
                <a:prstDash val="solid"/>
              </a:ln>
              <a:solidFill>
                <a:srgbClr val="FFFFFF"/>
              </a:solidFill>
              <a:effectLst>
                <a:glow rad="228600">
                  <a:schemeClr val="tx2">
                    <a:lumMod val="25000"/>
                    <a:alpha val="4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p:txBody>
      </p:sp>
      <p:pic>
        <p:nvPicPr>
          <p:cNvPr id="2" name="圖片 1">
            <a:extLst>
              <a:ext uri="{FF2B5EF4-FFF2-40B4-BE49-F238E27FC236}">
                <a16:creationId xmlns:a16="http://schemas.microsoft.com/office/drawing/2014/main" id="{97345FF4-07B8-4F9E-B070-240C5B64E1BD}"/>
              </a:ext>
            </a:extLst>
          </p:cNvPr>
          <p:cNvPicPr>
            <a:picLocks noChangeAspect="1"/>
          </p:cNvPicPr>
          <p:nvPr/>
        </p:nvPicPr>
        <p:blipFill>
          <a:blip r:embed="rId3"/>
          <a:stretch>
            <a:fillRect/>
          </a:stretch>
        </p:blipFill>
        <p:spPr>
          <a:xfrm>
            <a:off x="179512" y="4365104"/>
            <a:ext cx="3154071" cy="1803077"/>
          </a:xfrm>
          <a:prstGeom prst="rect">
            <a:avLst/>
          </a:prstGeom>
        </p:spPr>
      </p:pic>
    </p:spTree>
    <p:extLst>
      <p:ext uri="{BB962C8B-B14F-4D97-AF65-F5344CB8AC3E}">
        <p14:creationId xmlns:p14="http://schemas.microsoft.com/office/powerpoint/2010/main" val="1067108648"/>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30">
                                            <p:txEl>
                                              <p:pRg st="0" end="0"/>
                                            </p:txEl>
                                          </p:spTgt>
                                        </p:tgtEl>
                                        <p:attrNameLst>
                                          <p:attrName>style.visibility</p:attrName>
                                        </p:attrNameLst>
                                      </p:cBhvr>
                                      <p:to>
                                        <p:strVal val="visible"/>
                                      </p:to>
                                    </p:set>
                                    <p:animEffect transition="in" filter="fade">
                                      <p:cBhvr>
                                        <p:cTn id="7" dur="500"/>
                                        <p:tgtEl>
                                          <p:spTgt spid="5130">
                                            <p:txEl>
                                              <p:pRg st="0" end="0"/>
                                            </p:txEl>
                                          </p:spTgt>
                                        </p:tgtEl>
                                      </p:cBhvr>
                                    </p:animEffect>
                                    <p:anim calcmode="lin" valueType="num">
                                      <p:cBhvr>
                                        <p:cTn id="8" dur="500" fill="hold"/>
                                        <p:tgtEl>
                                          <p:spTgt spid="513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130">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130">
                                            <p:txEl>
                                              <p:pRg st="1" end="1"/>
                                            </p:txEl>
                                          </p:spTgt>
                                        </p:tgtEl>
                                        <p:attrNameLst>
                                          <p:attrName>style.visibility</p:attrName>
                                        </p:attrNameLst>
                                      </p:cBhvr>
                                      <p:to>
                                        <p:strVal val="visible"/>
                                      </p:to>
                                    </p:set>
                                    <p:animEffect transition="in" filter="fade">
                                      <p:cBhvr>
                                        <p:cTn id="13" dur="500"/>
                                        <p:tgtEl>
                                          <p:spTgt spid="5130">
                                            <p:txEl>
                                              <p:pRg st="1" end="1"/>
                                            </p:txEl>
                                          </p:spTgt>
                                        </p:tgtEl>
                                      </p:cBhvr>
                                    </p:animEffect>
                                    <p:anim calcmode="lin" valueType="num">
                                      <p:cBhvr>
                                        <p:cTn id="14" dur="500" fill="hold"/>
                                        <p:tgtEl>
                                          <p:spTgt spid="5130">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5130">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5130">
                                            <p:txEl>
                                              <p:pRg st="2" end="2"/>
                                            </p:txEl>
                                          </p:spTgt>
                                        </p:tgtEl>
                                        <p:attrNameLst>
                                          <p:attrName>style.visibility</p:attrName>
                                        </p:attrNameLst>
                                      </p:cBhvr>
                                      <p:to>
                                        <p:strVal val="visible"/>
                                      </p:to>
                                    </p:set>
                                    <p:animEffect transition="in" filter="fade">
                                      <p:cBhvr>
                                        <p:cTn id="19" dur="500"/>
                                        <p:tgtEl>
                                          <p:spTgt spid="5130">
                                            <p:txEl>
                                              <p:pRg st="2" end="2"/>
                                            </p:txEl>
                                          </p:spTgt>
                                        </p:tgtEl>
                                      </p:cBhvr>
                                    </p:animEffect>
                                    <p:anim calcmode="lin" valueType="num">
                                      <p:cBhvr>
                                        <p:cTn id="20" dur="500" fill="hold"/>
                                        <p:tgtEl>
                                          <p:spTgt spid="5130">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5130">
                                            <p:txEl>
                                              <p:pRg st="2" end="2"/>
                                            </p:txEl>
                                          </p:spTgt>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9EDF8294-4149-4BC8-BC20-C9DE189C1344}"/>
              </a:ext>
            </a:extLst>
          </p:cNvPr>
          <p:cNvSpPr txBox="1">
            <a:spLocks/>
          </p:cNvSpPr>
          <p:nvPr/>
        </p:nvSpPr>
        <p:spPr>
          <a:xfrm>
            <a:off x="865051" y="2286461"/>
            <a:ext cx="7413897" cy="3085909"/>
          </a:xfrm>
          <a:prstGeom prst="rect">
            <a:avLst/>
          </a:prstGeom>
          <a:noFill/>
        </p:spPr>
        <p:txBody>
          <a:bodyPr vert="horz" wrap="square" lIns="68580" tIns="34290" rIns="68580" bIns="34290" rtlCol="0" anchor="ctr">
            <a:spAutoFit/>
          </a:bodyPr>
          <a:lstStyle>
            <a:lvl1pPr marL="108000" algn="l" defTabSz="914400" rtl="0" eaLnBrk="1" latinLnBrk="0" hangingPunct="1">
              <a:lnSpc>
                <a:spcPct val="90000"/>
              </a:lnSpc>
              <a:spcBef>
                <a:spcPct val="0"/>
              </a:spcBef>
              <a:buNone/>
              <a:defRPr sz="44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a:lstStyle>
          <a:p>
            <a:pPr marL="603647" indent="-603647">
              <a:lnSpc>
                <a:spcPts val="3375"/>
              </a:lnSpc>
              <a:spcBef>
                <a:spcPts val="0"/>
              </a:spcBef>
              <a:defRPr/>
            </a:pPr>
            <a:r>
              <a:rPr lang="zh-TW" altLang="en-US" sz="2400" dirty="0">
                <a:solidFill>
                  <a:schemeClr val="tx1"/>
                </a:solidFill>
                <a:latin typeface="標楷體" panose="03000509000000000000" pitchFamily="65" charset="-120"/>
                <a:ea typeface="標楷體" panose="03000509000000000000" pitchFamily="65" charset="-120"/>
                <a:cs typeface="+mn-ea"/>
                <a:sym typeface="+mn-lt"/>
              </a:rPr>
              <a:t>六、防疫措施：每場次錄製完畢後實施清消作業。</a:t>
            </a:r>
          </a:p>
          <a:p>
            <a:pPr marL="603647" indent="-603647">
              <a:lnSpc>
                <a:spcPts val="3375"/>
              </a:lnSpc>
              <a:spcBef>
                <a:spcPts val="0"/>
              </a:spcBef>
              <a:defRPr/>
            </a:pPr>
            <a:r>
              <a:rPr lang="zh-TW" altLang="en-US" sz="2400" dirty="0">
                <a:solidFill>
                  <a:schemeClr val="tx1"/>
                </a:solidFill>
                <a:latin typeface="標楷體" panose="03000509000000000000" pitchFamily="65" charset="-120"/>
                <a:ea typeface="標楷體" panose="03000509000000000000" pitchFamily="65" charset="-120"/>
                <a:cs typeface="+mn-ea"/>
                <a:sym typeface="+mn-lt"/>
              </a:rPr>
              <a:t>七、場地布置：請總務處事務組及各行政單位，於</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111</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年</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5</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月</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31</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日前，完成國璽樓</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1</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樓國際會議廳場地布置。</a:t>
            </a:r>
          </a:p>
          <a:p>
            <a:pPr marL="603647" indent="-603647">
              <a:lnSpc>
                <a:spcPts val="3375"/>
              </a:lnSpc>
              <a:spcBef>
                <a:spcPts val="0"/>
              </a:spcBef>
              <a:defRPr/>
            </a:pPr>
            <a:r>
              <a:rPr lang="zh-TW" altLang="en-US" sz="2400" dirty="0">
                <a:solidFill>
                  <a:schemeClr val="tx1"/>
                </a:solidFill>
                <a:latin typeface="標楷體" panose="03000509000000000000" pitchFamily="65" charset="-120"/>
                <a:ea typeface="標楷體" panose="03000509000000000000" pitchFamily="65" charset="-120"/>
                <a:cs typeface="+mn-ea"/>
                <a:sym typeface="+mn-lt"/>
              </a:rPr>
              <a:t>八、彩排時間：</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111</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年</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6</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月</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1</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日</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10</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00</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時，請任務分工單位於彩排前，先進行分組演練。</a:t>
            </a:r>
          </a:p>
          <a:p>
            <a:pPr marL="0">
              <a:lnSpc>
                <a:spcPts val="3375"/>
              </a:lnSpc>
              <a:spcBef>
                <a:spcPts val="0"/>
              </a:spcBef>
              <a:defRPr/>
            </a:pPr>
            <a:endParaRPr lang="zh-TW" altLang="en-US" sz="2400" dirty="0">
              <a:solidFill>
                <a:schemeClr val="tx1"/>
              </a:solidFill>
              <a:latin typeface="標楷體" panose="03000509000000000000" pitchFamily="65" charset="-120"/>
              <a:ea typeface="標楷體" panose="03000509000000000000" pitchFamily="65" charset="-120"/>
              <a:cs typeface="+mn-ea"/>
              <a:sym typeface="+mn-lt"/>
            </a:endParaRPr>
          </a:p>
        </p:txBody>
      </p:sp>
      <p:sp>
        <p:nvSpPr>
          <p:cNvPr id="5" name="文本框 1">
            <a:extLst>
              <a:ext uri="{FF2B5EF4-FFF2-40B4-BE49-F238E27FC236}">
                <a16:creationId xmlns:a16="http://schemas.microsoft.com/office/drawing/2014/main" id="{9EDF8294-4149-4BC8-BC20-C9DE189C1344}"/>
              </a:ext>
            </a:extLst>
          </p:cNvPr>
          <p:cNvSpPr txBox="1">
            <a:spLocks/>
          </p:cNvSpPr>
          <p:nvPr/>
        </p:nvSpPr>
        <p:spPr>
          <a:xfrm>
            <a:off x="970265" y="1485630"/>
            <a:ext cx="7512254" cy="561692"/>
          </a:xfrm>
          <a:prstGeom prst="rect">
            <a:avLst/>
          </a:prstGeom>
          <a:noFill/>
        </p:spPr>
        <p:txBody>
          <a:bodyPr vert="horz" wrap="square" lIns="68580" tIns="34290" rIns="68580" bIns="34290" rtlCol="0" anchor="ctr">
            <a:spAutoFit/>
          </a:bodyPr>
          <a:lstStyle>
            <a:lvl1pPr marL="108000" algn="l" defTabSz="914400" rtl="0" eaLnBrk="1" latinLnBrk="0" hangingPunct="1">
              <a:lnSpc>
                <a:spcPct val="90000"/>
              </a:lnSpc>
              <a:spcBef>
                <a:spcPct val="0"/>
              </a:spcBef>
              <a:buNone/>
              <a:defRPr sz="44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a:lstStyle>
          <a:p>
            <a:pPr marL="0" algn="ctr">
              <a:lnSpc>
                <a:spcPct val="100000"/>
              </a:lnSpc>
              <a:spcBef>
                <a:spcPts val="0"/>
              </a:spcBef>
              <a:defRPr/>
            </a:pPr>
            <a:r>
              <a:rPr lang="en-US" altLang="zh-TW" sz="3200" dirty="0">
                <a:solidFill>
                  <a:srgbClr val="CC776E"/>
                </a:solidFill>
                <a:latin typeface="標楷體" panose="03000509000000000000" pitchFamily="65" charset="-120"/>
                <a:ea typeface="標楷體" panose="03000509000000000000" pitchFamily="65" charset="-120"/>
                <a:cs typeface="+mn-ea"/>
                <a:sym typeface="+mn-lt"/>
              </a:rPr>
              <a:t>110</a:t>
            </a:r>
            <a:r>
              <a:rPr lang="zh-TW" altLang="en-US" sz="3200" dirty="0">
                <a:solidFill>
                  <a:srgbClr val="CC776E"/>
                </a:solidFill>
                <a:latin typeface="標楷體" panose="03000509000000000000" pitchFamily="65" charset="-120"/>
                <a:ea typeface="標楷體" panose="03000509000000000000" pitchFamily="65" charset="-120"/>
                <a:cs typeface="+mn-ea"/>
                <a:sym typeface="+mn-lt"/>
              </a:rPr>
              <a:t>學年度校級畢業典禮錄製作業規劃</a:t>
            </a:r>
            <a:r>
              <a:rPr lang="en-US" altLang="zh-TW" sz="3200" dirty="0">
                <a:solidFill>
                  <a:srgbClr val="CC776E"/>
                </a:solidFill>
                <a:latin typeface="標楷體" panose="03000509000000000000" pitchFamily="65" charset="-120"/>
                <a:ea typeface="標楷體" panose="03000509000000000000" pitchFamily="65" charset="-120"/>
                <a:cs typeface="+mn-ea"/>
                <a:sym typeface="+mn-lt"/>
              </a:rPr>
              <a:t>(</a:t>
            </a:r>
            <a:r>
              <a:rPr lang="zh-TW" altLang="en-US" sz="3200" dirty="0">
                <a:solidFill>
                  <a:srgbClr val="CC776E"/>
                </a:solidFill>
                <a:latin typeface="標楷體" panose="03000509000000000000" pitchFamily="65" charset="-120"/>
                <a:ea typeface="標楷體" panose="03000509000000000000" pitchFamily="65" charset="-120"/>
                <a:cs typeface="+mn-ea"/>
                <a:sym typeface="+mn-lt"/>
              </a:rPr>
              <a:t>續</a:t>
            </a:r>
            <a:r>
              <a:rPr lang="en-US" altLang="zh-TW" sz="3200" dirty="0">
                <a:solidFill>
                  <a:srgbClr val="CC776E"/>
                </a:solidFill>
                <a:latin typeface="標楷體" panose="03000509000000000000" pitchFamily="65" charset="-120"/>
                <a:ea typeface="標楷體" panose="03000509000000000000" pitchFamily="65" charset="-120"/>
                <a:cs typeface="+mn-ea"/>
                <a:sym typeface="+mn-lt"/>
              </a:rPr>
              <a:t>)</a:t>
            </a:r>
            <a:endParaRPr lang="zh-TW" altLang="en-US" sz="3200" dirty="0">
              <a:solidFill>
                <a:srgbClr val="CC776E"/>
              </a:solidFill>
              <a:latin typeface="標楷體" panose="03000509000000000000" pitchFamily="65" charset="-120"/>
              <a:ea typeface="標楷體" panose="03000509000000000000" pitchFamily="65" charset="-120"/>
              <a:cs typeface="+mn-ea"/>
              <a:sym typeface="+mn-lt"/>
            </a:endParaRPr>
          </a:p>
        </p:txBody>
      </p:sp>
      <p:pic>
        <p:nvPicPr>
          <p:cNvPr id="8" name="圖片 7">
            <a:extLst>
              <a:ext uri="{FF2B5EF4-FFF2-40B4-BE49-F238E27FC236}">
                <a16:creationId xmlns:a16="http://schemas.microsoft.com/office/drawing/2014/main" id="{B55F89F5-5CBB-42E8-819D-BDB5315C5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 y="0"/>
            <a:ext cx="1566153" cy="1519502"/>
          </a:xfrm>
          <a:prstGeom prst="rect">
            <a:avLst/>
          </a:prstGeom>
        </p:spPr>
      </p:pic>
      <p:pic>
        <p:nvPicPr>
          <p:cNvPr id="9" name="圖片 8">
            <a:extLst>
              <a:ext uri="{FF2B5EF4-FFF2-40B4-BE49-F238E27FC236}">
                <a16:creationId xmlns:a16="http://schemas.microsoft.com/office/drawing/2014/main" id="{256E5641-51DC-4C42-983E-D7175C989F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5356" y="5097294"/>
            <a:ext cx="2258643" cy="1760706"/>
          </a:xfrm>
          <a:prstGeom prst="rect">
            <a:avLst/>
          </a:prstGeom>
        </p:spPr>
      </p:pic>
      <p:pic>
        <p:nvPicPr>
          <p:cNvPr id="10" name="圖片 9">
            <a:extLst>
              <a:ext uri="{FF2B5EF4-FFF2-40B4-BE49-F238E27FC236}">
                <a16:creationId xmlns:a16="http://schemas.microsoft.com/office/drawing/2014/main" id="{A39A84BC-36DE-4658-95FB-5197DFDEA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784060"/>
            <a:ext cx="1520926" cy="3073940"/>
          </a:xfrm>
          <a:prstGeom prst="rect">
            <a:avLst/>
          </a:prstGeom>
        </p:spPr>
      </p:pic>
    </p:spTree>
    <p:extLst>
      <p:ext uri="{BB962C8B-B14F-4D97-AF65-F5344CB8AC3E}">
        <p14:creationId xmlns:p14="http://schemas.microsoft.com/office/powerpoint/2010/main" val="21832417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9EDF8294-4149-4BC8-BC20-C9DE189C1344}"/>
              </a:ext>
            </a:extLst>
          </p:cNvPr>
          <p:cNvSpPr txBox="1">
            <a:spLocks/>
          </p:cNvSpPr>
          <p:nvPr/>
        </p:nvSpPr>
        <p:spPr>
          <a:xfrm>
            <a:off x="930003" y="2240794"/>
            <a:ext cx="7413897" cy="3085909"/>
          </a:xfrm>
          <a:prstGeom prst="rect">
            <a:avLst/>
          </a:prstGeom>
          <a:noFill/>
        </p:spPr>
        <p:txBody>
          <a:bodyPr vert="horz" wrap="square" lIns="68580" tIns="34290" rIns="68580" bIns="34290" rtlCol="0" anchor="ctr">
            <a:spAutoFit/>
          </a:bodyPr>
          <a:lstStyle>
            <a:lvl1pPr marL="108000" algn="l" defTabSz="914400" rtl="0" eaLnBrk="1" latinLnBrk="0" hangingPunct="1">
              <a:lnSpc>
                <a:spcPct val="90000"/>
              </a:lnSpc>
              <a:spcBef>
                <a:spcPct val="0"/>
              </a:spcBef>
              <a:buNone/>
              <a:defRPr sz="44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a:lstStyle>
          <a:p>
            <a:pPr marL="603647" indent="-603647">
              <a:lnSpc>
                <a:spcPts val="3375"/>
              </a:lnSpc>
              <a:spcBef>
                <a:spcPts val="0"/>
              </a:spcBef>
              <a:defRPr/>
            </a:pPr>
            <a:r>
              <a:rPr lang="zh-TW" altLang="en-US" sz="2400" dirty="0">
                <a:solidFill>
                  <a:schemeClr val="tx1"/>
                </a:solidFill>
                <a:latin typeface="標楷體" panose="03000509000000000000" pitchFamily="65" charset="-120"/>
                <a:ea typeface="標楷體" panose="03000509000000000000" pitchFamily="65" charset="-120"/>
                <a:cs typeface="+mn-ea"/>
                <a:sym typeface="+mn-lt"/>
              </a:rPr>
              <a:t>九、注意事項：</a:t>
            </a:r>
          </a:p>
          <a:p>
            <a:pPr marL="603647" indent="-603647" eaLnBrk="0" hangingPunct="0">
              <a:lnSpc>
                <a:spcPts val="3375"/>
              </a:lnSpc>
              <a:spcBef>
                <a:spcPts val="0"/>
              </a:spcBef>
              <a:defRPr/>
            </a:pP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一</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為避免耽誤各位師長時間，請依公共事務室律定錄製時程，提前至國璽樓</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1</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樓國際會議廳貴賓室換著博士袍，準備進行錄製作業；另各單位請妥慎管制切勿遲到，影響後續錄製行程，以利任務順遂。</a:t>
            </a:r>
          </a:p>
          <a:p>
            <a:pPr marL="0">
              <a:lnSpc>
                <a:spcPts val="3375"/>
              </a:lnSpc>
              <a:spcBef>
                <a:spcPts val="0"/>
              </a:spcBef>
              <a:defRPr/>
            </a:pPr>
            <a:endParaRPr lang="zh-TW" altLang="en-US" sz="2400" dirty="0">
              <a:solidFill>
                <a:schemeClr val="tx1"/>
              </a:solidFill>
              <a:latin typeface="標楷體" panose="03000509000000000000" pitchFamily="65" charset="-120"/>
              <a:ea typeface="標楷體" panose="03000509000000000000" pitchFamily="65" charset="-120"/>
              <a:cs typeface="+mn-ea"/>
              <a:sym typeface="+mn-lt"/>
            </a:endParaRPr>
          </a:p>
        </p:txBody>
      </p:sp>
      <p:sp>
        <p:nvSpPr>
          <p:cNvPr id="5" name="文本框 1">
            <a:extLst>
              <a:ext uri="{FF2B5EF4-FFF2-40B4-BE49-F238E27FC236}">
                <a16:creationId xmlns:a16="http://schemas.microsoft.com/office/drawing/2014/main" id="{9EDF8294-4149-4BC8-BC20-C9DE189C1344}"/>
              </a:ext>
            </a:extLst>
          </p:cNvPr>
          <p:cNvSpPr txBox="1">
            <a:spLocks/>
          </p:cNvSpPr>
          <p:nvPr/>
        </p:nvSpPr>
        <p:spPr>
          <a:xfrm>
            <a:off x="930003" y="1328272"/>
            <a:ext cx="7502797" cy="561692"/>
          </a:xfrm>
          <a:prstGeom prst="rect">
            <a:avLst/>
          </a:prstGeom>
          <a:noFill/>
        </p:spPr>
        <p:txBody>
          <a:bodyPr vert="horz" wrap="square" lIns="68580" tIns="34290" rIns="68580" bIns="34290" rtlCol="0" anchor="ctr">
            <a:spAutoFit/>
          </a:bodyPr>
          <a:lstStyle>
            <a:lvl1pPr marL="108000" algn="l" defTabSz="914400" rtl="0" eaLnBrk="1" latinLnBrk="0" hangingPunct="1">
              <a:lnSpc>
                <a:spcPct val="90000"/>
              </a:lnSpc>
              <a:spcBef>
                <a:spcPct val="0"/>
              </a:spcBef>
              <a:buNone/>
              <a:defRPr sz="44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a:lstStyle>
          <a:p>
            <a:pPr marL="0" algn="ctr">
              <a:lnSpc>
                <a:spcPct val="100000"/>
              </a:lnSpc>
              <a:spcBef>
                <a:spcPts val="0"/>
              </a:spcBef>
              <a:defRPr/>
            </a:pPr>
            <a:r>
              <a:rPr lang="en-US" altLang="zh-TW" sz="3200" dirty="0">
                <a:solidFill>
                  <a:srgbClr val="CC776E"/>
                </a:solidFill>
                <a:latin typeface="標楷體" panose="03000509000000000000" pitchFamily="65" charset="-120"/>
                <a:ea typeface="標楷體" panose="03000509000000000000" pitchFamily="65" charset="-120"/>
                <a:cs typeface="+mn-ea"/>
                <a:sym typeface="+mn-lt"/>
              </a:rPr>
              <a:t>110</a:t>
            </a:r>
            <a:r>
              <a:rPr lang="zh-TW" altLang="en-US" sz="3200" dirty="0">
                <a:solidFill>
                  <a:srgbClr val="CC776E"/>
                </a:solidFill>
                <a:latin typeface="標楷體" panose="03000509000000000000" pitchFamily="65" charset="-120"/>
                <a:ea typeface="標楷體" panose="03000509000000000000" pitchFamily="65" charset="-120"/>
                <a:cs typeface="+mn-ea"/>
                <a:sym typeface="+mn-lt"/>
              </a:rPr>
              <a:t>學年度校級畢業典禮錄製作業規劃</a:t>
            </a:r>
            <a:r>
              <a:rPr lang="en-US" altLang="zh-TW" sz="3200" dirty="0">
                <a:solidFill>
                  <a:srgbClr val="CC776E"/>
                </a:solidFill>
                <a:latin typeface="標楷體" panose="03000509000000000000" pitchFamily="65" charset="-120"/>
                <a:ea typeface="標楷體" panose="03000509000000000000" pitchFamily="65" charset="-120"/>
                <a:cs typeface="+mn-ea"/>
                <a:sym typeface="+mn-lt"/>
              </a:rPr>
              <a:t>(</a:t>
            </a:r>
            <a:r>
              <a:rPr lang="zh-TW" altLang="en-US" sz="3200" dirty="0">
                <a:solidFill>
                  <a:srgbClr val="CC776E"/>
                </a:solidFill>
                <a:latin typeface="標楷體" panose="03000509000000000000" pitchFamily="65" charset="-120"/>
                <a:ea typeface="標楷體" panose="03000509000000000000" pitchFamily="65" charset="-120"/>
                <a:cs typeface="+mn-ea"/>
                <a:sym typeface="+mn-lt"/>
              </a:rPr>
              <a:t>續</a:t>
            </a:r>
            <a:r>
              <a:rPr lang="en-US" altLang="zh-TW" sz="3200" dirty="0">
                <a:solidFill>
                  <a:srgbClr val="CC776E"/>
                </a:solidFill>
                <a:latin typeface="標楷體" panose="03000509000000000000" pitchFamily="65" charset="-120"/>
                <a:ea typeface="標楷體" panose="03000509000000000000" pitchFamily="65" charset="-120"/>
                <a:cs typeface="+mn-ea"/>
                <a:sym typeface="+mn-lt"/>
              </a:rPr>
              <a:t>)</a:t>
            </a:r>
            <a:endParaRPr lang="zh-TW" altLang="en-US" sz="3200" dirty="0">
              <a:solidFill>
                <a:srgbClr val="CC776E"/>
              </a:solidFill>
              <a:latin typeface="標楷體" panose="03000509000000000000" pitchFamily="65" charset="-120"/>
              <a:ea typeface="標楷體" panose="03000509000000000000" pitchFamily="65" charset="-120"/>
              <a:cs typeface="+mn-ea"/>
              <a:sym typeface="+mn-lt"/>
            </a:endParaRPr>
          </a:p>
        </p:txBody>
      </p:sp>
      <p:pic>
        <p:nvPicPr>
          <p:cNvPr id="6" name="圖片 5">
            <a:extLst>
              <a:ext uri="{FF2B5EF4-FFF2-40B4-BE49-F238E27FC236}">
                <a16:creationId xmlns:a16="http://schemas.microsoft.com/office/drawing/2014/main" id="{C2EB9CF8-065E-4CC4-A829-5658401D0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459149" cy="1415685"/>
          </a:xfrm>
          <a:prstGeom prst="rect">
            <a:avLst/>
          </a:prstGeom>
        </p:spPr>
      </p:pic>
      <p:pic>
        <p:nvPicPr>
          <p:cNvPr id="9" name="圖片 8">
            <a:extLst>
              <a:ext uri="{FF2B5EF4-FFF2-40B4-BE49-F238E27FC236}">
                <a16:creationId xmlns:a16="http://schemas.microsoft.com/office/drawing/2014/main" id="{D9154F67-881E-4339-82CB-7DEE87785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784060"/>
            <a:ext cx="1520926" cy="3073940"/>
          </a:xfrm>
          <a:prstGeom prst="rect">
            <a:avLst/>
          </a:prstGeom>
        </p:spPr>
      </p:pic>
      <p:pic>
        <p:nvPicPr>
          <p:cNvPr id="10" name="圖片 9">
            <a:extLst>
              <a:ext uri="{FF2B5EF4-FFF2-40B4-BE49-F238E27FC236}">
                <a16:creationId xmlns:a16="http://schemas.microsoft.com/office/drawing/2014/main" id="{47181F99-40D6-4A37-8682-97DB74FA4A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751562" y="4649820"/>
            <a:ext cx="1392437" cy="2208179"/>
          </a:xfrm>
          <a:prstGeom prst="rect">
            <a:avLst/>
          </a:prstGeom>
        </p:spPr>
      </p:pic>
    </p:spTree>
    <p:extLst>
      <p:ext uri="{BB962C8B-B14F-4D97-AF65-F5344CB8AC3E}">
        <p14:creationId xmlns:p14="http://schemas.microsoft.com/office/powerpoint/2010/main" val="38614107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a:extLst>
              <a:ext uri="{FF2B5EF4-FFF2-40B4-BE49-F238E27FC236}">
                <a16:creationId xmlns:a16="http://schemas.microsoft.com/office/drawing/2014/main" id="{9EDF8294-4149-4BC8-BC20-C9DE189C1344}"/>
              </a:ext>
            </a:extLst>
          </p:cNvPr>
          <p:cNvSpPr txBox="1">
            <a:spLocks noGrp="1"/>
          </p:cNvSpPr>
          <p:nvPr>
            <p:ph type="title"/>
          </p:nvPr>
        </p:nvSpPr>
        <p:spPr>
          <a:xfrm>
            <a:off x="865051" y="1230474"/>
            <a:ext cx="7622568" cy="584775"/>
          </a:xfrm>
          <a:prstGeom prst="rect">
            <a:avLst/>
          </a:prstGeom>
          <a:noFill/>
        </p:spPr>
        <p:txBody>
          <a:bodyPr wrap="square" rtlCol="0">
            <a:spAutoFit/>
          </a:bodyPr>
          <a:lstStyle/>
          <a:p>
            <a:pPr marL="0" algn="ctr" defTabSz="685800">
              <a:lnSpc>
                <a:spcPct val="100000"/>
              </a:lnSpc>
              <a:spcBef>
                <a:spcPts val="0"/>
              </a:spcBef>
              <a:defRPr/>
            </a:pPr>
            <a:r>
              <a:rPr lang="en-US" altLang="zh-TW" sz="3200" dirty="0">
                <a:solidFill>
                  <a:srgbClr val="CC776E"/>
                </a:solidFill>
                <a:latin typeface="標楷體" panose="03000509000000000000" pitchFamily="65" charset="-120"/>
                <a:ea typeface="標楷體" panose="03000509000000000000" pitchFamily="65" charset="-120"/>
                <a:cs typeface="+mn-ea"/>
                <a:sym typeface="+mn-lt"/>
              </a:rPr>
              <a:t>110</a:t>
            </a:r>
            <a:r>
              <a:rPr lang="zh-TW" altLang="en-US" sz="3200" dirty="0">
                <a:solidFill>
                  <a:srgbClr val="CC776E"/>
                </a:solidFill>
                <a:latin typeface="標楷體" panose="03000509000000000000" pitchFamily="65" charset="-120"/>
                <a:ea typeface="標楷體" panose="03000509000000000000" pitchFamily="65" charset="-120"/>
                <a:cs typeface="+mn-ea"/>
                <a:sym typeface="+mn-lt"/>
              </a:rPr>
              <a:t>學年度校級畢業典禮錄製作業規劃</a:t>
            </a:r>
            <a:r>
              <a:rPr lang="en-US" altLang="zh-TW" sz="3200" dirty="0">
                <a:solidFill>
                  <a:srgbClr val="CC776E"/>
                </a:solidFill>
                <a:latin typeface="標楷體" panose="03000509000000000000" pitchFamily="65" charset="-120"/>
                <a:ea typeface="標楷體" panose="03000509000000000000" pitchFamily="65" charset="-120"/>
                <a:cs typeface="+mn-ea"/>
                <a:sym typeface="+mn-lt"/>
              </a:rPr>
              <a:t>(</a:t>
            </a:r>
            <a:r>
              <a:rPr lang="zh-TW" altLang="en-US" sz="3200" dirty="0">
                <a:solidFill>
                  <a:srgbClr val="CC776E"/>
                </a:solidFill>
                <a:latin typeface="標楷體" panose="03000509000000000000" pitchFamily="65" charset="-120"/>
                <a:ea typeface="標楷體" panose="03000509000000000000" pitchFamily="65" charset="-120"/>
                <a:cs typeface="+mn-ea"/>
                <a:sym typeface="+mn-lt"/>
              </a:rPr>
              <a:t>續</a:t>
            </a:r>
            <a:r>
              <a:rPr lang="en-US" altLang="zh-TW" sz="3200" dirty="0">
                <a:solidFill>
                  <a:srgbClr val="CC776E"/>
                </a:solidFill>
                <a:latin typeface="標楷體" panose="03000509000000000000" pitchFamily="65" charset="-120"/>
                <a:ea typeface="標楷體" panose="03000509000000000000" pitchFamily="65" charset="-120"/>
                <a:cs typeface="+mn-ea"/>
                <a:sym typeface="+mn-lt"/>
              </a:rPr>
              <a:t>)</a:t>
            </a:r>
            <a:endParaRPr lang="zh-TW" altLang="en-US" sz="3200" dirty="0">
              <a:solidFill>
                <a:srgbClr val="CC776E"/>
              </a:solidFill>
              <a:latin typeface="標楷體" panose="03000509000000000000" pitchFamily="65" charset="-120"/>
              <a:ea typeface="標楷體" panose="03000509000000000000" pitchFamily="65" charset="-120"/>
              <a:cs typeface="+mn-ea"/>
              <a:sym typeface="+mn-lt"/>
            </a:endParaRPr>
          </a:p>
        </p:txBody>
      </p:sp>
      <p:sp>
        <p:nvSpPr>
          <p:cNvPr id="4" name="文本框 1">
            <a:extLst>
              <a:ext uri="{FF2B5EF4-FFF2-40B4-BE49-F238E27FC236}">
                <a16:creationId xmlns:a16="http://schemas.microsoft.com/office/drawing/2014/main" id="{9EDF8294-4149-4BC8-BC20-C9DE189C1344}"/>
              </a:ext>
            </a:extLst>
          </p:cNvPr>
          <p:cNvSpPr txBox="1">
            <a:spLocks/>
          </p:cNvSpPr>
          <p:nvPr/>
        </p:nvSpPr>
        <p:spPr>
          <a:xfrm>
            <a:off x="865051" y="2236918"/>
            <a:ext cx="7413897" cy="3098220"/>
          </a:xfrm>
          <a:prstGeom prst="rect">
            <a:avLst/>
          </a:prstGeom>
          <a:noFill/>
        </p:spPr>
        <p:txBody>
          <a:bodyPr vert="horz" wrap="square" lIns="68580" tIns="34290" rIns="68580" bIns="34290" rtlCol="0" anchor="ctr">
            <a:spAutoFit/>
          </a:bodyPr>
          <a:lstStyle>
            <a:lvl1pPr marL="108000" algn="l" defTabSz="914400" rtl="0" eaLnBrk="1" latinLnBrk="0" hangingPunct="1">
              <a:lnSpc>
                <a:spcPct val="90000"/>
              </a:lnSpc>
              <a:spcBef>
                <a:spcPct val="0"/>
              </a:spcBef>
              <a:buNone/>
              <a:defRPr sz="44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a:lstStyle>
          <a:p>
            <a:pPr marL="603647" indent="-603647">
              <a:lnSpc>
                <a:spcPts val="3375"/>
              </a:lnSpc>
              <a:spcBef>
                <a:spcPts val="0"/>
              </a:spcBef>
              <a:defRPr/>
            </a:pPr>
            <a:r>
              <a:rPr lang="en-US" altLang="zh-TW" sz="28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800" dirty="0">
                <a:solidFill>
                  <a:schemeClr val="tx1"/>
                </a:solidFill>
                <a:latin typeface="標楷體" panose="03000509000000000000" pitchFamily="65" charset="-120"/>
                <a:ea typeface="標楷體" panose="03000509000000000000" pitchFamily="65" charset="-120"/>
                <a:cs typeface="+mn-ea"/>
                <a:sym typeface="+mn-lt"/>
              </a:rPr>
              <a:t>二</a:t>
            </a:r>
            <a:r>
              <a:rPr lang="en-US" altLang="zh-TW" sz="28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800" dirty="0">
                <a:solidFill>
                  <a:schemeClr val="tx1"/>
                </a:solidFill>
                <a:latin typeface="標楷體" panose="03000509000000000000" pitchFamily="65" charset="-120"/>
                <a:ea typeface="標楷體" panose="03000509000000000000" pitchFamily="65" charset="-120"/>
                <a:cs typeface="+mn-ea"/>
                <a:sym typeface="+mn-lt"/>
              </a:rPr>
              <a:t>基督教聯盟獎受獎同學及各學院祈福禮代表，請於當日</a:t>
            </a:r>
            <a:r>
              <a:rPr lang="en-US" altLang="zh-TW" sz="2800" dirty="0">
                <a:solidFill>
                  <a:schemeClr val="tx1"/>
                </a:solidFill>
                <a:latin typeface="標楷體" panose="03000509000000000000" pitchFamily="65" charset="-120"/>
                <a:ea typeface="標楷體" panose="03000509000000000000" pitchFamily="65" charset="-120"/>
                <a:cs typeface="+mn-ea"/>
                <a:sym typeface="+mn-lt"/>
              </a:rPr>
              <a:t>09</a:t>
            </a:r>
            <a:r>
              <a:rPr lang="zh-TW" altLang="en-US" sz="2800" dirty="0">
                <a:solidFill>
                  <a:schemeClr val="tx1"/>
                </a:solidFill>
                <a:latin typeface="標楷體" panose="03000509000000000000" pitchFamily="65" charset="-120"/>
                <a:ea typeface="標楷體" panose="03000509000000000000" pitchFamily="65" charset="-120"/>
                <a:cs typeface="+mn-ea"/>
                <a:sym typeface="+mn-lt"/>
              </a:rPr>
              <a:t>：</a:t>
            </a:r>
            <a:r>
              <a:rPr lang="en-US" altLang="zh-TW" sz="2800" dirty="0">
                <a:solidFill>
                  <a:schemeClr val="tx1"/>
                </a:solidFill>
                <a:latin typeface="標楷體" panose="03000509000000000000" pitchFamily="65" charset="-120"/>
                <a:ea typeface="標楷體" panose="03000509000000000000" pitchFamily="65" charset="-120"/>
                <a:cs typeface="+mn-ea"/>
                <a:sym typeface="+mn-lt"/>
              </a:rPr>
              <a:t>10</a:t>
            </a:r>
            <a:r>
              <a:rPr lang="zh-TW" altLang="en-US" sz="2800" dirty="0">
                <a:solidFill>
                  <a:schemeClr val="tx1"/>
                </a:solidFill>
                <a:latin typeface="標楷體" panose="03000509000000000000" pitchFamily="65" charset="-120"/>
                <a:ea typeface="標楷體" panose="03000509000000000000" pitchFamily="65" charset="-120"/>
                <a:cs typeface="+mn-ea"/>
                <a:sym typeface="+mn-lt"/>
              </a:rPr>
              <a:t>時，至國璽樓</a:t>
            </a:r>
            <a:r>
              <a:rPr lang="en-US" altLang="zh-TW" sz="2800" dirty="0">
                <a:solidFill>
                  <a:schemeClr val="tx1"/>
                </a:solidFill>
                <a:latin typeface="標楷體" panose="03000509000000000000" pitchFamily="65" charset="-120"/>
                <a:ea typeface="標楷體" panose="03000509000000000000" pitchFamily="65" charset="-120"/>
                <a:cs typeface="+mn-ea"/>
                <a:sym typeface="+mn-lt"/>
              </a:rPr>
              <a:t>1</a:t>
            </a:r>
            <a:r>
              <a:rPr lang="zh-TW" altLang="en-US" sz="2800" dirty="0">
                <a:solidFill>
                  <a:schemeClr val="tx1"/>
                </a:solidFill>
                <a:latin typeface="標楷體" panose="03000509000000000000" pitchFamily="65" charset="-120"/>
                <a:ea typeface="標楷體" panose="03000509000000000000" pitchFamily="65" charset="-120"/>
                <a:cs typeface="+mn-ea"/>
                <a:sym typeface="+mn-lt"/>
              </a:rPr>
              <a:t>樓國際會議廳向宗輔中心蔡振興老師報到，實施彩排說明及換著學士服進行彩排。</a:t>
            </a:r>
          </a:p>
          <a:p>
            <a:pPr marL="603647" indent="-603647">
              <a:lnSpc>
                <a:spcPts val="3375"/>
              </a:lnSpc>
              <a:spcBef>
                <a:spcPts val="0"/>
              </a:spcBef>
              <a:defRPr/>
            </a:pPr>
            <a:r>
              <a:rPr lang="en-US" altLang="zh-TW" sz="28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800" dirty="0">
                <a:solidFill>
                  <a:schemeClr val="tx1"/>
                </a:solidFill>
                <a:latin typeface="標楷體" panose="03000509000000000000" pitchFamily="65" charset="-120"/>
                <a:ea typeface="標楷體" panose="03000509000000000000" pitchFamily="65" charset="-120"/>
                <a:cs typeface="+mn-ea"/>
                <a:sym typeface="+mn-lt"/>
              </a:rPr>
              <a:t>三</a:t>
            </a:r>
            <a:r>
              <a:rPr lang="en-US" altLang="zh-TW" sz="28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800" dirty="0">
                <a:solidFill>
                  <a:schemeClr val="tx1"/>
                </a:solidFill>
                <a:latin typeface="標楷體" panose="03000509000000000000" pitchFamily="65" charset="-120"/>
                <a:ea typeface="標楷體" panose="03000509000000000000" pitchFamily="65" charset="-120"/>
                <a:cs typeface="+mn-ea"/>
                <a:sym typeface="+mn-lt"/>
              </a:rPr>
              <a:t>親善大使請於當日</a:t>
            </a:r>
            <a:r>
              <a:rPr lang="en-US" altLang="zh-TW" sz="2800" dirty="0">
                <a:solidFill>
                  <a:schemeClr val="tx1"/>
                </a:solidFill>
                <a:latin typeface="標楷體" panose="03000509000000000000" pitchFamily="65" charset="-120"/>
                <a:ea typeface="標楷體" panose="03000509000000000000" pitchFamily="65" charset="-120"/>
                <a:cs typeface="+mn-ea"/>
                <a:sym typeface="+mn-lt"/>
              </a:rPr>
              <a:t>08</a:t>
            </a:r>
            <a:r>
              <a:rPr lang="zh-TW" altLang="en-US" sz="2800" dirty="0">
                <a:solidFill>
                  <a:schemeClr val="tx1"/>
                </a:solidFill>
                <a:latin typeface="標楷體" panose="03000509000000000000" pitchFamily="65" charset="-120"/>
                <a:ea typeface="標楷體" panose="03000509000000000000" pitchFamily="65" charset="-120"/>
                <a:cs typeface="+mn-ea"/>
                <a:sym typeface="+mn-lt"/>
              </a:rPr>
              <a:t>：</a:t>
            </a:r>
            <a:r>
              <a:rPr lang="en-US" altLang="zh-TW" sz="2800" dirty="0">
                <a:solidFill>
                  <a:schemeClr val="tx1"/>
                </a:solidFill>
                <a:latin typeface="標楷體" panose="03000509000000000000" pitchFamily="65" charset="-120"/>
                <a:ea typeface="標楷體" panose="03000509000000000000" pitchFamily="65" charset="-120"/>
                <a:cs typeface="+mn-ea"/>
                <a:sym typeface="+mn-lt"/>
              </a:rPr>
              <a:t>30</a:t>
            </a:r>
            <a:r>
              <a:rPr lang="zh-TW" altLang="en-US" sz="2800" dirty="0">
                <a:solidFill>
                  <a:schemeClr val="tx1"/>
                </a:solidFill>
                <a:latin typeface="標楷體" panose="03000509000000000000" pitchFamily="65" charset="-120"/>
                <a:ea typeface="標楷體" panose="03000509000000000000" pitchFamily="65" charset="-120"/>
                <a:cs typeface="+mn-ea"/>
                <a:sym typeface="+mn-lt"/>
              </a:rPr>
              <a:t>時，至國璽樓</a:t>
            </a:r>
            <a:r>
              <a:rPr lang="en-US" altLang="zh-TW" sz="2800" dirty="0">
                <a:solidFill>
                  <a:schemeClr val="tx1"/>
                </a:solidFill>
                <a:latin typeface="標楷體" panose="03000509000000000000" pitchFamily="65" charset="-120"/>
                <a:ea typeface="標楷體" panose="03000509000000000000" pitchFamily="65" charset="-120"/>
                <a:cs typeface="+mn-ea"/>
                <a:sym typeface="+mn-lt"/>
              </a:rPr>
              <a:t>1</a:t>
            </a:r>
            <a:r>
              <a:rPr lang="zh-TW" altLang="en-US" sz="2800" dirty="0">
                <a:solidFill>
                  <a:schemeClr val="tx1"/>
                </a:solidFill>
                <a:latin typeface="標楷體" panose="03000509000000000000" pitchFamily="65" charset="-120"/>
                <a:ea typeface="標楷體" panose="03000509000000000000" pitchFamily="65" charset="-120"/>
                <a:cs typeface="+mn-ea"/>
                <a:sym typeface="+mn-lt"/>
              </a:rPr>
              <a:t>樓國際會議廳向生輔組重大慶典承辦人彭先生報到。</a:t>
            </a:r>
          </a:p>
        </p:txBody>
      </p:sp>
      <p:pic>
        <p:nvPicPr>
          <p:cNvPr id="5" name="圖片 4">
            <a:extLst>
              <a:ext uri="{FF2B5EF4-FFF2-40B4-BE49-F238E27FC236}">
                <a16:creationId xmlns:a16="http://schemas.microsoft.com/office/drawing/2014/main" id="{521669F9-7638-44DE-BED5-450BC82DD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 y="1"/>
            <a:ext cx="1413710" cy="1371599"/>
          </a:xfrm>
          <a:prstGeom prst="rect">
            <a:avLst/>
          </a:prstGeom>
        </p:spPr>
      </p:pic>
      <p:pic>
        <p:nvPicPr>
          <p:cNvPr id="9" name="圖片 8">
            <a:extLst>
              <a:ext uri="{FF2B5EF4-FFF2-40B4-BE49-F238E27FC236}">
                <a16:creationId xmlns:a16="http://schemas.microsoft.com/office/drawing/2014/main" id="{E4130586-AF9F-4617-BF26-E64419EB7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784060"/>
            <a:ext cx="1520926" cy="3073940"/>
          </a:xfrm>
          <a:prstGeom prst="rect">
            <a:avLst/>
          </a:prstGeom>
        </p:spPr>
      </p:pic>
      <p:pic>
        <p:nvPicPr>
          <p:cNvPr id="11" name="圖片 10">
            <a:extLst>
              <a:ext uri="{FF2B5EF4-FFF2-40B4-BE49-F238E27FC236}">
                <a16:creationId xmlns:a16="http://schemas.microsoft.com/office/drawing/2014/main" id="{64F84F24-64B2-4C95-8A7F-F8CFE2DBEC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5356" y="5097294"/>
            <a:ext cx="2258643" cy="1760706"/>
          </a:xfrm>
          <a:prstGeom prst="rect">
            <a:avLst/>
          </a:prstGeom>
        </p:spPr>
      </p:pic>
    </p:spTree>
    <p:extLst>
      <p:ext uri="{BB962C8B-B14F-4D97-AF65-F5344CB8AC3E}">
        <p14:creationId xmlns:p14="http://schemas.microsoft.com/office/powerpoint/2010/main" val="33078774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a:extLst>
              <a:ext uri="{FF2B5EF4-FFF2-40B4-BE49-F238E27FC236}">
                <a16:creationId xmlns:a16="http://schemas.microsoft.com/office/drawing/2014/main" id="{9EDF8294-4149-4BC8-BC20-C9DE189C1344}"/>
              </a:ext>
            </a:extLst>
          </p:cNvPr>
          <p:cNvSpPr txBox="1">
            <a:spLocks noGrp="1"/>
          </p:cNvSpPr>
          <p:nvPr>
            <p:ph type="title"/>
          </p:nvPr>
        </p:nvSpPr>
        <p:spPr>
          <a:xfrm>
            <a:off x="904604" y="1187467"/>
            <a:ext cx="7646009" cy="584775"/>
          </a:xfrm>
          <a:prstGeom prst="rect">
            <a:avLst/>
          </a:prstGeom>
          <a:noFill/>
        </p:spPr>
        <p:txBody>
          <a:bodyPr wrap="square" rtlCol="0">
            <a:spAutoFit/>
          </a:bodyPr>
          <a:lstStyle/>
          <a:p>
            <a:pPr marL="0" algn="ctr" defTabSz="685800">
              <a:lnSpc>
                <a:spcPct val="100000"/>
              </a:lnSpc>
              <a:spcBef>
                <a:spcPts val="0"/>
              </a:spcBef>
              <a:defRPr/>
            </a:pPr>
            <a:r>
              <a:rPr lang="en-US" altLang="zh-TW" sz="3200" dirty="0">
                <a:solidFill>
                  <a:srgbClr val="CC776E"/>
                </a:solidFill>
                <a:cs typeface="+mn-ea"/>
                <a:sym typeface="+mn-lt"/>
              </a:rPr>
              <a:t>110</a:t>
            </a:r>
            <a:r>
              <a:rPr lang="zh-TW" altLang="en-US" sz="3200" dirty="0">
                <a:solidFill>
                  <a:srgbClr val="CC776E"/>
                </a:solidFill>
                <a:cs typeface="+mn-ea"/>
                <a:sym typeface="+mn-lt"/>
              </a:rPr>
              <a:t>學年度校級畢業典禮錄製作業規劃</a:t>
            </a:r>
            <a:r>
              <a:rPr lang="en-US" altLang="zh-TW" sz="3200" dirty="0">
                <a:solidFill>
                  <a:srgbClr val="CC776E"/>
                </a:solidFill>
                <a:latin typeface="標楷體" panose="03000509000000000000" pitchFamily="65" charset="-120"/>
                <a:ea typeface="標楷體" panose="03000509000000000000" pitchFamily="65" charset="-120"/>
                <a:cs typeface="+mn-ea"/>
                <a:sym typeface="+mn-lt"/>
              </a:rPr>
              <a:t>(</a:t>
            </a:r>
            <a:r>
              <a:rPr lang="zh-TW" altLang="en-US" sz="3200" dirty="0">
                <a:solidFill>
                  <a:srgbClr val="CC776E"/>
                </a:solidFill>
                <a:latin typeface="標楷體" panose="03000509000000000000" pitchFamily="65" charset="-120"/>
                <a:ea typeface="標楷體" panose="03000509000000000000" pitchFamily="65" charset="-120"/>
                <a:cs typeface="+mn-ea"/>
                <a:sym typeface="+mn-lt"/>
              </a:rPr>
              <a:t>續</a:t>
            </a:r>
            <a:r>
              <a:rPr lang="en-US" altLang="zh-TW" sz="3200" dirty="0">
                <a:solidFill>
                  <a:srgbClr val="CC776E"/>
                </a:solidFill>
                <a:latin typeface="標楷體" panose="03000509000000000000" pitchFamily="65" charset="-120"/>
                <a:ea typeface="標楷體" panose="03000509000000000000" pitchFamily="65" charset="-120"/>
                <a:cs typeface="+mn-ea"/>
                <a:sym typeface="+mn-lt"/>
              </a:rPr>
              <a:t>)</a:t>
            </a:r>
            <a:endParaRPr lang="zh-TW" altLang="en-US" sz="3200" dirty="0">
              <a:solidFill>
                <a:srgbClr val="CC776E"/>
              </a:solidFill>
              <a:cs typeface="+mn-ea"/>
              <a:sym typeface="+mn-lt"/>
            </a:endParaRPr>
          </a:p>
        </p:txBody>
      </p:sp>
      <p:sp>
        <p:nvSpPr>
          <p:cNvPr id="4" name="文本框 1">
            <a:extLst>
              <a:ext uri="{FF2B5EF4-FFF2-40B4-BE49-F238E27FC236}">
                <a16:creationId xmlns:a16="http://schemas.microsoft.com/office/drawing/2014/main" id="{9EDF8294-4149-4BC8-BC20-C9DE189C1344}"/>
              </a:ext>
            </a:extLst>
          </p:cNvPr>
          <p:cNvSpPr txBox="1">
            <a:spLocks/>
          </p:cNvSpPr>
          <p:nvPr/>
        </p:nvSpPr>
        <p:spPr>
          <a:xfrm>
            <a:off x="904604" y="2099687"/>
            <a:ext cx="7413897" cy="3768789"/>
          </a:xfrm>
          <a:prstGeom prst="rect">
            <a:avLst/>
          </a:prstGeom>
          <a:noFill/>
        </p:spPr>
        <p:txBody>
          <a:bodyPr vert="horz" wrap="square" lIns="68580" tIns="34290" rIns="68580" bIns="34290" rtlCol="0" anchor="ctr">
            <a:spAutoFit/>
          </a:bodyPr>
          <a:lstStyle>
            <a:lvl1pPr marL="108000" algn="l" defTabSz="914400" rtl="0" eaLnBrk="1" latinLnBrk="0" hangingPunct="1">
              <a:lnSpc>
                <a:spcPct val="90000"/>
              </a:lnSpc>
              <a:spcBef>
                <a:spcPct val="0"/>
              </a:spcBef>
              <a:buNone/>
              <a:defRPr sz="44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a:lstStyle>
          <a:p>
            <a:pPr marL="603647" indent="-603647">
              <a:lnSpc>
                <a:spcPts val="2850"/>
              </a:lnSpc>
              <a:spcBef>
                <a:spcPts val="0"/>
              </a:spcBef>
              <a:defRPr/>
            </a:pP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四</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各學院</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系</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請通知各學制授證代表，</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09</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20</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時至國璽樓</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1</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樓國際會議廳，依時完成報到手續，並向生輔組彭先生報到，屆時由承辦單位說明彩排程序，並換著博</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碩</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士及學士服進行彩排。</a:t>
            </a:r>
          </a:p>
          <a:p>
            <a:pPr marL="603647" indent="-603647">
              <a:lnSpc>
                <a:spcPts val="2850"/>
              </a:lnSpc>
              <a:spcBef>
                <a:spcPts val="0"/>
              </a:spcBef>
              <a:defRPr/>
            </a:pP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五</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因國璽樓</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1</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樓國際會議廳座位有限，規劃各學制授證代表家屬</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1</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位參加</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約</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93</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位</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，並依觀禮證進入典禮會場；另進場家屬疫苗需打滿</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2</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劑，現場出示足以證明之文件；另承辦單位控存僅</a:t>
            </a:r>
            <a:r>
              <a:rPr lang="en-US" altLang="zh-TW" sz="2400" dirty="0">
                <a:solidFill>
                  <a:schemeClr val="tx1"/>
                </a:solidFill>
                <a:latin typeface="標楷體" panose="03000509000000000000" pitchFamily="65" charset="-120"/>
                <a:ea typeface="標楷體" panose="03000509000000000000" pitchFamily="65" charset="-120"/>
                <a:cs typeface="+mn-ea"/>
                <a:sym typeface="+mn-lt"/>
              </a:rPr>
              <a:t>7</a:t>
            </a:r>
            <a:r>
              <a:rPr lang="zh-TW" altLang="en-US" sz="2400" dirty="0">
                <a:solidFill>
                  <a:schemeClr val="tx1"/>
                </a:solidFill>
                <a:latin typeface="標楷體" panose="03000509000000000000" pitchFamily="65" charset="-120"/>
                <a:ea typeface="標楷體" panose="03000509000000000000" pitchFamily="65" charset="-120"/>
                <a:cs typeface="+mn-ea"/>
                <a:sym typeface="+mn-lt"/>
              </a:rPr>
              <a:t>位，若有特殊情況申請，得以現場彈性調整。</a:t>
            </a:r>
          </a:p>
          <a:p>
            <a:pPr marL="0">
              <a:lnSpc>
                <a:spcPts val="2850"/>
              </a:lnSpc>
              <a:spcBef>
                <a:spcPts val="0"/>
              </a:spcBef>
              <a:defRPr/>
            </a:pPr>
            <a:endParaRPr lang="zh-TW" altLang="en-US" sz="2400" dirty="0">
              <a:solidFill>
                <a:schemeClr val="tx1"/>
              </a:solidFill>
              <a:latin typeface="標楷體" panose="03000509000000000000" pitchFamily="65" charset="-120"/>
              <a:ea typeface="標楷體" panose="03000509000000000000" pitchFamily="65" charset="-120"/>
              <a:cs typeface="+mn-ea"/>
              <a:sym typeface="+mn-lt"/>
            </a:endParaRPr>
          </a:p>
        </p:txBody>
      </p:sp>
      <p:pic>
        <p:nvPicPr>
          <p:cNvPr id="5" name="圖片 4">
            <a:extLst>
              <a:ext uri="{FF2B5EF4-FFF2-40B4-BE49-F238E27FC236}">
                <a16:creationId xmlns:a16="http://schemas.microsoft.com/office/drawing/2014/main" id="{D88BB0BA-C6D6-4FBF-983C-0915B81AD1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751562" y="4649820"/>
            <a:ext cx="1392437" cy="2208179"/>
          </a:xfrm>
          <a:prstGeom prst="rect">
            <a:avLst/>
          </a:prstGeom>
        </p:spPr>
      </p:pic>
      <p:pic>
        <p:nvPicPr>
          <p:cNvPr id="7" name="圖片 6">
            <a:extLst>
              <a:ext uri="{FF2B5EF4-FFF2-40B4-BE49-F238E27FC236}">
                <a16:creationId xmlns:a16="http://schemas.microsoft.com/office/drawing/2014/main" id="{966C4A7E-D3DB-4798-BA54-D833367CF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2"/>
            <a:ext cx="1332690" cy="1292992"/>
          </a:xfrm>
          <a:prstGeom prst="rect">
            <a:avLst/>
          </a:prstGeom>
        </p:spPr>
      </p:pic>
      <p:pic>
        <p:nvPicPr>
          <p:cNvPr id="10" name="圖片 9">
            <a:extLst>
              <a:ext uri="{FF2B5EF4-FFF2-40B4-BE49-F238E27FC236}">
                <a16:creationId xmlns:a16="http://schemas.microsoft.com/office/drawing/2014/main" id="{5D8E4799-D717-450B-839A-F4E0E7B40A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784060"/>
            <a:ext cx="1520926" cy="3073940"/>
          </a:xfrm>
          <a:prstGeom prst="rect">
            <a:avLst/>
          </a:prstGeom>
        </p:spPr>
      </p:pic>
    </p:spTree>
    <p:extLst>
      <p:ext uri="{BB962C8B-B14F-4D97-AF65-F5344CB8AC3E}">
        <p14:creationId xmlns:p14="http://schemas.microsoft.com/office/powerpoint/2010/main" val="34488693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a:extLst>
              <a:ext uri="{FF2B5EF4-FFF2-40B4-BE49-F238E27FC236}">
                <a16:creationId xmlns:a16="http://schemas.microsoft.com/office/drawing/2014/main" id="{9EDF8294-4149-4BC8-BC20-C9DE189C1344}"/>
              </a:ext>
            </a:extLst>
          </p:cNvPr>
          <p:cNvSpPr txBox="1">
            <a:spLocks noGrp="1"/>
          </p:cNvSpPr>
          <p:nvPr>
            <p:ph type="title"/>
          </p:nvPr>
        </p:nvSpPr>
        <p:spPr>
          <a:xfrm>
            <a:off x="858397" y="999595"/>
            <a:ext cx="7458752" cy="584775"/>
          </a:xfrm>
          <a:prstGeom prst="rect">
            <a:avLst/>
          </a:prstGeom>
          <a:noFill/>
        </p:spPr>
        <p:txBody>
          <a:bodyPr wrap="square" rtlCol="0">
            <a:spAutoFit/>
          </a:bodyPr>
          <a:lstStyle/>
          <a:p>
            <a:pPr marL="0" defTabSz="685800">
              <a:lnSpc>
                <a:spcPct val="100000"/>
              </a:lnSpc>
              <a:spcBef>
                <a:spcPts val="0"/>
              </a:spcBef>
              <a:defRPr/>
            </a:pPr>
            <a:r>
              <a:rPr lang="en-US" altLang="zh-TW" sz="3200" dirty="0">
                <a:solidFill>
                  <a:srgbClr val="CC776E"/>
                </a:solidFill>
                <a:cs typeface="+mn-ea"/>
                <a:sym typeface="+mn-lt"/>
              </a:rPr>
              <a:t>110</a:t>
            </a:r>
            <a:r>
              <a:rPr lang="zh-TW" altLang="en-US" sz="3200" dirty="0">
                <a:solidFill>
                  <a:srgbClr val="CC776E"/>
                </a:solidFill>
                <a:cs typeface="+mn-ea"/>
                <a:sym typeface="+mn-lt"/>
              </a:rPr>
              <a:t>學年度校級畢業典禮錄製行程規劃表</a:t>
            </a:r>
          </a:p>
        </p:txBody>
      </p:sp>
      <p:graphicFrame>
        <p:nvGraphicFramePr>
          <p:cNvPr id="3" name="表格 2"/>
          <p:cNvGraphicFramePr>
            <a:graphicFrameLocks noGrp="1"/>
          </p:cNvGraphicFramePr>
          <p:nvPr>
            <p:extLst/>
          </p:nvPr>
        </p:nvGraphicFramePr>
        <p:xfrm>
          <a:off x="623751" y="1584370"/>
          <a:ext cx="7896498" cy="4759726"/>
        </p:xfrm>
        <a:graphic>
          <a:graphicData uri="http://schemas.openxmlformats.org/drawingml/2006/table">
            <a:tbl>
              <a:tblPr firstRow="1" bandRow="1">
                <a:tableStyleId>{5C22544A-7EE6-4342-B048-85BDC9FD1C3A}</a:tableStyleId>
              </a:tblPr>
              <a:tblGrid>
                <a:gridCol w="757453">
                  <a:extLst>
                    <a:ext uri="{9D8B030D-6E8A-4147-A177-3AD203B41FA5}">
                      <a16:colId xmlns:a16="http://schemas.microsoft.com/office/drawing/2014/main" val="20000"/>
                    </a:ext>
                  </a:extLst>
                </a:gridCol>
                <a:gridCol w="1291452">
                  <a:extLst>
                    <a:ext uri="{9D8B030D-6E8A-4147-A177-3AD203B41FA5}">
                      <a16:colId xmlns:a16="http://schemas.microsoft.com/office/drawing/2014/main" val="20001"/>
                    </a:ext>
                  </a:extLst>
                </a:gridCol>
                <a:gridCol w="3782995">
                  <a:extLst>
                    <a:ext uri="{9D8B030D-6E8A-4147-A177-3AD203B41FA5}">
                      <a16:colId xmlns:a16="http://schemas.microsoft.com/office/drawing/2014/main" val="20002"/>
                    </a:ext>
                  </a:extLst>
                </a:gridCol>
                <a:gridCol w="2064598">
                  <a:extLst>
                    <a:ext uri="{9D8B030D-6E8A-4147-A177-3AD203B41FA5}">
                      <a16:colId xmlns:a16="http://schemas.microsoft.com/office/drawing/2014/main" val="20003"/>
                    </a:ext>
                  </a:extLst>
                </a:gridCol>
              </a:tblGrid>
              <a:tr h="521950">
                <a:tc>
                  <a:txBody>
                    <a:bodyPr/>
                    <a:lstStyle/>
                    <a:p>
                      <a:pPr algn="dist"/>
                      <a:r>
                        <a:rPr lang="zh-TW" altLang="en-US" sz="1400" b="1" dirty="0">
                          <a:solidFill>
                            <a:sysClr val="windowText" lastClr="000000"/>
                          </a:solidFill>
                          <a:latin typeface="微軟正黑體" panose="020B0604030504040204" pitchFamily="34" charset="-120"/>
                          <a:ea typeface="微軟正黑體" panose="020B0604030504040204" pitchFamily="34" charset="-120"/>
                        </a:rPr>
                        <a:t>項次</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zh-TW" altLang="en-US" sz="1400" b="1" kern="1200" dirty="0">
                          <a:solidFill>
                            <a:sysClr val="windowText" lastClr="000000"/>
                          </a:solidFill>
                          <a:latin typeface="微軟正黑體" panose="020B0604030504040204" pitchFamily="34" charset="-120"/>
                          <a:ea typeface="微軟正黑體" panose="020B0604030504040204" pitchFamily="34" charset="-120"/>
                          <a:cs typeface="+mn-cs"/>
                        </a:rPr>
                        <a:t>時間</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zh-TW" altLang="en-US" sz="1400" b="1" kern="1200" dirty="0">
                          <a:solidFill>
                            <a:sysClr val="windowText" lastClr="000000"/>
                          </a:solidFill>
                          <a:latin typeface="微軟正黑體" panose="020B0604030504040204" pitchFamily="34" charset="-120"/>
                          <a:ea typeface="微軟正黑體" panose="020B0604030504040204" pitchFamily="34" charset="-120"/>
                          <a:cs typeface="+mn-cs"/>
                        </a:rPr>
                        <a:t>拍攝場景</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zh-TW" altLang="en-US" sz="1400" b="1" kern="1200" dirty="0">
                          <a:solidFill>
                            <a:sysClr val="windowText" lastClr="000000"/>
                          </a:solidFill>
                          <a:latin typeface="微軟正黑體" panose="020B0604030504040204" pitchFamily="34" charset="-120"/>
                          <a:ea typeface="微軟正黑體" panose="020B0604030504040204" pitchFamily="34" charset="-120"/>
                          <a:cs typeface="+mn-cs"/>
                        </a:rPr>
                        <a:t>內容說明</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865902">
                <a:tc>
                  <a:txBody>
                    <a:bodyPr/>
                    <a:lstStyle/>
                    <a:p>
                      <a:pPr algn="dist"/>
                      <a:r>
                        <a:rPr lang="zh-TW" altLang="en-US" sz="1400" b="1" dirty="0">
                          <a:solidFill>
                            <a:sysClr val="windowText" lastClr="000000"/>
                          </a:solidFill>
                          <a:latin typeface="微軟正黑體" panose="020B0604030504040204" pitchFamily="34" charset="-120"/>
                          <a:ea typeface="微軟正黑體" panose="020B0604030504040204" pitchFamily="34" charset="-120"/>
                        </a:rPr>
                        <a:t>一</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1400" b="1" kern="1200" dirty="0">
                          <a:solidFill>
                            <a:srgbClr val="FF0000"/>
                          </a:solidFill>
                          <a:latin typeface="微軟正黑體" panose="020B0604030504040204" pitchFamily="34" charset="-120"/>
                          <a:ea typeface="微軟正黑體" panose="020B0604030504040204" pitchFamily="34" charset="-120"/>
                          <a:cs typeface="+mn-cs"/>
                        </a:rPr>
                        <a:t>1330</a:t>
                      </a:r>
                      <a:r>
                        <a:rPr lang="en-US" altLang="zh-TW" sz="1400" b="1" kern="1200" dirty="0">
                          <a:solidFill>
                            <a:sysClr val="windowText" lastClr="000000"/>
                          </a:solidFill>
                          <a:latin typeface="微軟正黑體" panose="020B0604030504040204" pitchFamily="34" charset="-120"/>
                          <a:ea typeface="微軟正黑體" panose="020B0604030504040204" pitchFamily="34" charset="-120"/>
                          <a:cs typeface="+mn-cs"/>
                        </a:rPr>
                        <a:t>-1345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第一場次</a:t>
                      </a:r>
                      <a:r>
                        <a:rPr lang="en-US" altLang="zh-TW" sz="1600" b="1" kern="1200" dirty="0">
                          <a:solidFill>
                            <a:sysClr val="windowText" lastClr="000000"/>
                          </a:solidFill>
                          <a:latin typeface="微軟正黑體" panose="020B0604030504040204" pitchFamily="34" charset="-120"/>
                          <a:ea typeface="微軟正黑體" panose="020B0604030504040204" pitchFamily="34" charset="-120"/>
                          <a:cs typeface="+mn-cs"/>
                        </a:rPr>
                        <a:t>-</a:t>
                      </a:r>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錄製教廷督導鍾安住總主教致詞及錄製董事會代表頒發基督教大學校院聯盟獎項</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lnSpc>
                          <a:spcPts val="2160"/>
                        </a:lnSpc>
                      </a:pPr>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拍攝鍾安住總主教致詞及頒獎畫面</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521950">
                <a:tc>
                  <a:txBody>
                    <a:bodyPr/>
                    <a:lstStyle/>
                    <a:p>
                      <a:pPr algn="dist"/>
                      <a:r>
                        <a:rPr lang="zh-TW" altLang="en-US" sz="1400" b="1" dirty="0">
                          <a:solidFill>
                            <a:sysClr val="windowText" lastClr="000000"/>
                          </a:solidFill>
                          <a:latin typeface="微軟正黑體" panose="020B0604030504040204" pitchFamily="34" charset="-120"/>
                          <a:ea typeface="微軟正黑體" panose="020B0604030504040204" pitchFamily="34" charset="-120"/>
                        </a:rPr>
                        <a:t>二</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ysClr val="windowText" lastClr="000000"/>
                          </a:solidFill>
                          <a:latin typeface="微軟正黑體" panose="020B0604030504040204" pitchFamily="34" charset="-120"/>
                          <a:ea typeface="微軟正黑體" panose="020B0604030504040204" pitchFamily="34" charset="-120"/>
                          <a:cs typeface="+mn-cs"/>
                        </a:rPr>
                        <a:t>1345-1400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第二場次</a:t>
                      </a:r>
                      <a:r>
                        <a:rPr lang="en-US" altLang="zh-TW" sz="1600" b="1" kern="1200" dirty="0">
                          <a:solidFill>
                            <a:sysClr val="windowText" lastClr="000000"/>
                          </a:solidFill>
                          <a:latin typeface="微軟正黑體" panose="020B0604030504040204" pitchFamily="34" charset="-120"/>
                          <a:ea typeface="微軟正黑體" panose="020B0604030504040204" pitchFamily="34" charset="-120"/>
                          <a:cs typeface="+mn-cs"/>
                        </a:rPr>
                        <a:t>-</a:t>
                      </a:r>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錄製董事會董事柏神父致詞</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拍攝柏神父致詞畫面。</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r h="521950">
                <a:tc>
                  <a:txBody>
                    <a:bodyPr/>
                    <a:lstStyle/>
                    <a:p>
                      <a:pPr algn="dist"/>
                      <a:r>
                        <a:rPr lang="zh-TW" altLang="en-US" sz="1400" b="1" dirty="0">
                          <a:solidFill>
                            <a:sysClr val="windowText" lastClr="000000"/>
                          </a:solidFill>
                          <a:latin typeface="微軟正黑體" panose="020B0604030504040204" pitchFamily="34" charset="-120"/>
                          <a:ea typeface="微軟正黑體" panose="020B0604030504040204" pitchFamily="34" charset="-120"/>
                        </a:rPr>
                        <a:t>三</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1400" b="1" kern="1200" dirty="0">
                          <a:solidFill>
                            <a:sysClr val="windowText" lastClr="000000"/>
                          </a:solidFill>
                          <a:latin typeface="微軟正黑體" panose="020B0604030504040204" pitchFamily="34" charset="-120"/>
                          <a:ea typeface="微軟正黑體" panose="020B0604030504040204" pitchFamily="34" charset="-120"/>
                          <a:cs typeface="+mn-cs"/>
                        </a:rPr>
                        <a:t>1400-1405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第三場次</a:t>
                      </a:r>
                      <a:r>
                        <a:rPr lang="en-US" altLang="zh-TW" sz="1600" b="1" kern="1200" dirty="0">
                          <a:solidFill>
                            <a:sysClr val="windowText" lastClr="000000"/>
                          </a:solidFill>
                          <a:latin typeface="微軟正黑體" panose="020B0604030504040204" pitchFamily="34" charset="-120"/>
                          <a:ea typeface="微軟正黑體" panose="020B0604030504040204" pitchFamily="34" charset="-120"/>
                          <a:cs typeface="+mn-cs"/>
                        </a:rPr>
                        <a:t>-</a:t>
                      </a:r>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錄製校長致詞</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拍攝校長致詞畫面</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521950">
                <a:tc>
                  <a:txBody>
                    <a:bodyPr/>
                    <a:lstStyle/>
                    <a:p>
                      <a:pPr algn="dist"/>
                      <a:r>
                        <a:rPr lang="zh-TW" altLang="en-US" sz="1400" b="1" kern="1200" dirty="0">
                          <a:solidFill>
                            <a:sysClr val="windowText" lastClr="000000"/>
                          </a:solidFill>
                          <a:latin typeface="微軟正黑體" panose="020B0604030504040204" pitchFamily="34" charset="-120"/>
                          <a:ea typeface="微軟正黑體" panose="020B0604030504040204" pitchFamily="34" charset="-120"/>
                          <a:cs typeface="+mn-cs"/>
                        </a:rPr>
                        <a:t>四</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ysClr val="windowText" lastClr="000000"/>
                          </a:solidFill>
                          <a:latin typeface="微軟正黑體" panose="020B0604030504040204" pitchFamily="34" charset="-120"/>
                          <a:ea typeface="微軟正黑體" panose="020B0604030504040204" pitchFamily="34" charset="-120"/>
                          <a:cs typeface="+mn-cs"/>
                        </a:rPr>
                        <a:t>1405-1410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防疫清消作業及場地行政檢整</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endPar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4"/>
                  </a:ext>
                </a:extLst>
              </a:tr>
              <a:tr h="602008">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zh-TW" altLang="en-US" sz="1400" b="1" kern="1200" dirty="0">
                          <a:solidFill>
                            <a:sysClr val="windowText" lastClr="000000"/>
                          </a:solidFill>
                          <a:latin typeface="微軟正黑體" panose="020B0604030504040204" pitchFamily="34" charset="-120"/>
                          <a:ea typeface="微軟正黑體" panose="020B0604030504040204" pitchFamily="34" charset="-120"/>
                          <a:cs typeface="+mn-cs"/>
                        </a:rPr>
                        <a:t>五</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1400" b="1" kern="1200" dirty="0">
                          <a:solidFill>
                            <a:sysClr val="windowText" lastClr="000000"/>
                          </a:solidFill>
                          <a:latin typeface="微軟正黑體" panose="020B0604030504040204" pitchFamily="34" charset="-120"/>
                          <a:ea typeface="微軟正黑體" panose="020B0604030504040204" pitchFamily="34" charset="-120"/>
                          <a:cs typeface="+mn-cs"/>
                        </a:rPr>
                        <a:t>1410-1415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第四場次</a:t>
                      </a:r>
                      <a:r>
                        <a:rPr lang="en-US" altLang="zh-TW" sz="1600" b="1" kern="1200" dirty="0">
                          <a:solidFill>
                            <a:sysClr val="windowText" lastClr="000000"/>
                          </a:solidFill>
                          <a:latin typeface="微軟正黑體" panose="020B0604030504040204" pitchFamily="34" charset="-120"/>
                          <a:ea typeface="微軟正黑體" panose="020B0604030504040204" pitchFamily="34" charset="-120"/>
                          <a:cs typeface="+mn-cs"/>
                        </a:rPr>
                        <a:t>-</a:t>
                      </a:r>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錄製各級師長及各學制應屆畢業生進場</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拍攝進場畫面</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5"/>
                  </a:ext>
                </a:extLst>
              </a:tr>
              <a:tr h="602008">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zh-TW" altLang="en-US" sz="1400" b="1" kern="1200" dirty="0">
                          <a:solidFill>
                            <a:sysClr val="windowText" lastClr="000000"/>
                          </a:solidFill>
                          <a:latin typeface="微軟正黑體" panose="020B0604030504040204" pitchFamily="34" charset="-120"/>
                          <a:ea typeface="微軟正黑體" panose="020B0604030504040204" pitchFamily="34" charset="-120"/>
                          <a:cs typeface="+mn-cs"/>
                        </a:rPr>
                        <a:t>六</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ysClr val="windowText" lastClr="000000"/>
                          </a:solidFill>
                          <a:latin typeface="微軟正黑體" panose="020B0604030504040204" pitchFamily="34" charset="-120"/>
                          <a:ea typeface="微軟正黑體" panose="020B0604030504040204" pitchFamily="34" charset="-120"/>
                          <a:cs typeface="+mn-cs"/>
                        </a:rPr>
                        <a:t>1415-1420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第五場次</a:t>
                      </a:r>
                      <a:r>
                        <a:rPr lang="en-US" altLang="zh-TW" sz="1600" b="1" kern="1200" dirty="0">
                          <a:solidFill>
                            <a:sysClr val="windowText" lastClr="000000"/>
                          </a:solidFill>
                          <a:latin typeface="微軟正黑體" panose="020B0604030504040204" pitchFamily="34" charset="-120"/>
                          <a:ea typeface="微軟正黑體" panose="020B0604030504040204" pitchFamily="34" charset="-120"/>
                          <a:cs typeface="+mn-cs"/>
                        </a:rPr>
                        <a:t>-</a:t>
                      </a:r>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錄製唱國歌及欣賞回顧與感恩影片</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拍攝師長畫面</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6"/>
                  </a:ext>
                </a:extLst>
              </a:tr>
              <a:tr h="602008">
                <a:tc>
                  <a:txBody>
                    <a:bodyPr/>
                    <a:lstStyle/>
                    <a:p>
                      <a:pPr marL="0" algn="dist" defTabSz="914400" rtl="0" eaLnBrk="1" latinLnBrk="0" hangingPunct="1"/>
                      <a:r>
                        <a:rPr lang="zh-TW" altLang="en-US" sz="1400" b="1" kern="1200" dirty="0">
                          <a:solidFill>
                            <a:sysClr val="windowText" lastClr="000000"/>
                          </a:solidFill>
                          <a:latin typeface="微軟正黑體" panose="020B0604030504040204" pitchFamily="34" charset="-120"/>
                          <a:ea typeface="微軟正黑體" panose="020B0604030504040204" pitchFamily="34" charset="-120"/>
                          <a:cs typeface="+mn-cs"/>
                        </a:rPr>
                        <a:t>七</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ysClr val="windowText" lastClr="000000"/>
                          </a:solidFill>
                          <a:latin typeface="微軟正黑體" panose="020B0604030504040204" pitchFamily="34" charset="-120"/>
                          <a:ea typeface="微軟正黑體" panose="020B0604030504040204" pitchFamily="34" charset="-120"/>
                          <a:cs typeface="+mn-cs"/>
                        </a:rPr>
                        <a:t>1420-1425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第六場次</a:t>
                      </a:r>
                      <a:r>
                        <a:rPr lang="en-US" altLang="zh-TW" sz="1600" b="1" kern="1200" dirty="0">
                          <a:solidFill>
                            <a:sysClr val="windowText" lastClr="000000"/>
                          </a:solidFill>
                          <a:latin typeface="微軟正黑體" panose="020B0604030504040204" pitchFamily="34" charset="-120"/>
                          <a:ea typeface="微軟正黑體" panose="020B0604030504040204" pitchFamily="34" charset="-120"/>
                          <a:cs typeface="+mn-cs"/>
                        </a:rPr>
                        <a:t>-</a:t>
                      </a:r>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錄製教務長向校長推薦應屆畢業生</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拍攝校長及教務長畫面</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7"/>
                  </a:ext>
                </a:extLst>
              </a:tr>
            </a:tbl>
          </a:graphicData>
        </a:graphic>
      </p:graphicFrame>
      <p:pic>
        <p:nvPicPr>
          <p:cNvPr id="7" name="圖片 6">
            <a:extLst>
              <a:ext uri="{FF2B5EF4-FFF2-40B4-BE49-F238E27FC236}">
                <a16:creationId xmlns:a16="http://schemas.microsoft.com/office/drawing/2014/main" id="{AFF783A0-A8C3-47E6-AF3F-30CB53A85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 y="1"/>
            <a:ext cx="1413710" cy="1371599"/>
          </a:xfrm>
          <a:prstGeom prst="rect">
            <a:avLst/>
          </a:prstGeom>
        </p:spPr>
      </p:pic>
    </p:spTree>
    <p:extLst>
      <p:ext uri="{BB962C8B-B14F-4D97-AF65-F5344CB8AC3E}">
        <p14:creationId xmlns:p14="http://schemas.microsoft.com/office/powerpoint/2010/main" val="33202543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a:extLst>
              <a:ext uri="{FF2B5EF4-FFF2-40B4-BE49-F238E27FC236}">
                <a16:creationId xmlns:a16="http://schemas.microsoft.com/office/drawing/2014/main" id="{9EDF8294-4149-4BC8-BC20-C9DE189C1344}"/>
              </a:ext>
            </a:extLst>
          </p:cNvPr>
          <p:cNvSpPr txBox="1">
            <a:spLocks noGrp="1"/>
          </p:cNvSpPr>
          <p:nvPr>
            <p:ph type="title"/>
          </p:nvPr>
        </p:nvSpPr>
        <p:spPr>
          <a:xfrm>
            <a:off x="790303" y="1001007"/>
            <a:ext cx="7606121" cy="584775"/>
          </a:xfrm>
          <a:prstGeom prst="rect">
            <a:avLst/>
          </a:prstGeom>
          <a:noFill/>
        </p:spPr>
        <p:txBody>
          <a:bodyPr wrap="square" rtlCol="0">
            <a:spAutoFit/>
          </a:bodyPr>
          <a:lstStyle/>
          <a:p>
            <a:pPr marL="0" defTabSz="685800">
              <a:lnSpc>
                <a:spcPct val="100000"/>
              </a:lnSpc>
              <a:spcBef>
                <a:spcPts val="0"/>
              </a:spcBef>
              <a:defRPr/>
            </a:pPr>
            <a:r>
              <a:rPr lang="en-US" altLang="zh-TW" sz="3200" dirty="0">
                <a:solidFill>
                  <a:srgbClr val="CC776E"/>
                </a:solidFill>
                <a:cs typeface="+mn-ea"/>
                <a:sym typeface="+mn-lt"/>
              </a:rPr>
              <a:t>110</a:t>
            </a:r>
            <a:r>
              <a:rPr lang="zh-TW" altLang="en-US" sz="3200" dirty="0">
                <a:solidFill>
                  <a:srgbClr val="CC776E"/>
                </a:solidFill>
                <a:cs typeface="+mn-ea"/>
                <a:sym typeface="+mn-lt"/>
              </a:rPr>
              <a:t>學年度校級畢業典禮錄製行程規劃表</a:t>
            </a:r>
          </a:p>
        </p:txBody>
      </p:sp>
      <p:graphicFrame>
        <p:nvGraphicFramePr>
          <p:cNvPr id="3" name="表格 2"/>
          <p:cNvGraphicFramePr>
            <a:graphicFrameLocks noGrp="1"/>
          </p:cNvGraphicFramePr>
          <p:nvPr>
            <p:extLst/>
          </p:nvPr>
        </p:nvGraphicFramePr>
        <p:xfrm>
          <a:off x="747576" y="1780702"/>
          <a:ext cx="7648848" cy="4513092"/>
        </p:xfrm>
        <a:graphic>
          <a:graphicData uri="http://schemas.openxmlformats.org/drawingml/2006/table">
            <a:tbl>
              <a:tblPr firstRow="1" bandRow="1">
                <a:tableStyleId>{5C22544A-7EE6-4342-B048-85BDC9FD1C3A}</a:tableStyleId>
              </a:tblPr>
              <a:tblGrid>
                <a:gridCol w="733697">
                  <a:extLst>
                    <a:ext uri="{9D8B030D-6E8A-4147-A177-3AD203B41FA5}">
                      <a16:colId xmlns:a16="http://schemas.microsoft.com/office/drawing/2014/main" val="20000"/>
                    </a:ext>
                  </a:extLst>
                </a:gridCol>
                <a:gridCol w="1250950">
                  <a:extLst>
                    <a:ext uri="{9D8B030D-6E8A-4147-A177-3AD203B41FA5}">
                      <a16:colId xmlns:a16="http://schemas.microsoft.com/office/drawing/2014/main" val="20001"/>
                    </a:ext>
                  </a:extLst>
                </a:gridCol>
                <a:gridCol w="3524250">
                  <a:extLst>
                    <a:ext uri="{9D8B030D-6E8A-4147-A177-3AD203B41FA5}">
                      <a16:colId xmlns:a16="http://schemas.microsoft.com/office/drawing/2014/main" val="20002"/>
                    </a:ext>
                  </a:extLst>
                </a:gridCol>
                <a:gridCol w="2139951">
                  <a:extLst>
                    <a:ext uri="{9D8B030D-6E8A-4147-A177-3AD203B41FA5}">
                      <a16:colId xmlns:a16="http://schemas.microsoft.com/office/drawing/2014/main" val="20003"/>
                    </a:ext>
                  </a:extLst>
                </a:gridCol>
              </a:tblGrid>
              <a:tr h="554572">
                <a:tc>
                  <a:txBody>
                    <a:bodyPr/>
                    <a:lstStyle/>
                    <a:p>
                      <a:pPr algn="dist"/>
                      <a:r>
                        <a:rPr lang="zh-TW" altLang="en-US" sz="1400" b="1" dirty="0">
                          <a:solidFill>
                            <a:sysClr val="windowText" lastClr="000000"/>
                          </a:solidFill>
                          <a:latin typeface="微軟正黑體" panose="020B0604030504040204" pitchFamily="34" charset="-120"/>
                          <a:ea typeface="微軟正黑體" panose="020B0604030504040204" pitchFamily="34" charset="-120"/>
                        </a:rPr>
                        <a:t>項次</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zh-TW" altLang="en-US" sz="1400" b="1" kern="1200" dirty="0">
                          <a:solidFill>
                            <a:sysClr val="windowText" lastClr="000000"/>
                          </a:solidFill>
                          <a:latin typeface="微軟正黑體" panose="020B0604030504040204" pitchFamily="34" charset="-120"/>
                          <a:ea typeface="微軟正黑體" panose="020B0604030504040204" pitchFamily="34" charset="-120"/>
                          <a:cs typeface="+mn-cs"/>
                        </a:rPr>
                        <a:t>時間</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zh-TW" altLang="en-US" sz="1400" b="1" kern="1200" dirty="0">
                          <a:solidFill>
                            <a:sysClr val="windowText" lastClr="000000"/>
                          </a:solidFill>
                          <a:latin typeface="微軟正黑體" panose="020B0604030504040204" pitchFamily="34" charset="-120"/>
                          <a:ea typeface="微軟正黑體" panose="020B0604030504040204" pitchFamily="34" charset="-120"/>
                          <a:cs typeface="+mn-cs"/>
                        </a:rPr>
                        <a:t>拍攝場景</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zh-TW" altLang="en-US" sz="1400" b="1" kern="1200" dirty="0">
                          <a:solidFill>
                            <a:sysClr val="windowText" lastClr="000000"/>
                          </a:solidFill>
                          <a:latin typeface="微軟正黑體" panose="020B0604030504040204" pitchFamily="34" charset="-120"/>
                          <a:ea typeface="微軟正黑體" panose="020B0604030504040204" pitchFamily="34" charset="-120"/>
                          <a:cs typeface="+mn-cs"/>
                        </a:rPr>
                        <a:t>內容說明</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592830">
                <a:tc>
                  <a:txBody>
                    <a:bodyPr/>
                    <a:lstStyle/>
                    <a:p>
                      <a:pPr algn="dist"/>
                      <a:r>
                        <a:rPr lang="zh-TW" altLang="en-US" sz="1400" b="1" dirty="0">
                          <a:solidFill>
                            <a:sysClr val="windowText" lastClr="000000"/>
                          </a:solidFill>
                          <a:latin typeface="微軟正黑體" panose="020B0604030504040204" pitchFamily="34" charset="-120"/>
                          <a:ea typeface="微軟正黑體" panose="020B0604030504040204" pitchFamily="34" charset="-120"/>
                        </a:rPr>
                        <a:t>八</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1400" b="1" kern="1200" dirty="0">
                          <a:solidFill>
                            <a:sysClr val="windowText" lastClr="000000"/>
                          </a:solidFill>
                          <a:latin typeface="微軟正黑體" panose="020B0604030504040204" pitchFamily="34" charset="-120"/>
                          <a:ea typeface="微軟正黑體" panose="020B0604030504040204" pitchFamily="34" charset="-120"/>
                          <a:cs typeface="+mn-cs"/>
                        </a:rPr>
                        <a:t>1425-1445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第七場次</a:t>
                      </a:r>
                      <a:r>
                        <a:rPr lang="en-US" altLang="zh-TW" sz="1600" b="1" kern="1200" dirty="0">
                          <a:solidFill>
                            <a:sysClr val="windowText" lastClr="000000"/>
                          </a:solidFill>
                          <a:latin typeface="微軟正黑體" panose="020B0604030504040204" pitchFamily="34" charset="-120"/>
                          <a:ea typeface="微軟正黑體" panose="020B0604030504040204" pitchFamily="34" charset="-120"/>
                          <a:cs typeface="+mn-cs"/>
                        </a:rPr>
                        <a:t>-</a:t>
                      </a:r>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錄製各學制授證暨撥穗及合影</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拍攝授證及撥穗畫面</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592830">
                <a:tc>
                  <a:txBody>
                    <a:bodyPr/>
                    <a:lstStyle/>
                    <a:p>
                      <a:pPr algn="dist"/>
                      <a:r>
                        <a:rPr lang="zh-TW" altLang="en-US" sz="1400" b="1" dirty="0">
                          <a:solidFill>
                            <a:sysClr val="windowText" lastClr="000000"/>
                          </a:solidFill>
                          <a:latin typeface="微軟正黑體" panose="020B0604030504040204" pitchFamily="34" charset="-120"/>
                          <a:ea typeface="微軟正黑體" panose="020B0604030504040204" pitchFamily="34" charset="-120"/>
                        </a:rPr>
                        <a:t>九</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ysClr val="windowText" lastClr="000000"/>
                          </a:solidFill>
                          <a:latin typeface="微軟正黑體" panose="020B0604030504040204" pitchFamily="34" charset="-120"/>
                          <a:ea typeface="微軟正黑體" panose="020B0604030504040204" pitchFamily="34" charset="-120"/>
                          <a:cs typeface="+mn-cs"/>
                        </a:rPr>
                        <a:t>1445-1450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第八場次</a:t>
                      </a:r>
                      <a:r>
                        <a:rPr lang="en-US" altLang="zh-TW" sz="1600" b="1" kern="1200" dirty="0">
                          <a:solidFill>
                            <a:sysClr val="windowText" lastClr="000000"/>
                          </a:solidFill>
                          <a:latin typeface="微軟正黑體" panose="020B0604030504040204" pitchFamily="34" charset="-120"/>
                          <a:ea typeface="微軟正黑體" panose="020B0604030504040204" pitchFamily="34" charset="-120"/>
                          <a:cs typeface="+mn-cs"/>
                        </a:rPr>
                        <a:t>-</a:t>
                      </a:r>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錄製謝師禮及感恩禮</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拍攝謝師禮及感恩禮畫面</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r h="554572">
                <a:tc>
                  <a:txBody>
                    <a:bodyPr/>
                    <a:lstStyle/>
                    <a:p>
                      <a:pPr algn="dist"/>
                      <a:r>
                        <a:rPr lang="zh-TW" altLang="en-US" sz="1400" b="1" dirty="0">
                          <a:solidFill>
                            <a:sysClr val="windowText" lastClr="000000"/>
                          </a:solidFill>
                          <a:latin typeface="微軟正黑體" panose="020B0604030504040204" pitchFamily="34" charset="-120"/>
                          <a:ea typeface="微軟正黑體" panose="020B0604030504040204" pitchFamily="34" charset="-120"/>
                        </a:rPr>
                        <a:t>十</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1400" b="1" kern="1200" dirty="0">
                          <a:solidFill>
                            <a:sysClr val="windowText" lastClr="000000"/>
                          </a:solidFill>
                          <a:latin typeface="微軟正黑體" panose="020B0604030504040204" pitchFamily="34" charset="-120"/>
                          <a:ea typeface="微軟正黑體" panose="020B0604030504040204" pitchFamily="34" charset="-120"/>
                          <a:cs typeface="+mn-cs"/>
                        </a:rPr>
                        <a:t>1450-1510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第九場次</a:t>
                      </a:r>
                      <a:r>
                        <a:rPr lang="en-US" altLang="zh-TW" sz="1600" b="1" kern="1200" dirty="0">
                          <a:solidFill>
                            <a:sysClr val="windowText" lastClr="000000"/>
                          </a:solidFill>
                          <a:latin typeface="微軟正黑體" panose="020B0604030504040204" pitchFamily="34" charset="-120"/>
                          <a:ea typeface="微軟正黑體" panose="020B0604030504040204" pitchFamily="34" charset="-120"/>
                          <a:cs typeface="+mn-cs"/>
                        </a:rPr>
                        <a:t>-</a:t>
                      </a:r>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錄製祈福禮</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拍攝祈福禮畫面</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554572">
                <a:tc>
                  <a:txBody>
                    <a:bodyPr/>
                    <a:lstStyle/>
                    <a:p>
                      <a:pPr algn="dist"/>
                      <a:r>
                        <a:rPr lang="zh-TW" altLang="en-US" sz="1400" b="1" kern="1200" dirty="0">
                          <a:solidFill>
                            <a:sysClr val="windowText" lastClr="000000"/>
                          </a:solidFill>
                          <a:latin typeface="微軟正黑體" panose="020B0604030504040204" pitchFamily="34" charset="-120"/>
                          <a:ea typeface="微軟正黑體" panose="020B0604030504040204" pitchFamily="34" charset="-120"/>
                          <a:cs typeface="+mn-cs"/>
                        </a:rPr>
                        <a:t>十</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ysClr val="windowText" lastClr="000000"/>
                          </a:solidFill>
                          <a:latin typeface="微軟正黑體" panose="020B0604030504040204" pitchFamily="34" charset="-120"/>
                          <a:ea typeface="微軟正黑體" panose="020B0604030504040204" pitchFamily="34" charset="-120"/>
                          <a:cs typeface="+mn-cs"/>
                        </a:rPr>
                        <a:t>1510-1515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第十場次</a:t>
                      </a:r>
                      <a:r>
                        <a:rPr lang="en-US" altLang="zh-TW" sz="1600" b="1" kern="1200" dirty="0">
                          <a:solidFill>
                            <a:sysClr val="windowText" lastClr="000000"/>
                          </a:solidFill>
                          <a:latin typeface="微軟正黑體" panose="020B0604030504040204" pitchFamily="34" charset="-120"/>
                          <a:ea typeface="微軟正黑體" panose="020B0604030504040204" pitchFamily="34" charset="-120"/>
                          <a:cs typeface="+mn-cs"/>
                        </a:rPr>
                        <a:t>-</a:t>
                      </a:r>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錄製唱校歌</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拍攝師長畫面</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4"/>
                  </a:ext>
                </a:extLst>
              </a:tr>
              <a:tr h="5545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kern="1200" dirty="0">
                          <a:solidFill>
                            <a:sysClr val="windowText" lastClr="000000"/>
                          </a:solidFill>
                          <a:latin typeface="微軟正黑體" panose="020B0604030504040204" pitchFamily="34" charset="-120"/>
                          <a:ea typeface="微軟正黑體" panose="020B0604030504040204" pitchFamily="34" charset="-120"/>
                          <a:cs typeface="+mn-cs"/>
                        </a:rPr>
                        <a:t>十二</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altLang="zh-TW" sz="1400" b="1" kern="1200" dirty="0">
                          <a:solidFill>
                            <a:schemeClr val="tx1"/>
                          </a:solidFill>
                          <a:latin typeface="微軟正黑體" panose="020B0604030504040204" pitchFamily="34" charset="-120"/>
                          <a:ea typeface="微軟正黑體" panose="020B0604030504040204" pitchFamily="34" charset="-120"/>
                          <a:cs typeface="+mn-cs"/>
                        </a:rPr>
                        <a:t>1515-1520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第十一場次</a:t>
                      </a:r>
                      <a:r>
                        <a:rPr lang="en-US" altLang="zh-TW" sz="1600" b="1" kern="1200" dirty="0">
                          <a:solidFill>
                            <a:sysClr val="windowText" lastClr="000000"/>
                          </a:solidFill>
                          <a:latin typeface="微軟正黑體" panose="020B0604030504040204" pitchFamily="34" charset="-120"/>
                          <a:ea typeface="微軟正黑體" panose="020B0604030504040204" pitchFamily="34" charset="-120"/>
                          <a:cs typeface="+mn-cs"/>
                        </a:rPr>
                        <a:t>-</a:t>
                      </a:r>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錄製禮成及各級師長退場</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拍攝退場畫面</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5"/>
                  </a:ext>
                </a:extLst>
              </a:tr>
              <a:tr h="5545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kern="1200" dirty="0">
                          <a:solidFill>
                            <a:sysClr val="windowText" lastClr="000000"/>
                          </a:solidFill>
                          <a:latin typeface="微軟正黑體" panose="020B0604030504040204" pitchFamily="34" charset="-120"/>
                          <a:ea typeface="微軟正黑體" panose="020B0604030504040204" pitchFamily="34" charset="-120"/>
                          <a:cs typeface="+mn-cs"/>
                        </a:rPr>
                        <a:t>十三</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ysClr val="windowText" lastClr="000000"/>
                          </a:solidFill>
                          <a:latin typeface="微軟正黑體" panose="020B0604030504040204" pitchFamily="34" charset="-120"/>
                          <a:ea typeface="微軟正黑體" panose="020B0604030504040204" pitchFamily="34" charset="-120"/>
                          <a:cs typeface="+mn-cs"/>
                        </a:rPr>
                        <a:t>1520-1525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第十二場次</a:t>
                      </a:r>
                      <a:r>
                        <a:rPr lang="en-US" altLang="zh-TW" sz="1600" b="1" kern="1200" dirty="0">
                          <a:solidFill>
                            <a:sysClr val="windowText" lastClr="000000"/>
                          </a:solidFill>
                          <a:latin typeface="微軟正黑體" panose="020B0604030504040204" pitchFamily="34" charset="-120"/>
                          <a:ea typeface="微軟正黑體" panose="020B0604030504040204" pitchFamily="34" charset="-120"/>
                          <a:cs typeface="+mn-cs"/>
                        </a:rPr>
                        <a:t>-</a:t>
                      </a:r>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錄製校友會代表致詞</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拍攝校友會代表畫面</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6"/>
                  </a:ext>
                </a:extLst>
              </a:tr>
              <a:tr h="5545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kern="1200" dirty="0">
                          <a:solidFill>
                            <a:sysClr val="windowText" lastClr="000000"/>
                          </a:solidFill>
                          <a:latin typeface="微軟正黑體" panose="020B0604030504040204" pitchFamily="34" charset="-120"/>
                          <a:ea typeface="微軟正黑體" panose="020B0604030504040204" pitchFamily="34" charset="-120"/>
                          <a:cs typeface="+mn-cs"/>
                        </a:rPr>
                        <a:t>十四</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ysClr val="windowText" lastClr="000000"/>
                          </a:solidFill>
                          <a:latin typeface="微軟正黑體" panose="020B0604030504040204" pitchFamily="34" charset="-120"/>
                          <a:ea typeface="微軟正黑體" panose="020B0604030504040204" pitchFamily="34" charset="-120"/>
                          <a:cs typeface="+mn-cs"/>
                        </a:rPr>
                        <a:t>1525-</a:t>
                      </a:r>
                      <a:r>
                        <a:rPr lang="en-US" altLang="zh-TW" sz="1400" b="1" kern="1200" dirty="0">
                          <a:solidFill>
                            <a:srgbClr val="FF0000"/>
                          </a:solidFill>
                          <a:latin typeface="微軟正黑體" panose="020B0604030504040204" pitchFamily="34" charset="-120"/>
                          <a:ea typeface="微軟正黑體" panose="020B0604030504040204" pitchFamily="34" charset="-120"/>
                          <a:cs typeface="+mn-cs"/>
                        </a:rPr>
                        <a:t>1530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散會</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endPar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7"/>
                  </a:ext>
                </a:extLst>
              </a:tr>
            </a:tbl>
          </a:graphicData>
        </a:graphic>
      </p:graphicFrame>
      <p:pic>
        <p:nvPicPr>
          <p:cNvPr id="4" name="圖片 3">
            <a:extLst>
              <a:ext uri="{FF2B5EF4-FFF2-40B4-BE49-F238E27FC236}">
                <a16:creationId xmlns:a16="http://schemas.microsoft.com/office/drawing/2014/main" id="{E859BD57-ADF5-41CD-96FC-139F98DF87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 y="1"/>
            <a:ext cx="1413710" cy="1371599"/>
          </a:xfrm>
          <a:prstGeom prst="rect">
            <a:avLst/>
          </a:prstGeom>
        </p:spPr>
      </p:pic>
    </p:spTree>
    <p:extLst>
      <p:ext uri="{BB962C8B-B14F-4D97-AF65-F5344CB8AC3E}">
        <p14:creationId xmlns:p14="http://schemas.microsoft.com/office/powerpoint/2010/main" val="2785495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a:t>防疫假</a:t>
            </a:r>
          </a:p>
        </p:txBody>
      </p:sp>
      <p:sp>
        <p:nvSpPr>
          <p:cNvPr id="3" name="副標題 2"/>
          <p:cNvSpPr>
            <a:spLocks noGrp="1"/>
          </p:cNvSpPr>
          <p:nvPr>
            <p:ph type="subTitle" idx="1"/>
          </p:nvPr>
        </p:nvSpPr>
        <p:spPr/>
        <p:txBody>
          <a:bodyPr/>
          <a:lstStyle/>
          <a:p>
            <a:endParaRPr lang="en-US" altLang="zh-TW" dirty="0"/>
          </a:p>
          <a:p>
            <a:r>
              <a:rPr lang="zh-TW" altLang="en-US"/>
              <a:t>葉士豪</a:t>
            </a:r>
            <a:r>
              <a:rPr lang="zh-TW" altLang="en-US" dirty="0"/>
              <a:t>組長</a:t>
            </a:r>
          </a:p>
        </p:txBody>
      </p:sp>
    </p:spTree>
    <p:extLst>
      <p:ext uri="{BB962C8B-B14F-4D97-AF65-F5344CB8AC3E}">
        <p14:creationId xmlns:p14="http://schemas.microsoft.com/office/powerpoint/2010/main" val="23711337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7868" y="794330"/>
            <a:ext cx="7532414" cy="581890"/>
          </a:xfrm>
        </p:spPr>
        <p:txBody>
          <a:bodyPr>
            <a:normAutofit/>
          </a:bodyPr>
          <a:lstStyle/>
          <a:p>
            <a:pPr marL="0">
              <a:lnSpc>
                <a:spcPct val="100000"/>
              </a:lnSpc>
              <a:spcBef>
                <a:spcPts val="0"/>
              </a:spcBef>
              <a:defRPr/>
            </a:pPr>
            <a:r>
              <a:rPr lang="zh-TW" altLang="en-US" sz="3200" dirty="0">
                <a:solidFill>
                  <a:srgbClr val="CC776E"/>
                </a:solidFill>
                <a:latin typeface="標楷體" panose="03000509000000000000" pitchFamily="65" charset="-120"/>
                <a:ea typeface="標楷體" panose="03000509000000000000" pitchFamily="65" charset="-120"/>
                <a:cs typeface="+mn-ea"/>
              </a:rPr>
              <a:t>五月份起</a:t>
            </a:r>
            <a:r>
              <a:rPr lang="en-US" altLang="zh-TW" sz="3200" dirty="0">
                <a:solidFill>
                  <a:srgbClr val="CC776E"/>
                </a:solidFill>
                <a:latin typeface="標楷體" panose="03000509000000000000" pitchFamily="65" charset="-120"/>
                <a:ea typeface="標楷體" panose="03000509000000000000" pitchFamily="65" charset="-120"/>
                <a:cs typeface="+mn-ea"/>
              </a:rPr>
              <a:t>-</a:t>
            </a:r>
            <a:r>
              <a:rPr lang="zh-TW" altLang="en-US" sz="3200" dirty="0">
                <a:solidFill>
                  <a:srgbClr val="CC776E"/>
                </a:solidFill>
                <a:latin typeface="標楷體" panose="03000509000000000000" pitchFamily="65" charset="-120"/>
                <a:ea typeface="標楷體" panose="03000509000000000000" pitchFamily="65" charset="-120"/>
                <a:cs typeface="+mn-ea"/>
              </a:rPr>
              <a:t>防疫假線上請假</a:t>
            </a:r>
          </a:p>
        </p:txBody>
      </p:sp>
      <p:sp>
        <p:nvSpPr>
          <p:cNvPr id="3" name="內容版面配置區 2"/>
          <p:cNvSpPr>
            <a:spLocks noGrp="1"/>
          </p:cNvSpPr>
          <p:nvPr>
            <p:ph idx="1"/>
          </p:nvPr>
        </p:nvSpPr>
        <p:spPr>
          <a:xfrm>
            <a:off x="713718" y="1376220"/>
            <a:ext cx="7716564" cy="5019960"/>
          </a:xfrm>
        </p:spPr>
        <p:txBody>
          <a:bodyPr>
            <a:normAutofit/>
          </a:bodyPr>
          <a:lstStyle/>
          <a:p>
            <a:pPr marL="0" indent="0">
              <a:lnSpc>
                <a:spcPts val="4500"/>
              </a:lnSpc>
              <a:spcBef>
                <a:spcPts val="0"/>
              </a:spcBef>
              <a:buNone/>
              <a:defRPr/>
            </a:pPr>
            <a:r>
              <a:rPr lang="zh-TW" altLang="en-US" dirty="0">
                <a:solidFill>
                  <a:schemeClr val="tx1"/>
                </a:solidFill>
                <a:latin typeface="標楷體" panose="03000509000000000000" pitchFamily="65" charset="-120"/>
                <a:ea typeface="標楷體" panose="03000509000000000000" pitchFamily="65" charset="-120"/>
                <a:cs typeface="+mn-ea"/>
              </a:rPr>
              <a:t>一、本校學生受嚴重特殊傳染性肺炎</a:t>
            </a:r>
            <a:r>
              <a:rPr lang="en-US" altLang="zh-TW" dirty="0">
                <a:solidFill>
                  <a:schemeClr val="tx1"/>
                </a:solidFill>
                <a:latin typeface="標楷體" panose="03000509000000000000" pitchFamily="65" charset="-120"/>
                <a:ea typeface="標楷體" panose="03000509000000000000" pitchFamily="65" charset="-120"/>
                <a:cs typeface="+mn-ea"/>
              </a:rPr>
              <a:t>(COVID-19)</a:t>
            </a:r>
            <a:r>
              <a:rPr lang="zh-TW" altLang="en-US" dirty="0">
                <a:solidFill>
                  <a:schemeClr val="tx1"/>
                </a:solidFill>
                <a:latin typeface="標楷體" panose="03000509000000000000" pitchFamily="65" charset="-120"/>
                <a:ea typeface="標楷體" panose="03000509000000000000" pitchFamily="65" charset="-120"/>
                <a:cs typeface="+mn-ea"/>
              </a:rPr>
              <a:t>疫情影響，如有下列情況得申請防疫假</a:t>
            </a:r>
            <a:r>
              <a:rPr lang="en-US" altLang="zh-TW" dirty="0">
                <a:solidFill>
                  <a:schemeClr val="tx1"/>
                </a:solidFill>
                <a:latin typeface="標楷體" panose="03000509000000000000" pitchFamily="65" charset="-120"/>
                <a:ea typeface="標楷體" panose="03000509000000000000" pitchFamily="65" charset="-120"/>
                <a:cs typeface="+mn-ea"/>
              </a:rPr>
              <a:t>(</a:t>
            </a:r>
            <a:r>
              <a:rPr lang="zh-TW" altLang="en-US" dirty="0">
                <a:solidFill>
                  <a:schemeClr val="tx1"/>
                </a:solidFill>
                <a:latin typeface="標楷體" panose="03000509000000000000" pitchFamily="65" charset="-120"/>
                <a:ea typeface="標楷體" panose="03000509000000000000" pitchFamily="65" charset="-120"/>
                <a:cs typeface="+mn-ea"/>
              </a:rPr>
              <a:t>公假</a:t>
            </a:r>
            <a:r>
              <a:rPr lang="en-US" altLang="zh-TW" dirty="0">
                <a:solidFill>
                  <a:schemeClr val="tx1"/>
                </a:solidFill>
                <a:latin typeface="標楷體" panose="03000509000000000000" pitchFamily="65" charset="-120"/>
                <a:ea typeface="標楷體" panose="03000509000000000000" pitchFamily="65" charset="-120"/>
                <a:cs typeface="+mn-ea"/>
              </a:rPr>
              <a:t>)</a:t>
            </a:r>
            <a:r>
              <a:rPr lang="zh-TW" altLang="en-US" dirty="0">
                <a:solidFill>
                  <a:schemeClr val="tx1"/>
                </a:solidFill>
                <a:latin typeface="標楷體" panose="03000509000000000000" pitchFamily="65" charset="-120"/>
                <a:ea typeface="標楷體" panose="03000509000000000000" pitchFamily="65" charset="-120"/>
                <a:cs typeface="+mn-ea"/>
              </a:rPr>
              <a:t>，不列入出缺席紀錄。</a:t>
            </a:r>
          </a:p>
          <a:p>
            <a:pPr marL="514350" indent="-514350">
              <a:buFont typeface="+mj-lt"/>
              <a:buAutoNum type="alphaUcPeriod"/>
            </a:pPr>
            <a:r>
              <a:rPr lang="zh-TW" altLang="en-US" dirty="0">
                <a:solidFill>
                  <a:schemeClr val="tx1"/>
                </a:solidFill>
                <a:latin typeface="標楷體" panose="03000509000000000000" pitchFamily="65" charset="-120"/>
                <a:ea typeface="標楷體" panose="03000509000000000000" pitchFamily="65" charset="-120"/>
                <a:cs typeface="+mn-ea"/>
              </a:rPr>
              <a:t>接獲主管機關通知：居家隔離</a:t>
            </a:r>
            <a:r>
              <a:rPr lang="en-US" altLang="zh-TW" dirty="0">
                <a:solidFill>
                  <a:schemeClr val="tx1"/>
                </a:solidFill>
                <a:latin typeface="標楷體" panose="03000509000000000000" pitchFamily="65" charset="-120"/>
                <a:ea typeface="標楷體" panose="03000509000000000000" pitchFamily="65" charset="-120"/>
                <a:cs typeface="+mn-ea"/>
              </a:rPr>
              <a:t>/</a:t>
            </a:r>
            <a:r>
              <a:rPr lang="zh-TW" altLang="en-US" dirty="0">
                <a:solidFill>
                  <a:schemeClr val="tx1"/>
                </a:solidFill>
                <a:latin typeface="標楷體" panose="03000509000000000000" pitchFamily="65" charset="-120"/>
                <a:ea typeface="標楷體" panose="03000509000000000000" pitchFamily="65" charset="-120"/>
                <a:cs typeface="+mn-ea"/>
              </a:rPr>
              <a:t>檢疫</a:t>
            </a:r>
            <a:r>
              <a:rPr lang="en-US" altLang="zh-TW" dirty="0">
                <a:solidFill>
                  <a:schemeClr val="tx1"/>
                </a:solidFill>
                <a:latin typeface="標楷體" panose="03000509000000000000" pitchFamily="65" charset="-120"/>
                <a:ea typeface="標楷體" panose="03000509000000000000" pitchFamily="65" charset="-120"/>
                <a:cs typeface="+mn-ea"/>
              </a:rPr>
              <a:t>/</a:t>
            </a:r>
            <a:r>
              <a:rPr lang="zh-TW" altLang="en-US" dirty="0">
                <a:solidFill>
                  <a:schemeClr val="tx1"/>
                </a:solidFill>
                <a:latin typeface="標楷體" panose="03000509000000000000" pitchFamily="65" charset="-120"/>
                <a:ea typeface="標楷體" panose="03000509000000000000" pitchFamily="65" charset="-120"/>
                <a:cs typeface="+mn-ea"/>
              </a:rPr>
              <a:t>自主健康管理通知書</a:t>
            </a:r>
          </a:p>
          <a:p>
            <a:pPr marL="514350" indent="-514350">
              <a:buFont typeface="+mj-lt"/>
              <a:buAutoNum type="alphaUcPeriod"/>
            </a:pPr>
            <a:r>
              <a:rPr lang="zh-TW" altLang="en-US" dirty="0">
                <a:solidFill>
                  <a:schemeClr val="tx1"/>
                </a:solidFill>
                <a:latin typeface="標楷體" panose="03000509000000000000" pitchFamily="65" charset="-120"/>
                <a:ea typeface="標楷體" panose="03000509000000000000" pitchFamily="65" charset="-120"/>
                <a:cs typeface="+mn-ea"/>
              </a:rPr>
              <a:t>經衛保組匡列為居家隔離對象</a:t>
            </a:r>
            <a:r>
              <a:rPr lang="en-US" altLang="zh-TW" dirty="0">
                <a:solidFill>
                  <a:schemeClr val="tx1"/>
                </a:solidFill>
                <a:latin typeface="標楷體" panose="03000509000000000000" pitchFamily="65" charset="-120"/>
                <a:ea typeface="標楷體" panose="03000509000000000000" pitchFamily="65" charset="-120"/>
                <a:cs typeface="+mn-ea"/>
              </a:rPr>
              <a:t>/</a:t>
            </a:r>
            <a:r>
              <a:rPr lang="zh-TW" altLang="en-US" dirty="0">
                <a:solidFill>
                  <a:schemeClr val="tx1"/>
                </a:solidFill>
                <a:latin typeface="標楷體" panose="03000509000000000000" pitchFamily="65" charset="-120"/>
                <a:ea typeface="標楷體" panose="03000509000000000000" pitchFamily="65" charset="-120"/>
                <a:cs typeface="+mn-ea"/>
              </a:rPr>
              <a:t>自主應變對象</a:t>
            </a:r>
          </a:p>
          <a:p>
            <a:pPr marL="514350" indent="-514350">
              <a:buFont typeface="+mj-lt"/>
              <a:buAutoNum type="alphaUcPeriod"/>
            </a:pPr>
            <a:r>
              <a:rPr lang="zh-TW" altLang="en-US" dirty="0">
                <a:solidFill>
                  <a:schemeClr val="tx1"/>
                </a:solidFill>
                <a:latin typeface="標楷體" panose="03000509000000000000" pitchFamily="65" charset="-120"/>
                <a:ea typeface="標楷體" panose="03000509000000000000" pitchFamily="65" charset="-120"/>
                <a:cs typeface="+mn-ea"/>
              </a:rPr>
              <a:t>接獲確診通知</a:t>
            </a:r>
          </a:p>
          <a:p>
            <a:pPr marL="514350" indent="-514350">
              <a:buFont typeface="+mj-lt"/>
              <a:buAutoNum type="alphaUcPeriod"/>
            </a:pPr>
            <a:r>
              <a:rPr lang="zh-TW" altLang="en-US" dirty="0">
                <a:solidFill>
                  <a:schemeClr val="tx1"/>
                </a:solidFill>
                <a:latin typeface="標楷體" panose="03000509000000000000" pitchFamily="65" charset="-120"/>
                <a:ea typeface="標楷體" panose="03000509000000000000" pitchFamily="65" charset="-120"/>
                <a:cs typeface="+mn-ea"/>
              </a:rPr>
              <a:t>自主申請防疫假</a:t>
            </a:r>
            <a:r>
              <a:rPr lang="en-US" altLang="zh-TW" dirty="0">
                <a:solidFill>
                  <a:schemeClr val="tx1"/>
                </a:solidFill>
                <a:latin typeface="標楷體" panose="03000509000000000000" pitchFamily="65" charset="-120"/>
                <a:ea typeface="標楷體" panose="03000509000000000000" pitchFamily="65" charset="-120"/>
                <a:cs typeface="+mn-ea"/>
              </a:rPr>
              <a:t>(</a:t>
            </a:r>
            <a:r>
              <a:rPr lang="zh-TW" altLang="en-US" dirty="0">
                <a:solidFill>
                  <a:schemeClr val="tx1"/>
                </a:solidFill>
                <a:latin typeface="標楷體" panose="03000509000000000000" pitchFamily="65" charset="-120"/>
                <a:ea typeface="標楷體" panose="03000509000000000000" pitchFamily="65" charset="-120"/>
                <a:cs typeface="+mn-ea"/>
              </a:rPr>
              <a:t>需檢附經師長核定之申明書</a:t>
            </a:r>
            <a:r>
              <a:rPr lang="en-US" altLang="zh-TW" dirty="0">
                <a:solidFill>
                  <a:schemeClr val="tx1"/>
                </a:solidFill>
                <a:latin typeface="標楷體" panose="03000509000000000000" pitchFamily="65" charset="-120"/>
                <a:ea typeface="標楷體" panose="03000509000000000000" pitchFamily="65" charset="-120"/>
                <a:cs typeface="+mn-ea"/>
              </a:rPr>
              <a:t>)</a:t>
            </a:r>
          </a:p>
        </p:txBody>
      </p:sp>
    </p:spTree>
    <p:extLst>
      <p:ext uri="{BB962C8B-B14F-4D97-AF65-F5344CB8AC3E}">
        <p14:creationId xmlns:p14="http://schemas.microsoft.com/office/powerpoint/2010/main" val="32895210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05793" y="628075"/>
            <a:ext cx="7532414" cy="581890"/>
          </a:xfrm>
        </p:spPr>
        <p:txBody>
          <a:bodyPr>
            <a:normAutofit/>
          </a:bodyPr>
          <a:lstStyle/>
          <a:p>
            <a:r>
              <a:rPr lang="zh-TW" altLang="en-US" sz="3200" dirty="0">
                <a:solidFill>
                  <a:srgbClr val="CC776E"/>
                </a:solidFill>
                <a:latin typeface="標楷體" panose="03000509000000000000" pitchFamily="65" charset="-120"/>
                <a:ea typeface="標楷體" panose="03000509000000000000" pitchFamily="65" charset="-120"/>
                <a:cs typeface="+mn-ea"/>
              </a:rPr>
              <a:t>五月份起</a:t>
            </a:r>
            <a:r>
              <a:rPr lang="en-US" altLang="zh-TW" sz="3200" dirty="0">
                <a:solidFill>
                  <a:srgbClr val="CC776E"/>
                </a:solidFill>
                <a:latin typeface="標楷體" panose="03000509000000000000" pitchFamily="65" charset="-120"/>
                <a:ea typeface="標楷體" panose="03000509000000000000" pitchFamily="65" charset="-120"/>
                <a:cs typeface="+mn-ea"/>
              </a:rPr>
              <a:t>-</a:t>
            </a:r>
            <a:r>
              <a:rPr lang="zh-TW" altLang="en-US" sz="3200" dirty="0">
                <a:solidFill>
                  <a:srgbClr val="CC776E"/>
                </a:solidFill>
                <a:latin typeface="標楷體" panose="03000509000000000000" pitchFamily="65" charset="-120"/>
                <a:ea typeface="標楷體" panose="03000509000000000000" pitchFamily="65" charset="-120"/>
                <a:cs typeface="+mn-ea"/>
              </a:rPr>
              <a:t>防疫假線上請假</a:t>
            </a:r>
            <a:r>
              <a:rPr lang="en-US" altLang="zh-TW" sz="3200" dirty="0">
                <a:solidFill>
                  <a:srgbClr val="CC776E"/>
                </a:solidFill>
                <a:latin typeface="標楷體" panose="03000509000000000000" pitchFamily="65" charset="-120"/>
                <a:ea typeface="標楷體" panose="03000509000000000000" pitchFamily="65" charset="-120"/>
                <a:cs typeface="+mn-ea"/>
              </a:rPr>
              <a:t>(</a:t>
            </a:r>
            <a:r>
              <a:rPr lang="zh-TW" altLang="en-US" sz="3200" dirty="0">
                <a:solidFill>
                  <a:srgbClr val="CC776E"/>
                </a:solidFill>
                <a:latin typeface="標楷體" panose="03000509000000000000" pitchFamily="65" charset="-120"/>
                <a:ea typeface="標楷體" panose="03000509000000000000" pitchFamily="65" charset="-120"/>
                <a:cs typeface="+mn-ea"/>
              </a:rPr>
              <a:t>續</a:t>
            </a:r>
            <a:r>
              <a:rPr lang="en-US" altLang="zh-TW" sz="3200" dirty="0">
                <a:solidFill>
                  <a:srgbClr val="CC776E"/>
                </a:solidFill>
                <a:latin typeface="標楷體" panose="03000509000000000000" pitchFamily="65" charset="-120"/>
                <a:ea typeface="標楷體" panose="03000509000000000000" pitchFamily="65" charset="-120"/>
                <a:cs typeface="+mn-ea"/>
              </a:rPr>
              <a:t>)</a:t>
            </a:r>
            <a:endParaRPr lang="zh-TW" altLang="en-US" sz="3200" dirty="0">
              <a:solidFill>
                <a:srgbClr val="CC776E"/>
              </a:solidFill>
              <a:latin typeface="標楷體" panose="03000509000000000000" pitchFamily="65" charset="-120"/>
              <a:ea typeface="標楷體" panose="03000509000000000000" pitchFamily="65" charset="-120"/>
              <a:cs typeface="+mn-ea"/>
            </a:endParaRPr>
          </a:p>
        </p:txBody>
      </p:sp>
      <p:sp>
        <p:nvSpPr>
          <p:cNvPr id="3" name="內容版面配置區 2"/>
          <p:cNvSpPr>
            <a:spLocks noGrp="1"/>
          </p:cNvSpPr>
          <p:nvPr>
            <p:ph idx="1"/>
          </p:nvPr>
        </p:nvSpPr>
        <p:spPr>
          <a:xfrm>
            <a:off x="805793" y="1209965"/>
            <a:ext cx="7716564" cy="5172362"/>
          </a:xfrm>
        </p:spPr>
        <p:txBody>
          <a:bodyPr>
            <a:normAutofit fontScale="85000" lnSpcReduction="10000"/>
          </a:bodyPr>
          <a:lstStyle/>
          <a:p>
            <a:pPr marL="0" indent="0">
              <a:buNone/>
            </a:pPr>
            <a:r>
              <a:rPr lang="zh-TW" altLang="en-US" sz="3600" dirty="0">
                <a:solidFill>
                  <a:schemeClr val="tx1"/>
                </a:solidFill>
                <a:latin typeface="標楷體" panose="03000509000000000000" pitchFamily="65" charset="-120"/>
                <a:ea typeface="標楷體" panose="03000509000000000000" pitchFamily="65" charset="-120"/>
                <a:cs typeface="+mn-ea"/>
              </a:rPr>
              <a:t>二、防疫假申請程序：</a:t>
            </a:r>
          </a:p>
          <a:p>
            <a:pPr marL="0" indent="0">
              <a:lnSpc>
                <a:spcPct val="120000"/>
              </a:lnSpc>
              <a:buNone/>
            </a:pPr>
            <a:r>
              <a:rPr lang="zh-TW" altLang="en-US" sz="3600" dirty="0">
                <a:solidFill>
                  <a:schemeClr val="tx1"/>
                </a:solidFill>
                <a:latin typeface="標楷體" panose="03000509000000000000" pitchFamily="65" charset="-120"/>
                <a:ea typeface="標楷體" panose="03000509000000000000" pitchFamily="65" charset="-120"/>
                <a:cs typeface="+mn-ea"/>
              </a:rPr>
              <a:t>（一）向衛保組進行通報。</a:t>
            </a:r>
            <a:endParaRPr lang="en-US" altLang="zh-TW" sz="3600" dirty="0">
              <a:solidFill>
                <a:schemeClr val="tx1"/>
              </a:solidFill>
              <a:latin typeface="標楷體" panose="03000509000000000000" pitchFamily="65" charset="-120"/>
              <a:ea typeface="標楷體" panose="03000509000000000000" pitchFamily="65" charset="-120"/>
              <a:cs typeface="+mn-ea"/>
            </a:endParaRPr>
          </a:p>
          <a:p>
            <a:pPr marL="0" indent="0">
              <a:lnSpc>
                <a:spcPct val="120000"/>
              </a:lnSpc>
              <a:buNone/>
            </a:pPr>
            <a:r>
              <a:rPr lang="zh-TW" altLang="en-US" sz="3600" dirty="0">
                <a:solidFill>
                  <a:schemeClr val="tx1"/>
                </a:solidFill>
                <a:latin typeface="標楷體" panose="03000509000000000000" pitchFamily="65" charset="-120"/>
                <a:ea typeface="標楷體" panose="03000509000000000000" pitchFamily="65" charset="-120"/>
                <a:cs typeface="+mn-ea"/>
              </a:rPr>
              <a:t>（二）通知系所辦公室。</a:t>
            </a:r>
            <a:endParaRPr lang="en-US" altLang="zh-TW" sz="3600" dirty="0">
              <a:solidFill>
                <a:schemeClr val="tx1"/>
              </a:solidFill>
              <a:latin typeface="標楷體" panose="03000509000000000000" pitchFamily="65" charset="-120"/>
              <a:ea typeface="標楷體" panose="03000509000000000000" pitchFamily="65" charset="-120"/>
              <a:cs typeface="+mn-ea"/>
            </a:endParaRPr>
          </a:p>
          <a:p>
            <a:pPr marL="0" indent="0">
              <a:lnSpc>
                <a:spcPct val="120000"/>
              </a:lnSpc>
              <a:buNone/>
            </a:pPr>
            <a:r>
              <a:rPr lang="zh-TW" altLang="en-US" sz="3600" dirty="0">
                <a:solidFill>
                  <a:schemeClr val="tx1"/>
                </a:solidFill>
                <a:latin typeface="標楷體" panose="03000509000000000000" pitchFamily="65" charset="-120"/>
                <a:ea typeface="標楷體" panose="03000509000000000000" pitchFamily="65" charset="-120"/>
                <a:cs typeface="+mn-ea"/>
              </a:rPr>
              <a:t>（三）學校首頁</a:t>
            </a:r>
            <a:r>
              <a:rPr lang="en-US" altLang="zh-TW" sz="3600" dirty="0">
                <a:solidFill>
                  <a:schemeClr val="tx1"/>
                </a:solidFill>
                <a:latin typeface="標楷體" panose="03000509000000000000" pitchFamily="65" charset="-120"/>
                <a:ea typeface="標楷體" panose="03000509000000000000" pitchFamily="65" charset="-120"/>
                <a:cs typeface="+mn-ea"/>
              </a:rPr>
              <a:t>【</a:t>
            </a:r>
            <a:r>
              <a:rPr lang="zh-TW" altLang="en-US" sz="3600" dirty="0">
                <a:solidFill>
                  <a:schemeClr val="tx1"/>
                </a:solidFill>
                <a:latin typeface="標楷體" panose="03000509000000000000" pitchFamily="65" charset="-120"/>
                <a:ea typeface="標楷體" panose="03000509000000000000" pitchFamily="65" charset="-120"/>
                <a:cs typeface="+mn-ea"/>
              </a:rPr>
              <a:t>自主健康管理平台</a:t>
            </a:r>
            <a:r>
              <a:rPr lang="en-US" altLang="zh-TW" sz="3600" dirty="0">
                <a:solidFill>
                  <a:schemeClr val="tx1"/>
                </a:solidFill>
                <a:latin typeface="標楷體" panose="03000509000000000000" pitchFamily="65" charset="-120"/>
                <a:ea typeface="標楷體" panose="03000509000000000000" pitchFamily="65" charset="-120"/>
                <a:cs typeface="+mn-ea"/>
              </a:rPr>
              <a:t>】</a:t>
            </a:r>
            <a:r>
              <a:rPr lang="zh-TW" altLang="en-US" sz="3600" dirty="0">
                <a:solidFill>
                  <a:schemeClr val="tx1"/>
                </a:solidFill>
                <a:latin typeface="標楷體" panose="03000509000000000000" pitchFamily="65" charset="-120"/>
                <a:ea typeface="標楷體" panose="03000509000000000000" pitchFamily="65" charset="-120"/>
                <a:cs typeface="+mn-ea"/>
              </a:rPr>
              <a:t>：  </a:t>
            </a:r>
            <a:endParaRPr lang="en-US" altLang="zh-TW" sz="3600" dirty="0">
              <a:solidFill>
                <a:schemeClr val="tx1"/>
              </a:solidFill>
              <a:latin typeface="標楷體" panose="03000509000000000000" pitchFamily="65" charset="-120"/>
              <a:ea typeface="標楷體" panose="03000509000000000000" pitchFamily="65" charset="-120"/>
              <a:cs typeface="+mn-ea"/>
            </a:endParaRPr>
          </a:p>
          <a:p>
            <a:pPr marL="0" indent="0">
              <a:lnSpc>
                <a:spcPct val="120000"/>
              </a:lnSpc>
              <a:buNone/>
            </a:pPr>
            <a:r>
              <a:rPr lang="en-US" altLang="zh-TW" sz="3600" dirty="0">
                <a:solidFill>
                  <a:schemeClr val="tx1"/>
                </a:solidFill>
                <a:latin typeface="標楷體" panose="03000509000000000000" pitchFamily="65" charset="-120"/>
                <a:ea typeface="標楷體" panose="03000509000000000000" pitchFamily="65" charset="-120"/>
                <a:cs typeface="+mn-ea"/>
              </a:rPr>
              <a:t>      </a:t>
            </a:r>
            <a:r>
              <a:rPr lang="zh-TW" altLang="en-US" sz="3600" dirty="0">
                <a:solidFill>
                  <a:schemeClr val="tx1"/>
                </a:solidFill>
                <a:latin typeface="標楷體" panose="03000509000000000000" pitchFamily="65" charset="-120"/>
                <a:ea typeface="標楷體" panose="03000509000000000000" pitchFamily="65" charset="-120"/>
                <a:cs typeface="+mn-ea"/>
              </a:rPr>
              <a:t>線上申請並上傳主管機關證明文件。</a:t>
            </a:r>
          </a:p>
          <a:p>
            <a:pPr marL="0" indent="0">
              <a:buNone/>
            </a:pPr>
            <a:r>
              <a:rPr lang="zh-TW" altLang="en-US" sz="3600" dirty="0">
                <a:solidFill>
                  <a:schemeClr val="tx1"/>
                </a:solidFill>
                <a:latin typeface="標楷體" panose="03000509000000000000" pitchFamily="65" charset="-120"/>
                <a:ea typeface="標楷體" panose="03000509000000000000" pitchFamily="65" charset="-120"/>
                <a:cs typeface="+mn-ea"/>
              </a:rPr>
              <a:t>（四）審核結果以</a:t>
            </a:r>
            <a:r>
              <a:rPr lang="en-US" altLang="zh-TW" sz="3600" dirty="0">
                <a:solidFill>
                  <a:schemeClr val="tx1"/>
                </a:solidFill>
                <a:latin typeface="標楷體" panose="03000509000000000000" pitchFamily="65" charset="-120"/>
                <a:ea typeface="標楷體" panose="03000509000000000000" pitchFamily="65" charset="-120"/>
                <a:cs typeface="+mn-ea"/>
              </a:rPr>
              <a:t>E-mail</a:t>
            </a:r>
            <a:r>
              <a:rPr lang="zh-TW" altLang="en-US" sz="3600" dirty="0">
                <a:solidFill>
                  <a:schemeClr val="tx1"/>
                </a:solidFill>
                <a:latin typeface="標楷體" panose="03000509000000000000" pitchFamily="65" charset="-120"/>
                <a:ea typeface="標楷體" panose="03000509000000000000" pitchFamily="65" charset="-120"/>
                <a:cs typeface="+mn-ea"/>
              </a:rPr>
              <a:t>通知學生</a:t>
            </a:r>
            <a:endParaRPr lang="en-US" altLang="zh-TW" sz="3600" dirty="0">
              <a:solidFill>
                <a:schemeClr val="tx1"/>
              </a:solidFill>
              <a:latin typeface="標楷體" panose="03000509000000000000" pitchFamily="65" charset="-120"/>
              <a:ea typeface="標楷體" panose="03000509000000000000" pitchFamily="65" charset="-120"/>
              <a:cs typeface="+mn-ea"/>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cs typeface="+mn-ea"/>
              </a:rPr>
              <a:t>（五）收到</a:t>
            </a:r>
            <a:r>
              <a:rPr lang="en-US" altLang="zh-TW" sz="3600" dirty="0">
                <a:solidFill>
                  <a:schemeClr val="tx1"/>
                </a:solidFill>
                <a:latin typeface="標楷體" panose="03000509000000000000" pitchFamily="65" charset="-120"/>
                <a:ea typeface="標楷體" panose="03000509000000000000" pitchFamily="65" charset="-120"/>
                <a:cs typeface="+mn-ea"/>
              </a:rPr>
              <a:t>E-mail</a:t>
            </a:r>
            <a:r>
              <a:rPr lang="zh-TW" altLang="en-US" sz="3600" dirty="0">
                <a:solidFill>
                  <a:schemeClr val="tx1"/>
                </a:solidFill>
                <a:latin typeface="標楷體" panose="03000509000000000000" pitchFamily="65" charset="-120"/>
                <a:ea typeface="標楷體" panose="03000509000000000000" pitchFamily="65" charset="-120"/>
                <a:cs typeface="+mn-ea"/>
              </a:rPr>
              <a:t>通知後至</a:t>
            </a:r>
            <a:r>
              <a:rPr lang="en-US" altLang="zh-TW" sz="3600" dirty="0">
                <a:solidFill>
                  <a:schemeClr val="tx1"/>
                </a:solidFill>
                <a:latin typeface="標楷體" panose="03000509000000000000" pitchFamily="65" charset="-120"/>
                <a:ea typeface="標楷體" panose="03000509000000000000" pitchFamily="65" charset="-120"/>
                <a:cs typeface="+mn-ea"/>
              </a:rPr>
              <a:t>【</a:t>
            </a:r>
            <a:r>
              <a:rPr lang="zh-TW" altLang="en-US" sz="3600" dirty="0">
                <a:solidFill>
                  <a:schemeClr val="tx1"/>
                </a:solidFill>
                <a:latin typeface="標楷體" panose="03000509000000000000" pitchFamily="65" charset="-120"/>
                <a:ea typeface="標楷體" panose="03000509000000000000" pitchFamily="65" charset="-120"/>
                <a:cs typeface="+mn-ea"/>
              </a:rPr>
              <a:t>自主健康管理</a:t>
            </a:r>
            <a:endParaRPr lang="en-US" altLang="zh-TW" sz="3600" dirty="0">
              <a:solidFill>
                <a:schemeClr val="tx1"/>
              </a:solidFill>
              <a:latin typeface="標楷體" panose="03000509000000000000" pitchFamily="65" charset="-120"/>
              <a:ea typeface="標楷體" panose="03000509000000000000" pitchFamily="65" charset="-120"/>
              <a:cs typeface="+mn-ea"/>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cs typeface="+mn-ea"/>
              </a:rPr>
              <a:t>      平台</a:t>
            </a:r>
            <a:r>
              <a:rPr lang="en-US" altLang="zh-TW" sz="3600" dirty="0">
                <a:solidFill>
                  <a:schemeClr val="tx1"/>
                </a:solidFill>
                <a:latin typeface="標楷體" panose="03000509000000000000" pitchFamily="65" charset="-120"/>
                <a:ea typeface="標楷體" panose="03000509000000000000" pitchFamily="65" charset="-120"/>
                <a:cs typeface="+mn-ea"/>
              </a:rPr>
              <a:t>】</a:t>
            </a:r>
            <a:r>
              <a:rPr lang="zh-TW" altLang="en-US" sz="3600" dirty="0">
                <a:solidFill>
                  <a:schemeClr val="tx1"/>
                </a:solidFill>
                <a:latin typeface="標楷體" panose="03000509000000000000" pitchFamily="65" charset="-120"/>
                <a:ea typeface="標楷體" panose="03000509000000000000" pitchFamily="65" charset="-120"/>
                <a:cs typeface="+mn-ea"/>
              </a:rPr>
              <a:t>查詢確認，並以畫面繳交系所</a:t>
            </a:r>
            <a:endParaRPr lang="en-US" altLang="zh-TW" sz="3600" dirty="0">
              <a:solidFill>
                <a:schemeClr val="tx1"/>
              </a:solidFill>
              <a:latin typeface="標楷體" panose="03000509000000000000" pitchFamily="65" charset="-120"/>
              <a:ea typeface="標楷體" panose="03000509000000000000" pitchFamily="65" charset="-120"/>
              <a:cs typeface="+mn-ea"/>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cs typeface="+mn-ea"/>
              </a:rPr>
              <a:t>      辦公室及任課老師以完備請假作業。</a:t>
            </a:r>
          </a:p>
        </p:txBody>
      </p:sp>
    </p:spTree>
    <p:extLst>
      <p:ext uri="{BB962C8B-B14F-4D97-AF65-F5344CB8AC3E}">
        <p14:creationId xmlns:p14="http://schemas.microsoft.com/office/powerpoint/2010/main" val="567911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05793" y="628075"/>
            <a:ext cx="7532414" cy="581890"/>
          </a:xfrm>
        </p:spPr>
        <p:txBody>
          <a:bodyPr>
            <a:normAutofit/>
          </a:bodyPr>
          <a:lstStyle/>
          <a:p>
            <a:r>
              <a:rPr lang="zh-TW" altLang="en-US" sz="3200" dirty="0">
                <a:solidFill>
                  <a:srgbClr val="CC776E"/>
                </a:solidFill>
                <a:latin typeface="標楷體" panose="03000509000000000000" pitchFamily="65" charset="-120"/>
                <a:ea typeface="標楷體" panose="03000509000000000000" pitchFamily="65" charset="-120"/>
                <a:cs typeface="+mn-ea"/>
              </a:rPr>
              <a:t>五月份起</a:t>
            </a:r>
            <a:r>
              <a:rPr lang="en-US" altLang="zh-TW" sz="3200" dirty="0">
                <a:solidFill>
                  <a:srgbClr val="CC776E"/>
                </a:solidFill>
                <a:latin typeface="標楷體" panose="03000509000000000000" pitchFamily="65" charset="-120"/>
                <a:ea typeface="標楷體" panose="03000509000000000000" pitchFamily="65" charset="-120"/>
                <a:cs typeface="+mn-ea"/>
              </a:rPr>
              <a:t>-</a:t>
            </a:r>
            <a:r>
              <a:rPr lang="zh-TW" altLang="en-US" sz="3200" dirty="0">
                <a:solidFill>
                  <a:srgbClr val="CC776E"/>
                </a:solidFill>
                <a:latin typeface="標楷體" panose="03000509000000000000" pitchFamily="65" charset="-120"/>
                <a:ea typeface="標楷體" panose="03000509000000000000" pitchFamily="65" charset="-120"/>
                <a:cs typeface="+mn-ea"/>
              </a:rPr>
              <a:t>防疫假線上請假</a:t>
            </a:r>
            <a:r>
              <a:rPr lang="en-US" altLang="zh-TW" sz="3200" dirty="0">
                <a:solidFill>
                  <a:srgbClr val="CC776E"/>
                </a:solidFill>
                <a:latin typeface="標楷體" panose="03000509000000000000" pitchFamily="65" charset="-120"/>
                <a:ea typeface="標楷體" panose="03000509000000000000" pitchFamily="65" charset="-120"/>
                <a:cs typeface="+mn-ea"/>
              </a:rPr>
              <a:t>(</a:t>
            </a:r>
            <a:r>
              <a:rPr lang="zh-TW" altLang="en-US" sz="3200" dirty="0">
                <a:solidFill>
                  <a:srgbClr val="CC776E"/>
                </a:solidFill>
                <a:latin typeface="標楷體" panose="03000509000000000000" pitchFamily="65" charset="-120"/>
                <a:ea typeface="標楷體" panose="03000509000000000000" pitchFamily="65" charset="-120"/>
                <a:cs typeface="+mn-ea"/>
              </a:rPr>
              <a:t>續</a:t>
            </a:r>
            <a:r>
              <a:rPr lang="en-US" altLang="zh-TW" sz="3200" dirty="0">
                <a:solidFill>
                  <a:srgbClr val="CC776E"/>
                </a:solidFill>
                <a:latin typeface="標楷體" panose="03000509000000000000" pitchFamily="65" charset="-120"/>
                <a:ea typeface="標楷體" panose="03000509000000000000" pitchFamily="65" charset="-120"/>
                <a:cs typeface="+mn-ea"/>
              </a:rPr>
              <a:t>)</a:t>
            </a:r>
            <a:endParaRPr lang="zh-TW" altLang="en-US" sz="3200" dirty="0">
              <a:solidFill>
                <a:srgbClr val="CC776E"/>
              </a:solidFill>
              <a:latin typeface="標楷體" panose="03000509000000000000" pitchFamily="65" charset="-120"/>
              <a:ea typeface="標楷體" panose="03000509000000000000" pitchFamily="65" charset="-120"/>
              <a:cs typeface="+mn-ea"/>
            </a:endParaRPr>
          </a:p>
        </p:txBody>
      </p:sp>
      <p:pic>
        <p:nvPicPr>
          <p:cNvPr id="7" name="內容版面配置區 6">
            <a:extLst>
              <a:ext uri="{FF2B5EF4-FFF2-40B4-BE49-F238E27FC236}">
                <a16:creationId xmlns:a16="http://schemas.microsoft.com/office/drawing/2014/main" id="{822B3810-D41D-4A7A-850C-F0ACE0894D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456" y="1169187"/>
            <a:ext cx="3956621" cy="5525310"/>
          </a:xfrm>
        </p:spPr>
      </p:pic>
      <p:pic>
        <p:nvPicPr>
          <p:cNvPr id="5" name="圖片 4">
            <a:extLst>
              <a:ext uri="{FF2B5EF4-FFF2-40B4-BE49-F238E27FC236}">
                <a16:creationId xmlns:a16="http://schemas.microsoft.com/office/drawing/2014/main" id="{14453840-8486-4781-8E10-C5AD43491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4755" y="1209965"/>
            <a:ext cx="4330411" cy="5443754"/>
          </a:xfrm>
          <a:prstGeom prst="rect">
            <a:avLst/>
          </a:prstGeom>
        </p:spPr>
      </p:pic>
    </p:spTree>
    <p:extLst>
      <p:ext uri="{BB962C8B-B14F-4D97-AF65-F5344CB8AC3E}">
        <p14:creationId xmlns:p14="http://schemas.microsoft.com/office/powerpoint/2010/main" val="6497374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3545" y="188640"/>
            <a:ext cx="5118975" cy="6328333"/>
          </a:xfrm>
          <a:prstGeom prst="rect">
            <a:avLst/>
          </a:prstGeom>
          <a:ln>
            <a:noFill/>
          </a:ln>
          <a:effectLst>
            <a:softEdge rad="112500"/>
          </a:effectLst>
        </p:spPr>
      </p:pic>
      <p:sp>
        <p:nvSpPr>
          <p:cNvPr id="5130" name="Text Box 10"/>
          <p:cNvSpPr txBox="1">
            <a:spLocks noChangeArrowheads="1"/>
          </p:cNvSpPr>
          <p:nvPr/>
        </p:nvSpPr>
        <p:spPr bwMode="auto">
          <a:xfrm>
            <a:off x="467544" y="1124744"/>
            <a:ext cx="4581285"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spcBef>
                <a:spcPts val="0"/>
              </a:spcBef>
            </a:pPr>
            <a:r>
              <a:rPr lang="zh-TW" altLang="en-US" sz="3000" b="1" dirty="0">
                <a:ln w="10160">
                  <a:solidFill>
                    <a:srgbClr val="CAF8FE"/>
                  </a:solidFill>
                  <a:prstDash val="solid"/>
                </a:ln>
                <a:solidFill>
                  <a:srgbClr val="FFFFFF"/>
                </a:solidFill>
                <a:effectLst>
                  <a:glow rad="228600">
                    <a:schemeClr val="tx2">
                      <a:lumMod val="25000"/>
                      <a:alpha val="4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如果你們遵守我的命令</a:t>
            </a:r>
            <a:r>
              <a:rPr lang="zh-TW" altLang="en-US" sz="3000" b="1" dirty="0" smtClean="0">
                <a:ln w="10160">
                  <a:solidFill>
                    <a:srgbClr val="CAF8FE"/>
                  </a:solidFill>
                  <a:prstDash val="solid"/>
                </a:ln>
                <a:solidFill>
                  <a:srgbClr val="FFFFFF"/>
                </a:solidFill>
                <a:effectLst>
                  <a:glow rad="228600">
                    <a:schemeClr val="tx2">
                      <a:lumMod val="25000"/>
                      <a:alpha val="4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endParaRPr lang="en-US" altLang="zh-TW" sz="3000" b="1" dirty="0" smtClean="0">
              <a:ln w="10160">
                <a:solidFill>
                  <a:srgbClr val="CAF8FE"/>
                </a:solidFill>
                <a:prstDash val="solid"/>
              </a:ln>
              <a:solidFill>
                <a:srgbClr val="FFFFFF"/>
              </a:solidFill>
              <a:effectLst>
                <a:glow rad="228600">
                  <a:schemeClr val="tx2">
                    <a:lumMod val="25000"/>
                    <a:alpha val="4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a:p>
            <a:pPr>
              <a:lnSpc>
                <a:spcPct val="150000"/>
              </a:lnSpc>
              <a:spcBef>
                <a:spcPts val="0"/>
              </a:spcBef>
            </a:pPr>
            <a:r>
              <a:rPr lang="zh-TW" altLang="en-US" sz="3000" b="1" dirty="0" smtClean="0">
                <a:ln w="10160">
                  <a:solidFill>
                    <a:srgbClr val="CAF8FE"/>
                  </a:solidFill>
                  <a:prstDash val="solid"/>
                </a:ln>
                <a:solidFill>
                  <a:srgbClr val="FFFFFF"/>
                </a:solidFill>
                <a:effectLst>
                  <a:glow rad="228600">
                    <a:schemeClr val="tx2">
                      <a:lumMod val="25000"/>
                      <a:alpha val="4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便</a:t>
            </a:r>
            <a:r>
              <a:rPr lang="zh-TW" altLang="en-US" sz="3000" b="1" dirty="0">
                <a:ln w="10160">
                  <a:solidFill>
                    <a:srgbClr val="CAF8FE"/>
                  </a:solidFill>
                  <a:prstDash val="solid"/>
                </a:ln>
                <a:solidFill>
                  <a:srgbClr val="FFFFFF"/>
                </a:solidFill>
                <a:effectLst>
                  <a:glow rad="228600">
                    <a:schemeClr val="tx2">
                      <a:lumMod val="25000"/>
                      <a:alpha val="4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存在我的愛內，</a:t>
            </a:r>
            <a:endParaRPr lang="en-US" altLang="zh-TW" sz="3000" b="1" dirty="0">
              <a:ln w="10160">
                <a:solidFill>
                  <a:srgbClr val="CAF8FE"/>
                </a:solidFill>
                <a:prstDash val="solid"/>
              </a:ln>
              <a:solidFill>
                <a:srgbClr val="FFFFFF"/>
              </a:solidFill>
              <a:effectLst>
                <a:glow rad="228600">
                  <a:schemeClr val="tx2">
                    <a:lumMod val="25000"/>
                    <a:alpha val="4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a:p>
            <a:pPr>
              <a:lnSpc>
                <a:spcPct val="150000"/>
              </a:lnSpc>
              <a:spcBef>
                <a:spcPts val="0"/>
              </a:spcBef>
            </a:pPr>
            <a:r>
              <a:rPr lang="zh-TW" altLang="en-US" sz="3000" b="1" dirty="0">
                <a:ln w="10160">
                  <a:solidFill>
                    <a:srgbClr val="CAF8FE"/>
                  </a:solidFill>
                  <a:prstDash val="solid"/>
                </a:ln>
                <a:solidFill>
                  <a:srgbClr val="FFFFFF"/>
                </a:solidFill>
                <a:effectLst>
                  <a:glow rad="228600">
                    <a:schemeClr val="tx2">
                      <a:lumMod val="25000"/>
                      <a:alpha val="4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正如我遵守了我父的命令</a:t>
            </a:r>
            <a:endParaRPr lang="en-US" altLang="zh-TW" sz="3000" b="1" dirty="0">
              <a:ln w="10160">
                <a:solidFill>
                  <a:srgbClr val="CAF8FE"/>
                </a:solidFill>
                <a:prstDash val="solid"/>
              </a:ln>
              <a:solidFill>
                <a:srgbClr val="FFFFFF"/>
              </a:solidFill>
              <a:effectLst>
                <a:glow rad="228600">
                  <a:schemeClr val="tx2">
                    <a:lumMod val="25000"/>
                    <a:alpha val="4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a:p>
            <a:pPr>
              <a:lnSpc>
                <a:spcPct val="150000"/>
              </a:lnSpc>
              <a:spcBef>
                <a:spcPts val="0"/>
              </a:spcBef>
            </a:pPr>
            <a:r>
              <a:rPr lang="zh-TW" altLang="en-US" sz="3000" b="1" dirty="0">
                <a:ln w="10160">
                  <a:solidFill>
                    <a:srgbClr val="CAF8FE"/>
                  </a:solidFill>
                  <a:prstDash val="solid"/>
                </a:ln>
                <a:solidFill>
                  <a:srgbClr val="FFFFFF"/>
                </a:solidFill>
                <a:effectLst>
                  <a:glow rad="228600">
                    <a:schemeClr val="tx2">
                      <a:lumMod val="25000"/>
                      <a:alpha val="4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而存在他的愛內一樣。</a:t>
            </a:r>
          </a:p>
        </p:txBody>
      </p:sp>
    </p:spTree>
    <p:extLst>
      <p:ext uri="{BB962C8B-B14F-4D97-AF65-F5344CB8AC3E}">
        <p14:creationId xmlns:p14="http://schemas.microsoft.com/office/powerpoint/2010/main" val="141797822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30">
                                            <p:txEl>
                                              <p:pRg st="0" end="0"/>
                                            </p:txEl>
                                          </p:spTgt>
                                        </p:tgtEl>
                                        <p:attrNameLst>
                                          <p:attrName>style.visibility</p:attrName>
                                        </p:attrNameLst>
                                      </p:cBhvr>
                                      <p:to>
                                        <p:strVal val="visible"/>
                                      </p:to>
                                    </p:set>
                                    <p:animEffect transition="in" filter="fade">
                                      <p:cBhvr>
                                        <p:cTn id="7" dur="500"/>
                                        <p:tgtEl>
                                          <p:spTgt spid="5130">
                                            <p:txEl>
                                              <p:pRg st="0" end="0"/>
                                            </p:txEl>
                                          </p:spTgt>
                                        </p:tgtEl>
                                      </p:cBhvr>
                                    </p:animEffect>
                                    <p:anim calcmode="lin" valueType="num">
                                      <p:cBhvr>
                                        <p:cTn id="8" dur="500" fill="hold"/>
                                        <p:tgtEl>
                                          <p:spTgt spid="513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130">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130">
                                            <p:txEl>
                                              <p:pRg st="1" end="1"/>
                                            </p:txEl>
                                          </p:spTgt>
                                        </p:tgtEl>
                                        <p:attrNameLst>
                                          <p:attrName>style.visibility</p:attrName>
                                        </p:attrNameLst>
                                      </p:cBhvr>
                                      <p:to>
                                        <p:strVal val="visible"/>
                                      </p:to>
                                    </p:set>
                                    <p:animEffect transition="in" filter="fade">
                                      <p:cBhvr>
                                        <p:cTn id="13" dur="500"/>
                                        <p:tgtEl>
                                          <p:spTgt spid="5130">
                                            <p:txEl>
                                              <p:pRg st="1" end="1"/>
                                            </p:txEl>
                                          </p:spTgt>
                                        </p:tgtEl>
                                      </p:cBhvr>
                                    </p:animEffect>
                                    <p:anim calcmode="lin" valueType="num">
                                      <p:cBhvr>
                                        <p:cTn id="14" dur="500" fill="hold"/>
                                        <p:tgtEl>
                                          <p:spTgt spid="5130">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5130">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5130">
                                            <p:txEl>
                                              <p:pRg st="2" end="2"/>
                                            </p:txEl>
                                          </p:spTgt>
                                        </p:tgtEl>
                                        <p:attrNameLst>
                                          <p:attrName>style.visibility</p:attrName>
                                        </p:attrNameLst>
                                      </p:cBhvr>
                                      <p:to>
                                        <p:strVal val="visible"/>
                                      </p:to>
                                    </p:set>
                                    <p:animEffect transition="in" filter="fade">
                                      <p:cBhvr>
                                        <p:cTn id="19" dur="500"/>
                                        <p:tgtEl>
                                          <p:spTgt spid="5130">
                                            <p:txEl>
                                              <p:pRg st="2" end="2"/>
                                            </p:txEl>
                                          </p:spTgt>
                                        </p:tgtEl>
                                      </p:cBhvr>
                                    </p:animEffect>
                                    <p:anim calcmode="lin" valueType="num">
                                      <p:cBhvr>
                                        <p:cTn id="20" dur="500" fill="hold"/>
                                        <p:tgtEl>
                                          <p:spTgt spid="5130">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5130">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5130">
                                            <p:txEl>
                                              <p:pRg st="3" end="3"/>
                                            </p:txEl>
                                          </p:spTgt>
                                        </p:tgtEl>
                                        <p:attrNameLst>
                                          <p:attrName>style.visibility</p:attrName>
                                        </p:attrNameLst>
                                      </p:cBhvr>
                                      <p:to>
                                        <p:strVal val="visible"/>
                                      </p:to>
                                    </p:set>
                                    <p:animEffect transition="in" filter="fade">
                                      <p:cBhvr>
                                        <p:cTn id="25" dur="500"/>
                                        <p:tgtEl>
                                          <p:spTgt spid="5130">
                                            <p:txEl>
                                              <p:pRg st="3" end="3"/>
                                            </p:txEl>
                                          </p:spTgt>
                                        </p:tgtEl>
                                      </p:cBhvr>
                                    </p:animEffect>
                                    <p:anim calcmode="lin" valueType="num">
                                      <p:cBhvr>
                                        <p:cTn id="26" dur="500" fill="hold"/>
                                        <p:tgtEl>
                                          <p:spTgt spid="5130">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5130">
                                            <p:txEl>
                                              <p:pRg st="3" end="3"/>
                                            </p:txEl>
                                          </p:spTgt>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05793" y="628075"/>
            <a:ext cx="7532414" cy="581890"/>
          </a:xfrm>
        </p:spPr>
        <p:txBody>
          <a:bodyPr>
            <a:normAutofit/>
          </a:bodyPr>
          <a:lstStyle/>
          <a:p>
            <a:r>
              <a:rPr lang="zh-TW" altLang="en-US" sz="3200" dirty="0">
                <a:solidFill>
                  <a:srgbClr val="CC776E"/>
                </a:solidFill>
                <a:latin typeface="標楷體" panose="03000509000000000000" pitchFamily="65" charset="-120"/>
                <a:ea typeface="標楷體" panose="03000509000000000000" pitchFamily="65" charset="-120"/>
                <a:cs typeface="+mn-ea"/>
              </a:rPr>
              <a:t>學生自主申請防疫假作業</a:t>
            </a:r>
          </a:p>
        </p:txBody>
      </p:sp>
      <p:sp>
        <p:nvSpPr>
          <p:cNvPr id="3" name="內容版面配置區 2"/>
          <p:cNvSpPr>
            <a:spLocks noGrp="1"/>
          </p:cNvSpPr>
          <p:nvPr>
            <p:ph idx="1"/>
          </p:nvPr>
        </p:nvSpPr>
        <p:spPr>
          <a:xfrm>
            <a:off x="805793" y="1209965"/>
            <a:ext cx="7716564" cy="5019960"/>
          </a:xfrm>
        </p:spPr>
        <p:txBody>
          <a:bodyPr>
            <a:normAutofit fontScale="85000" lnSpcReduction="20000"/>
          </a:bodyPr>
          <a:lstStyle/>
          <a:p>
            <a:pPr marL="766350" indent="-514350">
              <a:lnSpc>
                <a:spcPct val="120000"/>
              </a:lnSpc>
              <a:spcBef>
                <a:spcPct val="0"/>
              </a:spcBef>
              <a:buFont typeface="+mj-ea"/>
              <a:buAutoNum type="ea1ChtPeriod"/>
            </a:pPr>
            <a:r>
              <a:rPr lang="zh-TW" altLang="en-US" sz="3100" dirty="0">
                <a:solidFill>
                  <a:schemeClr val="tx1"/>
                </a:solidFill>
                <a:latin typeface="標楷體" panose="03000509000000000000" pitchFamily="65" charset="-120"/>
                <a:ea typeface="標楷體" panose="03000509000000000000" pitchFamily="65" charset="-120"/>
                <a:cs typeface="+mn-ea"/>
              </a:rPr>
              <a:t>因應校園中出現確診個案，與個案共同 修課，共同進行體育課程、運動訓練、樂團或社團等活動，且未被認定進行「</a:t>
            </a:r>
            <a:r>
              <a:rPr lang="en-US" altLang="zh-TW" sz="3100" dirty="0">
                <a:solidFill>
                  <a:schemeClr val="tx1"/>
                </a:solidFill>
                <a:latin typeface="標楷體" panose="03000509000000000000" pitchFamily="65" charset="-120"/>
                <a:ea typeface="標楷體" panose="03000509000000000000" pitchFamily="65" charset="-120"/>
                <a:cs typeface="+mn-ea"/>
              </a:rPr>
              <a:t>3</a:t>
            </a:r>
            <a:r>
              <a:rPr lang="zh-TW" altLang="en-US" sz="3100" dirty="0">
                <a:solidFill>
                  <a:schemeClr val="tx1"/>
                </a:solidFill>
                <a:latin typeface="標楷體" panose="03000509000000000000" pitchFamily="65" charset="-120"/>
                <a:ea typeface="標楷體" panose="03000509000000000000" pitchFamily="65" charset="-120"/>
                <a:cs typeface="+mn-ea"/>
              </a:rPr>
              <a:t>天防疫假」的接觸人員，</a:t>
            </a:r>
            <a:r>
              <a:rPr lang="zh-TW" altLang="en-US" sz="3100" dirty="0">
                <a:solidFill>
                  <a:srgbClr val="FF0000"/>
                </a:solidFill>
                <a:latin typeface="標楷體" panose="03000509000000000000" pitchFamily="65" charset="-120"/>
                <a:ea typeface="標楷體" panose="03000509000000000000" pitchFamily="65" charset="-120"/>
                <a:cs typeface="+mn-ea"/>
              </a:rPr>
              <a:t>如因個人感受疑慮，亦可自主申請「防疫假」</a:t>
            </a:r>
            <a:r>
              <a:rPr lang="zh-TW" altLang="en-US" sz="3100" dirty="0">
                <a:solidFill>
                  <a:schemeClr val="tx1"/>
                </a:solidFill>
                <a:latin typeface="標楷體" panose="03000509000000000000" pitchFamily="65" charset="-120"/>
                <a:ea typeface="標楷體" panose="03000509000000000000" pitchFamily="65" charset="-120"/>
                <a:cs typeface="+mn-ea"/>
              </a:rPr>
              <a:t>，請假日數不併入事病假計算。</a:t>
            </a:r>
            <a:endParaRPr lang="en-US" altLang="zh-TW" sz="3100" dirty="0">
              <a:solidFill>
                <a:schemeClr val="tx1"/>
              </a:solidFill>
              <a:latin typeface="標楷體" panose="03000509000000000000" pitchFamily="65" charset="-120"/>
              <a:ea typeface="標楷體" panose="03000509000000000000" pitchFamily="65" charset="-120"/>
              <a:cs typeface="+mn-ea"/>
            </a:endParaRPr>
          </a:p>
          <a:p>
            <a:pPr marL="766350" indent="-514350">
              <a:lnSpc>
                <a:spcPct val="120000"/>
              </a:lnSpc>
              <a:spcBef>
                <a:spcPct val="0"/>
              </a:spcBef>
              <a:buFont typeface="+mj-ea"/>
              <a:buAutoNum type="ea1ChtPeriod"/>
            </a:pPr>
            <a:r>
              <a:rPr lang="zh-TW" altLang="en-US" sz="3100" dirty="0">
                <a:solidFill>
                  <a:schemeClr val="tx1"/>
                </a:solidFill>
                <a:latin typeface="標楷體" panose="03000509000000000000" pitchFamily="65" charset="-120"/>
                <a:ea typeface="標楷體" panose="03000509000000000000" pitchFamily="65" charset="-120"/>
                <a:cs typeface="+mn-ea"/>
              </a:rPr>
              <a:t>學生自主申請防疫假日數比照被認定進行「</a:t>
            </a:r>
            <a:r>
              <a:rPr lang="en-US" altLang="zh-TW" sz="3100" dirty="0">
                <a:solidFill>
                  <a:schemeClr val="tx1"/>
                </a:solidFill>
                <a:latin typeface="標楷體" panose="03000509000000000000" pitchFamily="65" charset="-120"/>
                <a:ea typeface="標楷體" panose="03000509000000000000" pitchFamily="65" charset="-120"/>
                <a:cs typeface="+mn-ea"/>
              </a:rPr>
              <a:t>3</a:t>
            </a:r>
            <a:r>
              <a:rPr lang="zh-TW" altLang="en-US" sz="3100" dirty="0">
                <a:solidFill>
                  <a:schemeClr val="tx1"/>
                </a:solidFill>
                <a:latin typeface="標楷體" panose="03000509000000000000" pitchFamily="65" charset="-120"/>
                <a:ea typeface="標楷體" panose="03000509000000000000" pitchFamily="65" charset="-120"/>
                <a:cs typeface="+mn-ea"/>
              </a:rPr>
              <a:t>天防疫假」的接觸人員，以申請</a:t>
            </a:r>
            <a:r>
              <a:rPr lang="en-US" altLang="zh-TW" sz="3100" dirty="0">
                <a:solidFill>
                  <a:schemeClr val="tx1"/>
                </a:solidFill>
                <a:latin typeface="標楷體" panose="03000509000000000000" pitchFamily="65" charset="-120"/>
                <a:ea typeface="標楷體" panose="03000509000000000000" pitchFamily="65" charset="-120"/>
                <a:cs typeface="+mn-ea"/>
              </a:rPr>
              <a:t>3</a:t>
            </a:r>
            <a:r>
              <a:rPr lang="zh-TW" altLang="en-US" sz="3100" dirty="0">
                <a:solidFill>
                  <a:schemeClr val="tx1"/>
                </a:solidFill>
                <a:latin typeface="標楷體" panose="03000509000000000000" pitchFamily="65" charset="-120"/>
                <a:ea typeface="標楷體" panose="03000509000000000000" pitchFamily="65" charset="-120"/>
                <a:cs typeface="+mn-ea"/>
              </a:rPr>
              <a:t>天</a:t>
            </a:r>
            <a:r>
              <a:rPr lang="en-US" altLang="zh-TW" sz="3100" dirty="0">
                <a:solidFill>
                  <a:schemeClr val="tx1"/>
                </a:solidFill>
                <a:latin typeface="標楷體" panose="03000509000000000000" pitchFamily="65" charset="-120"/>
                <a:ea typeface="標楷體" panose="03000509000000000000" pitchFamily="65" charset="-120"/>
                <a:cs typeface="+mn-ea"/>
              </a:rPr>
              <a:t>(</a:t>
            </a:r>
            <a:r>
              <a:rPr lang="zh-TW" altLang="en-US" sz="3100" dirty="0">
                <a:solidFill>
                  <a:schemeClr val="tx1"/>
                </a:solidFill>
                <a:latin typeface="標楷體" panose="03000509000000000000" pitchFamily="65" charset="-120"/>
                <a:ea typeface="標楷體" panose="03000509000000000000" pitchFamily="65" charset="-120"/>
                <a:cs typeface="+mn-ea"/>
              </a:rPr>
              <a:t>連續含假日</a:t>
            </a:r>
            <a:r>
              <a:rPr lang="en-US" altLang="zh-TW" sz="3100" dirty="0">
                <a:solidFill>
                  <a:schemeClr val="tx1"/>
                </a:solidFill>
                <a:latin typeface="標楷體" panose="03000509000000000000" pitchFamily="65" charset="-120"/>
                <a:ea typeface="標楷體" panose="03000509000000000000" pitchFamily="65" charset="-120"/>
                <a:cs typeface="+mn-ea"/>
              </a:rPr>
              <a:t>)</a:t>
            </a:r>
            <a:r>
              <a:rPr lang="zh-TW" altLang="en-US" sz="3100" dirty="0">
                <a:solidFill>
                  <a:schemeClr val="tx1"/>
                </a:solidFill>
                <a:latin typeface="標楷體" panose="03000509000000000000" pitchFamily="65" charset="-120"/>
                <a:ea typeface="標楷體" panose="03000509000000000000" pitchFamily="65" charset="-120"/>
                <a:cs typeface="+mn-ea"/>
              </a:rPr>
              <a:t>為限，填妥「學生自主申請防疫假申明書」經導師或系所主任</a:t>
            </a:r>
            <a:r>
              <a:rPr lang="en-US" altLang="zh-TW" sz="3100" dirty="0">
                <a:solidFill>
                  <a:schemeClr val="tx1"/>
                </a:solidFill>
                <a:latin typeface="標楷體" panose="03000509000000000000" pitchFamily="65" charset="-120"/>
                <a:ea typeface="標楷體" panose="03000509000000000000" pitchFamily="65" charset="-120"/>
                <a:cs typeface="+mn-ea"/>
              </a:rPr>
              <a:t>/</a:t>
            </a:r>
            <a:r>
              <a:rPr lang="zh-TW" altLang="en-US" sz="3100" dirty="0">
                <a:solidFill>
                  <a:schemeClr val="tx1"/>
                </a:solidFill>
                <a:latin typeface="標楷體" panose="03000509000000000000" pitchFamily="65" charset="-120"/>
                <a:ea typeface="標楷體" panose="03000509000000000000" pitchFamily="65" charset="-120"/>
                <a:cs typeface="+mn-ea"/>
              </a:rPr>
              <a:t>所長核章後，至</a:t>
            </a:r>
            <a:r>
              <a:rPr lang="en-US" altLang="zh-TW" sz="3100" dirty="0">
                <a:solidFill>
                  <a:schemeClr val="tx1"/>
                </a:solidFill>
                <a:latin typeface="標楷體" panose="03000509000000000000" pitchFamily="65" charset="-120"/>
                <a:ea typeface="標楷體" panose="03000509000000000000" pitchFamily="65" charset="-120"/>
                <a:cs typeface="+mn-ea"/>
              </a:rPr>
              <a:t>【</a:t>
            </a:r>
            <a:r>
              <a:rPr lang="zh-TW" altLang="en-US" sz="3100" dirty="0">
                <a:solidFill>
                  <a:schemeClr val="tx1"/>
                </a:solidFill>
                <a:latin typeface="標楷體" panose="03000509000000000000" pitchFamily="65" charset="-120"/>
                <a:ea typeface="標楷體" panose="03000509000000000000" pitchFamily="65" charset="-120"/>
                <a:cs typeface="+mn-ea"/>
              </a:rPr>
              <a:t>自主健康管理平台</a:t>
            </a:r>
            <a:r>
              <a:rPr lang="en-US" altLang="zh-TW" sz="3100" dirty="0">
                <a:solidFill>
                  <a:schemeClr val="tx1"/>
                </a:solidFill>
                <a:latin typeface="標楷體" panose="03000509000000000000" pitchFamily="65" charset="-120"/>
                <a:ea typeface="標楷體" panose="03000509000000000000" pitchFamily="65" charset="-120"/>
                <a:cs typeface="+mn-ea"/>
              </a:rPr>
              <a:t>】</a:t>
            </a:r>
            <a:r>
              <a:rPr lang="zh-TW" altLang="en-US" sz="3100" dirty="0">
                <a:solidFill>
                  <a:schemeClr val="tx1"/>
                </a:solidFill>
                <a:latin typeface="標楷體" panose="03000509000000000000" pitchFamily="65" charset="-120"/>
                <a:ea typeface="標楷體" panose="03000509000000000000" pitchFamily="65" charset="-120"/>
                <a:cs typeface="+mn-ea"/>
              </a:rPr>
              <a:t>上傳申請防疫假，需於自主申請防疫假日期結束</a:t>
            </a:r>
            <a:r>
              <a:rPr lang="en-US" altLang="zh-TW" sz="3100" dirty="0">
                <a:solidFill>
                  <a:schemeClr val="tx1"/>
                </a:solidFill>
                <a:latin typeface="標楷體" panose="03000509000000000000" pitchFamily="65" charset="-120"/>
                <a:ea typeface="標楷體" panose="03000509000000000000" pitchFamily="65" charset="-120"/>
                <a:cs typeface="+mn-ea"/>
              </a:rPr>
              <a:t>3</a:t>
            </a:r>
            <a:r>
              <a:rPr lang="zh-TW" altLang="en-US" sz="3100" dirty="0">
                <a:solidFill>
                  <a:schemeClr val="tx1"/>
                </a:solidFill>
                <a:latin typeface="標楷體" panose="03000509000000000000" pitchFamily="65" charset="-120"/>
                <a:ea typeface="標楷體" panose="03000509000000000000" pitchFamily="65" charset="-120"/>
                <a:cs typeface="+mn-ea"/>
              </a:rPr>
              <a:t>天內完成申請，逾期不得補辦。</a:t>
            </a:r>
          </a:p>
        </p:txBody>
      </p:sp>
    </p:spTree>
    <p:extLst>
      <p:ext uri="{BB962C8B-B14F-4D97-AF65-F5344CB8AC3E}">
        <p14:creationId xmlns:p14="http://schemas.microsoft.com/office/powerpoint/2010/main" val="254804734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05793" y="628075"/>
            <a:ext cx="7532414" cy="581890"/>
          </a:xfrm>
        </p:spPr>
        <p:txBody>
          <a:bodyPr>
            <a:normAutofit/>
          </a:bodyPr>
          <a:lstStyle/>
          <a:p>
            <a:r>
              <a:rPr lang="zh-TW" altLang="en-US" sz="3200" dirty="0">
                <a:solidFill>
                  <a:srgbClr val="CC776E"/>
                </a:solidFill>
                <a:latin typeface="標楷體" panose="03000509000000000000" pitchFamily="65" charset="-120"/>
                <a:ea typeface="標楷體" panose="03000509000000000000" pitchFamily="65" charset="-120"/>
                <a:cs typeface="+mn-ea"/>
              </a:rPr>
              <a:t>學生自主申請防疫假作業</a:t>
            </a:r>
            <a:r>
              <a:rPr lang="en-US" altLang="zh-TW" sz="3200" dirty="0">
                <a:solidFill>
                  <a:srgbClr val="CC776E"/>
                </a:solidFill>
                <a:latin typeface="標楷體" panose="03000509000000000000" pitchFamily="65" charset="-120"/>
                <a:ea typeface="標楷體" panose="03000509000000000000" pitchFamily="65" charset="-120"/>
                <a:cs typeface="+mn-ea"/>
              </a:rPr>
              <a:t>(</a:t>
            </a:r>
            <a:r>
              <a:rPr lang="zh-TW" altLang="en-US" sz="3200" dirty="0">
                <a:solidFill>
                  <a:srgbClr val="CC776E"/>
                </a:solidFill>
                <a:latin typeface="標楷體" panose="03000509000000000000" pitchFamily="65" charset="-120"/>
                <a:ea typeface="標楷體" panose="03000509000000000000" pitchFamily="65" charset="-120"/>
                <a:cs typeface="+mn-ea"/>
              </a:rPr>
              <a:t>續</a:t>
            </a:r>
            <a:r>
              <a:rPr lang="en-US" altLang="zh-TW" sz="3200" dirty="0">
                <a:solidFill>
                  <a:srgbClr val="CC776E"/>
                </a:solidFill>
                <a:latin typeface="標楷體" panose="03000509000000000000" pitchFamily="65" charset="-120"/>
                <a:ea typeface="標楷體" panose="03000509000000000000" pitchFamily="65" charset="-120"/>
                <a:cs typeface="+mn-ea"/>
              </a:rPr>
              <a:t>)</a:t>
            </a:r>
            <a:endParaRPr lang="zh-TW" altLang="en-US" sz="3200" dirty="0">
              <a:solidFill>
                <a:srgbClr val="CC776E"/>
              </a:solidFill>
              <a:latin typeface="標楷體" panose="03000509000000000000" pitchFamily="65" charset="-120"/>
              <a:ea typeface="標楷體" panose="03000509000000000000" pitchFamily="65" charset="-120"/>
              <a:cs typeface="+mn-ea"/>
            </a:endParaRPr>
          </a:p>
        </p:txBody>
      </p:sp>
      <p:pic>
        <p:nvPicPr>
          <p:cNvPr id="5" name="內容版面配置區 4">
            <a:extLst>
              <a:ext uri="{FF2B5EF4-FFF2-40B4-BE49-F238E27FC236}">
                <a16:creationId xmlns:a16="http://schemas.microsoft.com/office/drawing/2014/main" id="{4726368E-0A4F-4D83-A476-AF02BAD518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436" y="1198542"/>
            <a:ext cx="3908323" cy="5458405"/>
          </a:xfrm>
        </p:spPr>
      </p:pic>
      <p:pic>
        <p:nvPicPr>
          <p:cNvPr id="7" name="圖片 6">
            <a:extLst>
              <a:ext uri="{FF2B5EF4-FFF2-40B4-BE49-F238E27FC236}">
                <a16:creationId xmlns:a16="http://schemas.microsoft.com/office/drawing/2014/main" id="{AA1226E2-E4AB-41C2-9874-BECA3C51C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198542"/>
            <a:ext cx="4246499" cy="5469828"/>
          </a:xfrm>
          <a:prstGeom prst="rect">
            <a:avLst/>
          </a:prstGeom>
        </p:spPr>
      </p:pic>
    </p:spTree>
    <p:extLst>
      <p:ext uri="{BB962C8B-B14F-4D97-AF65-F5344CB8AC3E}">
        <p14:creationId xmlns:p14="http://schemas.microsoft.com/office/powerpoint/2010/main" val="297642297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輔大校園安全地圖</a:t>
            </a:r>
            <a:endParaRPr lang="zh-TW" altLang="en-US" dirty="0"/>
          </a:p>
        </p:txBody>
      </p:sp>
      <p:sp>
        <p:nvSpPr>
          <p:cNvPr id="3" name="副標題 2"/>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9417176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7" name="內容版面配置區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1850676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校園性別事件提醒</a:t>
            </a:r>
            <a:endParaRPr lang="zh-TW" altLang="en-US" dirty="0"/>
          </a:p>
        </p:txBody>
      </p:sp>
      <p:sp>
        <p:nvSpPr>
          <p:cNvPr id="3" name="副標題 2"/>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13775324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6C9DCA-0C4E-4E36-93B6-AF65C10841CD}"/>
              </a:ext>
            </a:extLst>
          </p:cNvPr>
          <p:cNvSpPr>
            <a:spLocks noGrp="1"/>
          </p:cNvSpPr>
          <p:nvPr>
            <p:ph type="title"/>
          </p:nvPr>
        </p:nvSpPr>
        <p:spPr>
          <a:xfrm flipV="1">
            <a:off x="972589" y="1612670"/>
            <a:ext cx="6683431" cy="282632"/>
          </a:xfrm>
        </p:spPr>
        <p:txBody>
          <a:bodyPr>
            <a:normAutofit fontScale="90000"/>
          </a:bodyPr>
          <a:lstStyle/>
          <a:p>
            <a:endParaRPr lang="zh-TW" altLang="en-US" dirty="0"/>
          </a:p>
        </p:txBody>
      </p:sp>
      <p:pic>
        <p:nvPicPr>
          <p:cNvPr id="4" name="內容版面配置區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185" t="2209" r="6411" b="66653"/>
          <a:stretch/>
        </p:blipFill>
        <p:spPr>
          <a:xfrm>
            <a:off x="482138" y="423949"/>
            <a:ext cx="8163097" cy="6026727"/>
          </a:xfrm>
          <a:prstGeom prst="rect">
            <a:avLst/>
          </a:prstGeom>
        </p:spPr>
      </p:pic>
    </p:spTree>
    <p:extLst>
      <p:ext uri="{BB962C8B-B14F-4D97-AF65-F5344CB8AC3E}">
        <p14:creationId xmlns:p14="http://schemas.microsoft.com/office/powerpoint/2010/main" val="9707705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507076" y="432261"/>
            <a:ext cx="8146473" cy="5985163"/>
            <a:chOff x="163732" y="187706"/>
            <a:chExt cx="6120000" cy="5395816"/>
          </a:xfrm>
        </p:grpSpPr>
        <p:pic>
          <p:nvPicPr>
            <p:cNvPr id="5" name="圖片 4"/>
            <p:cNvPicPr>
              <a:picLocks noChangeAspect="1"/>
            </p:cNvPicPr>
            <p:nvPr/>
          </p:nvPicPr>
          <p:blipFill rotWithShape="1">
            <a:blip r:embed="rId2" cstate="print">
              <a:extLst>
                <a:ext uri="{28A0092B-C50C-407E-A947-70E740481C1C}">
                  <a14:useLocalDpi xmlns:a14="http://schemas.microsoft.com/office/drawing/2010/main" val="0"/>
                </a:ext>
              </a:extLst>
            </a:blip>
            <a:srcRect t="65326" b="7425"/>
            <a:stretch/>
          </p:blipFill>
          <p:spPr>
            <a:xfrm>
              <a:off x="163732" y="3221579"/>
              <a:ext cx="6120000" cy="2361943"/>
            </a:xfrm>
            <a:prstGeom prst="rect">
              <a:avLst/>
            </a:prstGeom>
          </p:spPr>
        </p:pic>
        <p:pic>
          <p:nvPicPr>
            <p:cNvPr id="6" name="圖片 5"/>
            <p:cNvPicPr>
              <a:picLocks noChangeAspect="1"/>
            </p:cNvPicPr>
            <p:nvPr/>
          </p:nvPicPr>
          <p:blipFill rotWithShape="1">
            <a:blip r:embed="rId2" cstate="print">
              <a:extLst>
                <a:ext uri="{28A0092B-C50C-407E-A947-70E740481C1C}">
                  <a14:useLocalDpi xmlns:a14="http://schemas.microsoft.com/office/drawing/2010/main" val="0"/>
                </a:ext>
              </a:extLst>
            </a:blip>
            <a:srcRect t="30681" b="34318"/>
            <a:stretch/>
          </p:blipFill>
          <p:spPr>
            <a:xfrm>
              <a:off x="163732" y="187706"/>
              <a:ext cx="6120000" cy="3033873"/>
            </a:xfrm>
            <a:prstGeom prst="rect">
              <a:avLst/>
            </a:prstGeom>
          </p:spPr>
        </p:pic>
      </p:grpSp>
    </p:spTree>
    <p:extLst>
      <p:ext uri="{BB962C8B-B14F-4D97-AF65-F5344CB8AC3E}">
        <p14:creationId xmlns:p14="http://schemas.microsoft.com/office/powerpoint/2010/main" val="2981522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前次決議案執行情形</a:t>
            </a:r>
            <a:endParaRPr lang="zh-TW" altLang="en-US" dirty="0"/>
          </a:p>
        </p:txBody>
      </p:sp>
      <p:sp>
        <p:nvSpPr>
          <p:cNvPr id="3" name="副標題 2"/>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20478078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90159" y="1549580"/>
            <a:ext cx="7716564" cy="4877092"/>
          </a:xfrm>
        </p:spPr>
        <p:txBody>
          <a:bodyPr>
            <a:noAutofit/>
          </a:bodyPr>
          <a:lstStyle/>
          <a:p>
            <a:r>
              <a:rPr lang="zh-TW" altLang="zh-TW" sz="2000" dirty="0"/>
              <a:t>提案單位：課外活動指導組 </a:t>
            </a:r>
          </a:p>
          <a:p>
            <a:r>
              <a:rPr lang="zh-TW" altLang="zh-TW" sz="2000" dirty="0"/>
              <a:t>案</a:t>
            </a:r>
            <a:r>
              <a:rPr lang="en-US" altLang="zh-TW" sz="2000" dirty="0"/>
              <a:t>    </a:t>
            </a:r>
            <a:r>
              <a:rPr lang="zh-TW" altLang="zh-TW" sz="2000" dirty="0"/>
              <a:t>由：新增「輔仁大學獎補助學生自治組織推動多元學習相關經費使用原則」，請 討論。 </a:t>
            </a:r>
          </a:p>
          <a:p>
            <a:r>
              <a:rPr lang="zh-TW" altLang="zh-TW" sz="2000" dirty="0"/>
              <a:t>說</a:t>
            </a:r>
            <a:r>
              <a:rPr lang="en-US" altLang="zh-TW" sz="2000" dirty="0"/>
              <a:t>    </a:t>
            </a:r>
            <a:r>
              <a:rPr lang="zh-TW" altLang="zh-TW" sz="2000" dirty="0"/>
              <a:t>明：</a:t>
            </a:r>
          </a:p>
          <a:p>
            <a:r>
              <a:rPr lang="zh-TW" altLang="zh-TW" sz="2000" dirty="0"/>
              <a:t>一、本組以教育部整體獎補助款支持，依「輔仁大學學生學習成果發表補助暨專業競賽獎勵辦法」</a:t>
            </a:r>
            <a:r>
              <a:rPr lang="en-US" altLang="zh-TW" sz="2000" dirty="0"/>
              <a:t>(</a:t>
            </a:r>
            <a:r>
              <a:rPr lang="zh-TW" altLang="zh-TW" sz="2000" dirty="0"/>
              <a:t>以下簡稱獎補助辦法</a:t>
            </a:r>
            <a:r>
              <a:rPr lang="en-US" altLang="zh-TW" sz="2000" dirty="0"/>
              <a:t>)</a:t>
            </a:r>
            <a:r>
              <a:rPr lang="zh-TW" altLang="zh-TW" sz="2000" dirty="0"/>
              <a:t>鼓勵本校各學生組織參與、舉辦專業相關競賽或展演活動，本經費之核銷悉依教育部「補助私立大專校院學生事務與輔導工作經費支用標準」辦理。 </a:t>
            </a:r>
          </a:p>
          <a:p>
            <a:r>
              <a:rPr lang="zh-TW" altLang="zh-TW" sz="2000" dirty="0"/>
              <a:t>二、前述獎補助辦法第五條獎勵本校在學學生參與校級以上專業競賽活動，核給之獎勵經費，原以「獎金」方式，由獲獎同學簽領後，匯入其帳戶；但，自</a:t>
            </a:r>
            <a:r>
              <a:rPr lang="en-US" altLang="zh-TW" sz="2000" dirty="0"/>
              <a:t>107</a:t>
            </a:r>
            <a:r>
              <a:rPr lang="zh-TW" altLang="zh-TW" sz="2000" dirty="0"/>
              <a:t>學年起，教育部規定本款項不得發放獎金，因此須由獲獎學生持當年度合法單據辦理核銷，行政程序繁瑣，嚴重影響獲獎學生申請意願，亦不符本辦法立法初衷， </a:t>
            </a:r>
          </a:p>
          <a:p>
            <a:endParaRPr lang="zh-TW" altLang="en-US" sz="2000" dirty="0"/>
          </a:p>
        </p:txBody>
      </p:sp>
    </p:spTree>
    <p:extLst>
      <p:ext uri="{BB962C8B-B14F-4D97-AF65-F5344CB8AC3E}">
        <p14:creationId xmlns:p14="http://schemas.microsoft.com/office/powerpoint/2010/main" val="25972945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a:bodyPr>
          <a:lstStyle/>
          <a:p>
            <a:r>
              <a:rPr lang="zh-TW" altLang="zh-TW" sz="2000" dirty="0"/>
              <a:t>三、經研發處協助溝通後，教育部指示本校需訂定統整教育部各式獎補助經費與學校配合款之使用原則後，始得以發放獎金方式獎勵學生，本組遂著手草擬本經費使用原則。 </a:t>
            </a:r>
          </a:p>
          <a:p>
            <a:r>
              <a:rPr lang="zh-TW" altLang="zh-TW" sz="2000" dirty="0"/>
              <a:t>四、依據</a:t>
            </a:r>
            <a:r>
              <a:rPr lang="en-US" altLang="zh-TW" sz="2000" dirty="0"/>
              <a:t>110</a:t>
            </a:r>
            <a:r>
              <a:rPr lang="zh-TW" altLang="zh-TW" sz="2000" dirty="0"/>
              <a:t>年</a:t>
            </a:r>
            <a:r>
              <a:rPr lang="en-US" altLang="zh-TW" sz="2000" dirty="0"/>
              <a:t> 9</a:t>
            </a:r>
            <a:r>
              <a:rPr lang="zh-TW" altLang="zh-TW" sz="2000" dirty="0"/>
              <a:t>月</a:t>
            </a:r>
            <a:r>
              <a:rPr lang="en-US" altLang="zh-TW" sz="2000" dirty="0"/>
              <a:t>8 </a:t>
            </a:r>
            <a:r>
              <a:rPr lang="zh-TW" altLang="zh-TW" sz="2000" dirty="0"/>
              <a:t>日「輔仁大學獎補助學生自治組織推動多元學習相關經費使用原則會議草擬會議」決議，提請學務會議審議。 </a:t>
            </a:r>
          </a:p>
          <a:p>
            <a:r>
              <a:rPr lang="zh-TW" altLang="zh-TW" sz="2000" dirty="0"/>
              <a:t>辦</a:t>
            </a:r>
            <a:r>
              <a:rPr lang="en-US" altLang="zh-TW" sz="2000" dirty="0"/>
              <a:t>    </a:t>
            </a:r>
            <a:r>
              <a:rPr lang="zh-TW" altLang="zh-TW" sz="2000" dirty="0"/>
              <a:t>法：經本校學生事務會議審議通過後施行</a:t>
            </a:r>
          </a:p>
          <a:p>
            <a:r>
              <a:rPr lang="zh-TW" altLang="zh-TW" sz="2000" dirty="0"/>
              <a:t>決</a:t>
            </a:r>
            <a:r>
              <a:rPr lang="en-US" altLang="zh-TW" sz="2000" dirty="0"/>
              <a:t>    </a:t>
            </a:r>
            <a:r>
              <a:rPr lang="zh-TW" altLang="zh-TW" sz="2000" dirty="0"/>
              <a:t>議：照案通過。</a:t>
            </a:r>
          </a:p>
          <a:p>
            <a:r>
              <a:rPr lang="zh-TW" altLang="zh-TW" sz="2000" dirty="0"/>
              <a:t>決議事項執行狀況：</a:t>
            </a:r>
            <a:r>
              <a:rPr lang="zh-TW" altLang="zh-TW" sz="2000" dirty="0">
                <a:solidFill>
                  <a:srgbClr val="C00000"/>
                </a:solidFill>
              </a:rPr>
              <a:t>依學務會議決議，由財經法律系李旻諺老師協助潤飾後定案，並於</a:t>
            </a:r>
            <a:r>
              <a:rPr lang="en-US" altLang="zh-TW" sz="2000" dirty="0">
                <a:solidFill>
                  <a:srgbClr val="C00000"/>
                </a:solidFill>
              </a:rPr>
              <a:t>110</a:t>
            </a:r>
            <a:r>
              <a:rPr lang="zh-TW" altLang="zh-TW" sz="2000" dirty="0">
                <a:solidFill>
                  <a:srgbClr val="C00000"/>
                </a:solidFill>
              </a:rPr>
              <a:t>年</a:t>
            </a:r>
            <a:r>
              <a:rPr lang="en-US" altLang="zh-TW" sz="2000" dirty="0">
                <a:solidFill>
                  <a:srgbClr val="C00000"/>
                </a:solidFill>
              </a:rPr>
              <a:t>12</a:t>
            </a:r>
            <a:r>
              <a:rPr lang="zh-TW" altLang="zh-TW" sz="2000" dirty="0">
                <a:solidFill>
                  <a:srgbClr val="C00000"/>
                </a:solidFill>
              </a:rPr>
              <a:t>月公告於課指組網頁， 據以執行獎補助學生自治組織推動多元學習等相關經費使用。</a:t>
            </a:r>
            <a:endParaRPr lang="zh-TW" altLang="en-US" sz="2000" dirty="0">
              <a:solidFill>
                <a:srgbClr val="C00000"/>
              </a:solidFill>
            </a:endParaRPr>
          </a:p>
        </p:txBody>
      </p:sp>
    </p:spTree>
    <p:extLst>
      <p:ext uri="{BB962C8B-B14F-4D97-AF65-F5344CB8AC3E}">
        <p14:creationId xmlns:p14="http://schemas.microsoft.com/office/powerpoint/2010/main" val="11991215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764704"/>
            <a:ext cx="8175324" cy="6256423"/>
          </a:xfrm>
          <a:prstGeom prst="rect">
            <a:avLst/>
          </a:prstGeom>
          <a:ln>
            <a:noFill/>
          </a:ln>
          <a:effectLst>
            <a:softEdge rad="112500"/>
          </a:effectLst>
        </p:spPr>
      </p:pic>
      <p:sp>
        <p:nvSpPr>
          <p:cNvPr id="5130" name="Text Box 10"/>
          <p:cNvSpPr txBox="1">
            <a:spLocks noChangeArrowheads="1"/>
          </p:cNvSpPr>
          <p:nvPr/>
        </p:nvSpPr>
        <p:spPr bwMode="auto">
          <a:xfrm>
            <a:off x="251520" y="260648"/>
            <a:ext cx="5904656" cy="221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lnSpc>
                <a:spcPct val="150000"/>
              </a:lnSpc>
            </a:pPr>
            <a:r>
              <a:rPr lang="zh-TW" altLang="en-US" sz="3200" b="1" spc="-100" dirty="0">
                <a:ln w="10160">
                  <a:solidFill>
                    <a:schemeClr val="accent6">
                      <a:lumMod val="20000"/>
                      <a:lumOff val="80000"/>
                    </a:schemeClr>
                  </a:solidFill>
                  <a:prstDash val="solid"/>
                </a:ln>
                <a:solidFill>
                  <a:srgbClr val="FFFFFF"/>
                </a:solidFill>
                <a:effectLst>
                  <a:glow rad="228600">
                    <a:schemeClr val="tx2">
                      <a:lumMod val="25000"/>
                      <a:alpha val="4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我對你們講論了這些事，</a:t>
            </a:r>
            <a:endParaRPr lang="en-US" altLang="zh-TW" sz="3200" b="1" spc="-100" dirty="0">
              <a:ln w="10160">
                <a:solidFill>
                  <a:schemeClr val="accent6">
                    <a:lumMod val="20000"/>
                    <a:lumOff val="80000"/>
                  </a:schemeClr>
                </a:solidFill>
                <a:prstDash val="solid"/>
              </a:ln>
              <a:solidFill>
                <a:srgbClr val="FFFFFF"/>
              </a:solidFill>
              <a:effectLst>
                <a:glow rad="228600">
                  <a:schemeClr val="tx2">
                    <a:lumMod val="25000"/>
                    <a:alpha val="4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a:p>
            <a:pPr lvl="0" algn="ctr">
              <a:lnSpc>
                <a:spcPct val="150000"/>
              </a:lnSpc>
            </a:pPr>
            <a:r>
              <a:rPr lang="zh-TW" altLang="en-US" sz="3200" b="1" spc="-100" dirty="0">
                <a:ln w="10160">
                  <a:solidFill>
                    <a:schemeClr val="accent6">
                      <a:lumMod val="20000"/>
                      <a:lumOff val="80000"/>
                    </a:schemeClr>
                  </a:solidFill>
                  <a:prstDash val="solid"/>
                </a:ln>
                <a:solidFill>
                  <a:srgbClr val="FFFFFF"/>
                </a:solidFill>
                <a:effectLst>
                  <a:glow rad="228600">
                    <a:schemeClr val="tx2">
                      <a:lumMod val="25000"/>
                      <a:alpha val="4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為使我的喜樂存在你們內，</a:t>
            </a:r>
            <a:endParaRPr lang="en-US" altLang="zh-TW" sz="3200" b="1" spc="-100" dirty="0">
              <a:ln w="10160">
                <a:solidFill>
                  <a:schemeClr val="accent6">
                    <a:lumMod val="20000"/>
                    <a:lumOff val="80000"/>
                  </a:schemeClr>
                </a:solidFill>
                <a:prstDash val="solid"/>
              </a:ln>
              <a:solidFill>
                <a:srgbClr val="FFFFFF"/>
              </a:solidFill>
              <a:effectLst>
                <a:glow rad="228600">
                  <a:schemeClr val="tx2">
                    <a:lumMod val="25000"/>
                    <a:alpha val="4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a:p>
            <a:pPr lvl="0" algn="ctr">
              <a:lnSpc>
                <a:spcPct val="150000"/>
              </a:lnSpc>
            </a:pPr>
            <a:r>
              <a:rPr lang="zh-TW" altLang="en-US" sz="3200" b="1" spc="-100" dirty="0">
                <a:ln w="10160">
                  <a:solidFill>
                    <a:schemeClr val="accent6">
                      <a:lumMod val="20000"/>
                      <a:lumOff val="80000"/>
                    </a:schemeClr>
                  </a:solidFill>
                  <a:prstDash val="solid"/>
                </a:ln>
                <a:solidFill>
                  <a:srgbClr val="FFFFFF"/>
                </a:solidFill>
                <a:effectLst>
                  <a:glow rad="228600">
                    <a:schemeClr val="tx2">
                      <a:lumMod val="25000"/>
                      <a:alpha val="4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使你們喜樂圓滿無缺。</a:t>
            </a:r>
            <a:endParaRPr kumimoji="1" lang="zh-TW" altLang="en-US" sz="3200" b="1" i="0" u="none" strike="noStrike" kern="1200" cap="none" spc="-100" normalizeH="0" noProof="0" dirty="0">
              <a:ln w="10160">
                <a:solidFill>
                  <a:schemeClr val="accent6">
                    <a:lumMod val="20000"/>
                    <a:lumOff val="80000"/>
                  </a:schemeClr>
                </a:solidFill>
                <a:prstDash val="solid"/>
              </a:ln>
              <a:solidFill>
                <a:srgbClr val="FFFFFF"/>
              </a:solidFill>
              <a:effectLst>
                <a:glow rad="228600">
                  <a:schemeClr val="tx2">
                    <a:lumMod val="25000"/>
                    <a:alpha val="40000"/>
                  </a:schemeClr>
                </a:glow>
                <a:outerShdw blurRad="38100" dist="22860" dir="5400000" algn="tl" rotWithShape="0">
                  <a:srgbClr val="000000">
                    <a:alpha val="30000"/>
                  </a:srgbClr>
                </a:outerShdw>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3564620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30">
                                            <p:txEl>
                                              <p:pRg st="0" end="0"/>
                                            </p:txEl>
                                          </p:spTgt>
                                        </p:tgtEl>
                                        <p:attrNameLst>
                                          <p:attrName>style.visibility</p:attrName>
                                        </p:attrNameLst>
                                      </p:cBhvr>
                                      <p:to>
                                        <p:strVal val="visible"/>
                                      </p:to>
                                    </p:set>
                                    <p:animEffect transition="in" filter="fade">
                                      <p:cBhvr>
                                        <p:cTn id="7" dur="500"/>
                                        <p:tgtEl>
                                          <p:spTgt spid="5130">
                                            <p:txEl>
                                              <p:pRg st="0" end="0"/>
                                            </p:txEl>
                                          </p:spTgt>
                                        </p:tgtEl>
                                      </p:cBhvr>
                                    </p:animEffect>
                                    <p:anim calcmode="lin" valueType="num">
                                      <p:cBhvr>
                                        <p:cTn id="8" dur="500" fill="hold"/>
                                        <p:tgtEl>
                                          <p:spTgt spid="513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130">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130">
                                            <p:txEl>
                                              <p:pRg st="1" end="1"/>
                                            </p:txEl>
                                          </p:spTgt>
                                        </p:tgtEl>
                                        <p:attrNameLst>
                                          <p:attrName>style.visibility</p:attrName>
                                        </p:attrNameLst>
                                      </p:cBhvr>
                                      <p:to>
                                        <p:strVal val="visible"/>
                                      </p:to>
                                    </p:set>
                                    <p:animEffect transition="in" filter="fade">
                                      <p:cBhvr>
                                        <p:cTn id="13" dur="500"/>
                                        <p:tgtEl>
                                          <p:spTgt spid="5130">
                                            <p:txEl>
                                              <p:pRg st="1" end="1"/>
                                            </p:txEl>
                                          </p:spTgt>
                                        </p:tgtEl>
                                      </p:cBhvr>
                                    </p:animEffect>
                                    <p:anim calcmode="lin" valueType="num">
                                      <p:cBhvr>
                                        <p:cTn id="14" dur="500" fill="hold"/>
                                        <p:tgtEl>
                                          <p:spTgt spid="5130">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5130">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5130">
                                            <p:txEl>
                                              <p:pRg st="2" end="2"/>
                                            </p:txEl>
                                          </p:spTgt>
                                        </p:tgtEl>
                                        <p:attrNameLst>
                                          <p:attrName>style.visibility</p:attrName>
                                        </p:attrNameLst>
                                      </p:cBhvr>
                                      <p:to>
                                        <p:strVal val="visible"/>
                                      </p:to>
                                    </p:set>
                                    <p:animEffect transition="in" filter="fade">
                                      <p:cBhvr>
                                        <p:cTn id="19" dur="500"/>
                                        <p:tgtEl>
                                          <p:spTgt spid="5130">
                                            <p:txEl>
                                              <p:pRg st="2" end="2"/>
                                            </p:txEl>
                                          </p:spTgt>
                                        </p:tgtEl>
                                      </p:cBhvr>
                                    </p:animEffect>
                                    <p:anim calcmode="lin" valueType="num">
                                      <p:cBhvr>
                                        <p:cTn id="20" dur="500" fill="hold"/>
                                        <p:tgtEl>
                                          <p:spTgt spid="5130">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51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提案討論</a:t>
            </a:r>
            <a:endParaRPr lang="zh-TW" altLang="en-US" dirty="0"/>
          </a:p>
        </p:txBody>
      </p:sp>
      <p:sp>
        <p:nvSpPr>
          <p:cNvPr id="3" name="副標題 2"/>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6788470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6C9DCA-0C4E-4E36-93B6-AF65C10841CD}"/>
              </a:ext>
            </a:extLst>
          </p:cNvPr>
          <p:cNvSpPr>
            <a:spLocks noGrp="1"/>
          </p:cNvSpPr>
          <p:nvPr>
            <p:ph type="title"/>
          </p:nvPr>
        </p:nvSpPr>
        <p:spPr/>
        <p:txBody>
          <a:bodyPr/>
          <a:lstStyle/>
          <a:p>
            <a:endParaRPr lang="zh-TW" altLang="en-US" dirty="0"/>
          </a:p>
        </p:txBody>
      </p:sp>
      <p:sp>
        <p:nvSpPr>
          <p:cNvPr id="3" name="內容版面配置區 2">
            <a:extLst>
              <a:ext uri="{FF2B5EF4-FFF2-40B4-BE49-F238E27FC236}">
                <a16:creationId xmlns:a16="http://schemas.microsoft.com/office/drawing/2014/main" id="{F07657E2-A132-4203-8340-614CF656E970}"/>
              </a:ext>
            </a:extLst>
          </p:cNvPr>
          <p:cNvSpPr>
            <a:spLocks noGrp="1"/>
          </p:cNvSpPr>
          <p:nvPr>
            <p:ph idx="1"/>
          </p:nvPr>
        </p:nvSpPr>
        <p:spPr/>
        <p:txBody>
          <a:bodyPr>
            <a:normAutofit/>
          </a:bodyPr>
          <a:lstStyle/>
          <a:p>
            <a:r>
              <a:rPr lang="zh-TW" altLang="en-US" sz="2000" dirty="0" smtClean="0"/>
              <a:t>提案單位：生活輔導組</a:t>
            </a:r>
            <a:endParaRPr lang="en-US" altLang="zh-TW" sz="2000" dirty="0" smtClean="0"/>
          </a:p>
          <a:p>
            <a:r>
              <a:rPr lang="zh-TW" altLang="en-US" sz="2000" dirty="0" smtClean="0"/>
              <a:t>案        由：審議輔仁大學校園霸凌防制辦法，請討論。</a:t>
            </a:r>
            <a:endParaRPr lang="en-US" altLang="zh-TW" sz="2000" dirty="0" smtClean="0"/>
          </a:p>
          <a:p>
            <a:r>
              <a:rPr lang="zh-TW" altLang="en-US" sz="2000" dirty="0" smtClean="0"/>
              <a:t>說        明：</a:t>
            </a:r>
            <a:endParaRPr lang="en-US" altLang="zh-TW" sz="2000" dirty="0" smtClean="0"/>
          </a:p>
          <a:p>
            <a:pPr marL="0" indent="0">
              <a:buNone/>
            </a:pPr>
            <a:r>
              <a:rPr lang="zh-TW" altLang="en-US" sz="2000" dirty="0" smtClean="0"/>
              <a:t>        一、依據教育部</a:t>
            </a:r>
            <a:r>
              <a:rPr lang="en-US" altLang="zh-TW" sz="2000" dirty="0" smtClean="0"/>
              <a:t>109</a:t>
            </a:r>
            <a:r>
              <a:rPr lang="zh-TW" altLang="en-US" sz="2000" dirty="0" smtClean="0"/>
              <a:t>年</a:t>
            </a:r>
            <a:r>
              <a:rPr lang="en-US" altLang="zh-TW" sz="2000" dirty="0" smtClean="0"/>
              <a:t>7</a:t>
            </a:r>
            <a:r>
              <a:rPr lang="zh-TW" altLang="en-US" sz="2000" dirty="0" smtClean="0"/>
              <a:t>月</a:t>
            </a:r>
            <a:r>
              <a:rPr lang="en-US" altLang="zh-TW" sz="2000" dirty="0" smtClean="0"/>
              <a:t>21</a:t>
            </a:r>
            <a:r>
              <a:rPr lang="zh-TW" altLang="en-US" sz="2000" dirty="0" smtClean="0"/>
              <a:t>日發布修正「校園霸凌防制準則」</a:t>
            </a:r>
            <a:r>
              <a:rPr lang="en-US" altLang="zh-TW" sz="2000" dirty="0" smtClean="0"/>
              <a:t>	</a:t>
            </a:r>
            <a:r>
              <a:rPr lang="zh-TW" altLang="en-US" sz="2000" dirty="0" smtClean="0"/>
              <a:t>辦理。</a:t>
            </a:r>
            <a:endParaRPr lang="en-US" altLang="zh-TW" sz="2000" dirty="0" smtClean="0"/>
          </a:p>
          <a:p>
            <a:pPr marL="0" indent="0">
              <a:buNone/>
            </a:pPr>
            <a:r>
              <a:rPr lang="zh-TW" altLang="en-US" sz="2000" dirty="0" smtClean="0"/>
              <a:t>        二、依據</a:t>
            </a:r>
            <a:r>
              <a:rPr lang="en-US" altLang="zh-TW" sz="2000" dirty="0" smtClean="0"/>
              <a:t>111</a:t>
            </a:r>
            <a:r>
              <a:rPr lang="zh-TW" altLang="en-US" sz="2000" dirty="0" smtClean="0"/>
              <a:t>年</a:t>
            </a:r>
            <a:r>
              <a:rPr lang="en-US" altLang="zh-TW" sz="2000" dirty="0" smtClean="0"/>
              <a:t>4</a:t>
            </a:r>
            <a:r>
              <a:rPr lang="zh-TW" altLang="en-US" sz="2000" dirty="0" smtClean="0"/>
              <a:t>月</a:t>
            </a:r>
            <a:r>
              <a:rPr lang="en-US" altLang="zh-TW" sz="2000" dirty="0" smtClean="0"/>
              <a:t>27</a:t>
            </a:r>
            <a:r>
              <a:rPr lang="zh-TW" altLang="en-US" sz="2000" dirty="0" smtClean="0"/>
              <a:t>日輔仁大學霸凌因應小組會議決議辦理。</a:t>
            </a:r>
            <a:endParaRPr lang="en-US" altLang="zh-TW" sz="2000" dirty="0" smtClean="0"/>
          </a:p>
          <a:p>
            <a:pPr marL="0" indent="0">
              <a:buNone/>
            </a:pPr>
            <a:r>
              <a:rPr lang="zh-TW" altLang="en-US" sz="2000" dirty="0" smtClean="0"/>
              <a:t>        三、輔仁大學校園霸凌防制辦法</a:t>
            </a:r>
            <a:r>
              <a:rPr lang="zh-TW" altLang="en-US" sz="2000" dirty="0" smtClean="0"/>
              <a:t>，</a:t>
            </a:r>
            <a:r>
              <a:rPr lang="zh-TW" altLang="en-US" sz="2000" dirty="0" smtClean="0">
                <a:solidFill>
                  <a:srgbClr val="FF0000"/>
                </a:solidFill>
              </a:rPr>
              <a:t>詳</a:t>
            </a:r>
            <a:r>
              <a:rPr lang="zh-TW" altLang="en-US" sz="2000" dirty="0" smtClean="0">
                <a:solidFill>
                  <a:srgbClr val="FF0000"/>
                </a:solidFill>
              </a:rPr>
              <a:t>見會議資料</a:t>
            </a:r>
            <a:r>
              <a:rPr lang="en-US" altLang="zh-TW" sz="2000" dirty="0" smtClean="0">
                <a:solidFill>
                  <a:srgbClr val="FF0000"/>
                </a:solidFill>
              </a:rPr>
              <a:t>43-54</a:t>
            </a:r>
            <a:r>
              <a:rPr lang="zh-TW" altLang="en-US" sz="2000" dirty="0" smtClean="0">
                <a:solidFill>
                  <a:srgbClr val="FF0000"/>
                </a:solidFill>
              </a:rPr>
              <a:t>頁。</a:t>
            </a:r>
            <a:endParaRPr lang="zh-TW" altLang="en-US" sz="2000" dirty="0">
              <a:solidFill>
                <a:srgbClr val="FF0000"/>
              </a:solidFill>
            </a:endParaRPr>
          </a:p>
        </p:txBody>
      </p:sp>
    </p:spTree>
    <p:extLst>
      <p:ext uri="{BB962C8B-B14F-4D97-AF65-F5344CB8AC3E}">
        <p14:creationId xmlns:p14="http://schemas.microsoft.com/office/powerpoint/2010/main" val="234828530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臨時動議</a:t>
            </a:r>
            <a:endParaRPr lang="zh-TW" altLang="en-US" dirty="0"/>
          </a:p>
        </p:txBody>
      </p:sp>
      <p:sp>
        <p:nvSpPr>
          <p:cNvPr id="3" name="副標題 2"/>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39434569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主席結論</a:t>
            </a:r>
            <a:endParaRPr lang="zh-TW" altLang="en-US" dirty="0"/>
          </a:p>
        </p:txBody>
      </p:sp>
      <p:sp>
        <p:nvSpPr>
          <p:cNvPr id="3" name="副標題 2"/>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37195379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a:t>會</a:t>
            </a:r>
            <a:r>
              <a:rPr lang="zh-TW" altLang="en-US" dirty="0" smtClean="0"/>
              <a:t>後禱</a:t>
            </a:r>
            <a:endParaRPr lang="zh-TW" altLang="en-US" dirty="0"/>
          </a:p>
        </p:txBody>
      </p:sp>
      <p:sp>
        <p:nvSpPr>
          <p:cNvPr id="3" name="副標題 2"/>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13007545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a:t>散會</a:t>
            </a:r>
            <a:endParaRPr lang="zh-TW" altLang="en-US" dirty="0"/>
          </a:p>
        </p:txBody>
      </p:sp>
      <p:sp>
        <p:nvSpPr>
          <p:cNvPr id="3" name="副標題 2"/>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21099336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030"/>
          <a:stretch/>
        </p:blipFill>
        <p:spPr bwMode="auto">
          <a:xfrm>
            <a:off x="1331640" y="1958972"/>
            <a:ext cx="6991213" cy="4062316"/>
          </a:xfrm>
          <a:prstGeom prst="rect">
            <a:avLst/>
          </a:prstGeom>
          <a:ln>
            <a:noFill/>
          </a:ln>
          <a:effectLst>
            <a:softEdge rad="112500"/>
          </a:effectLst>
        </p:spPr>
      </p:pic>
      <p:grpSp>
        <p:nvGrpSpPr>
          <p:cNvPr id="16388" name="Group 4"/>
          <p:cNvGrpSpPr>
            <a:grpSpLocks/>
          </p:cNvGrpSpPr>
          <p:nvPr/>
        </p:nvGrpSpPr>
        <p:grpSpPr bwMode="auto">
          <a:xfrm>
            <a:off x="1403648" y="332656"/>
            <a:ext cx="2519932" cy="1368152"/>
            <a:chOff x="3613" y="383"/>
            <a:chExt cx="3587" cy="1150"/>
          </a:xfrm>
        </p:grpSpPr>
        <p:pic>
          <p:nvPicPr>
            <p:cNvPr id="16389" name="Picture 5" descr="波浪"/>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613" y="1307"/>
              <a:ext cx="3186" cy="226"/>
            </a:xfrm>
            <a:prstGeom prst="rect">
              <a:avLst/>
            </a:prstGeom>
            <a:noFill/>
            <a:extLst>
              <a:ext uri="{909E8E84-426E-40DD-AFC4-6F175D3DCCD1}">
                <a14:hiddenFill xmlns:a14="http://schemas.microsoft.com/office/drawing/2010/main">
                  <a:solidFill>
                    <a:srgbClr val="FFFFFF"/>
                  </a:solidFill>
                </a14:hiddenFill>
              </a:ext>
            </a:extLst>
          </p:spPr>
        </p:pic>
        <p:sp>
          <p:nvSpPr>
            <p:cNvPr id="16390" name="Text Box 6"/>
            <p:cNvSpPr txBox="1">
              <a:spLocks noChangeArrowheads="1"/>
            </p:cNvSpPr>
            <p:nvPr/>
          </p:nvSpPr>
          <p:spPr bwMode="auto">
            <a:xfrm>
              <a:off x="3613" y="383"/>
              <a:ext cx="3587" cy="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TW" altLang="en-US" sz="7200" b="1" dirty="0">
                  <a:ln>
                    <a:solidFill>
                      <a:srgbClr val="FFC000"/>
                    </a:solidFill>
                  </a:ln>
                  <a:effectLst/>
                  <a:latin typeface="微軟正黑體" panose="020B0604030504040204" pitchFamily="34" charset="-120"/>
                  <a:ea typeface="微軟正黑體" panose="020B0604030504040204" pitchFamily="34" charset="-120"/>
                </a:rPr>
                <a:t>祈 禱</a:t>
              </a:r>
            </a:p>
          </p:txBody>
        </p:sp>
      </p:grpSp>
    </p:spTree>
    <p:extLst>
      <p:ext uri="{BB962C8B-B14F-4D97-AF65-F5344CB8AC3E}">
        <p14:creationId xmlns:p14="http://schemas.microsoft.com/office/powerpoint/2010/main" val="1117134253"/>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5000"/>
                                        <p:tgtEl>
                                          <p:spTgt spid="16386"/>
                                        </p:tgtEl>
                                      </p:cBhvr>
                                    </p:animEffect>
                                  </p:childTnLst>
                                </p:cTn>
                              </p:par>
                              <p:par>
                                <p:cTn id="8" presetID="42" presetClass="entr" presetSubtype="0" fill="hold" nodeType="withEffect">
                                  <p:stCondLst>
                                    <p:cond delay="0"/>
                                  </p:stCondLst>
                                  <p:childTnLst>
                                    <p:set>
                                      <p:cBhvr>
                                        <p:cTn id="9" dur="1" fill="hold">
                                          <p:stCondLst>
                                            <p:cond delay="0"/>
                                          </p:stCondLst>
                                        </p:cTn>
                                        <p:tgtEl>
                                          <p:spTgt spid="16388"/>
                                        </p:tgtEl>
                                        <p:attrNameLst>
                                          <p:attrName>style.visibility</p:attrName>
                                        </p:attrNameLst>
                                      </p:cBhvr>
                                      <p:to>
                                        <p:strVal val="visible"/>
                                      </p:to>
                                    </p:set>
                                    <p:animEffect transition="in" filter="fade">
                                      <p:cBhvr>
                                        <p:cTn id="10" dur="1000"/>
                                        <p:tgtEl>
                                          <p:spTgt spid="16388"/>
                                        </p:tgtEl>
                                      </p:cBhvr>
                                    </p:animEffect>
                                    <p:anim calcmode="lin" valueType="num">
                                      <p:cBhvr>
                                        <p:cTn id="11" dur="1000" fill="hold"/>
                                        <p:tgtEl>
                                          <p:spTgt spid="16388"/>
                                        </p:tgtEl>
                                        <p:attrNameLst>
                                          <p:attrName>ppt_x</p:attrName>
                                        </p:attrNameLst>
                                      </p:cBhvr>
                                      <p:tavLst>
                                        <p:tav tm="0">
                                          <p:val>
                                            <p:strVal val="#ppt_x"/>
                                          </p:val>
                                        </p:tav>
                                        <p:tav tm="100000">
                                          <p:val>
                                            <p:strVal val="#ppt_x"/>
                                          </p:val>
                                        </p:tav>
                                      </p:tavLst>
                                    </p:anim>
                                    <p:anim calcmode="lin" valueType="num">
                                      <p:cBhvr>
                                        <p:cTn id="12" dur="1000" fill="hold"/>
                                        <p:tgtEl>
                                          <p:spTgt spid="163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校長致詞</a:t>
            </a:r>
            <a:endParaRPr lang="zh-TW" altLang="en-US" dirty="0"/>
          </a:p>
        </p:txBody>
      </p:sp>
      <p:sp>
        <p:nvSpPr>
          <p:cNvPr id="3" name="副標題 2"/>
          <p:cNvSpPr>
            <a:spLocks noGrp="1"/>
          </p:cNvSpPr>
          <p:nvPr>
            <p:ph type="subTitle" idx="1"/>
          </p:nvPr>
        </p:nvSpPr>
        <p:spPr/>
        <p:txBody>
          <a:bodyPr/>
          <a:lstStyle/>
          <a:p>
            <a:r>
              <a:rPr lang="zh-TW" altLang="en-US" dirty="0" smtClean="0"/>
              <a:t>江漢聲  校長</a:t>
            </a:r>
            <a:endParaRPr lang="zh-TW" altLang="en-US" dirty="0"/>
          </a:p>
        </p:txBody>
      </p:sp>
    </p:spTree>
    <p:extLst>
      <p:ext uri="{BB962C8B-B14F-4D97-AF65-F5344CB8AC3E}">
        <p14:creationId xmlns:p14="http://schemas.microsoft.com/office/powerpoint/2010/main" val="33979630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5012</TotalTime>
  <Words>3513</Words>
  <Application>Microsoft Office PowerPoint</Application>
  <PresentationFormat>如螢幕大小 (4:3)</PresentationFormat>
  <Paragraphs>432</Paragraphs>
  <Slides>75</Slides>
  <Notes>0</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75</vt:i4>
      </vt:variant>
    </vt:vector>
  </HeadingPairs>
  <TitlesOfParts>
    <vt:vector size="87" baseType="lpstr">
      <vt:lpstr>Malgun Gothic</vt:lpstr>
      <vt:lpstr>微软雅黑</vt:lpstr>
      <vt:lpstr>宋体</vt:lpstr>
      <vt:lpstr>細明體</vt:lpstr>
      <vt:lpstr>微軟正黑體</vt:lpstr>
      <vt:lpstr>新細明體</vt:lpstr>
      <vt:lpstr>標楷體</vt:lpstr>
      <vt:lpstr>Arial</vt:lpstr>
      <vt:lpstr>Arial Black</vt:lpstr>
      <vt:lpstr>Calibri</vt:lpstr>
      <vt:lpstr>Times New Roman</vt:lpstr>
      <vt:lpstr>Office 佈景主題</vt:lpstr>
      <vt:lpstr>學務會議</vt:lpstr>
      <vt:lpstr>會前禱</vt:lpstr>
      <vt:lpstr>PowerPoint 簡報</vt:lpstr>
      <vt:lpstr>PowerPoint 簡報</vt:lpstr>
      <vt:lpstr>PowerPoint 簡報</vt:lpstr>
      <vt:lpstr>PowerPoint 簡報</vt:lpstr>
      <vt:lpstr>PowerPoint 簡報</vt:lpstr>
      <vt:lpstr>PowerPoint 簡報</vt:lpstr>
      <vt:lpstr>校長致詞</vt:lpstr>
      <vt:lpstr>使命副校長致詞</vt:lpstr>
      <vt:lpstr>表揚</vt:lpstr>
      <vt:lpstr>(課指組) 111年全國大專校院學生社團評選暨觀摩活動</vt:lpstr>
      <vt:lpstr>(課指組) 111年全國大專校院學生社團評選暨觀摩活動</vt:lpstr>
      <vt:lpstr>(課指組) 111年全國大專校院學生社團評選暨觀摩活動</vt:lpstr>
      <vt:lpstr>(課指組) 「全國大專院校服務性社團評鑑活動」</vt:lpstr>
      <vt:lpstr>(課指組)國際傑人會第28屆傑青獎</vt:lpstr>
      <vt:lpstr>(課指組)國際傑人會第28屆傑青獎</vt:lpstr>
      <vt:lpstr>2021總統教育獎-大專組-奮發向上獎</vt:lpstr>
      <vt:lpstr>感謝統資系與應統所同學參加「學生輔導研究軟體」海量資料暨視覺化分析工作  指導老師杜逸寧老師</vt:lpstr>
      <vt:lpstr>大合照</vt:lpstr>
      <vt:lpstr>COVI19防疫</vt:lpstr>
      <vt:lpstr>COVID-19防疫</vt:lpstr>
      <vt:lpstr>本校防疫預防性演練及因應防疫住宿需求調整規劃，各課程實施遠距線上教學至本學期結束。(依據111年5月14日防疫專責核心小組決議辦理) </vt:lpstr>
      <vt:lpstr>COVID-19防疫</vt:lpstr>
      <vt:lpstr>公費快篩試劑北一區 （大專、技職）發放中心</vt:lpstr>
      <vt:lpstr>大專校院居家隔離 本校公費快篩試劑發放分裝</vt:lpstr>
      <vt:lpstr>   防疫安心安置所 </vt:lpstr>
      <vt:lpstr>感謝</vt:lpstr>
      <vt:lpstr>主席致詞</vt:lpstr>
      <vt:lpstr>PowerPoint 簡報</vt:lpstr>
      <vt:lpstr>高關懷學生的辨識、認識與處理-案例分析</vt:lpstr>
      <vt:lpstr>優良導師班級 經營實務分享 </vt:lpstr>
      <vt:lpstr>新世代師生關係匯談 </vt:lpstr>
      <vt:lpstr>PowerPoint 簡報</vt:lpstr>
      <vt:lpstr>防疫期間導師關懷輔導導生</vt:lpstr>
      <vt:lpstr>2022校園徵才季</vt:lpstr>
      <vt:lpstr>2022校園徵才季（職輔組）</vt:lpstr>
      <vt:lpstr>2022校園徵才季（職輔組）</vt:lpstr>
      <vt:lpstr> 2022輔大元宇宙-線上影音徵才博覽會</vt:lpstr>
      <vt:lpstr> 2022輔大元宇宙-線上影音徵才博覽會</vt:lpstr>
      <vt:lpstr>畢業生調查相關期程</vt:lpstr>
      <vt:lpstr>(課指組) 領袖人才培訓團隊-幹訓</vt:lpstr>
      <vt:lpstr>(課指組) 「全校社團評鑑簡報活動」</vt:lpstr>
      <vt:lpstr>PowerPoint 簡報</vt:lpstr>
      <vt:lpstr>畢業典禮</vt:lpstr>
      <vt:lpstr>PowerPoint 簡報</vt:lpstr>
      <vt:lpstr>110學年度校級畢業典禮 各學制授證及家長統計表</vt:lpstr>
      <vt:lpstr>PowerPoint 簡報</vt:lpstr>
      <vt:lpstr>PowerPoint 簡報</vt:lpstr>
      <vt:lpstr>PowerPoint 簡報</vt:lpstr>
      <vt:lpstr>PowerPoint 簡報</vt:lpstr>
      <vt:lpstr>110學年度校級畢業典禮錄製作業規劃(續)</vt:lpstr>
      <vt:lpstr>110學年度校級畢業典禮錄製作業規劃(續)</vt:lpstr>
      <vt:lpstr>110學年度校級畢業典禮錄製行程規劃表</vt:lpstr>
      <vt:lpstr>110學年度校級畢業典禮錄製行程規劃表</vt:lpstr>
      <vt:lpstr>防疫假</vt:lpstr>
      <vt:lpstr>五月份起-防疫假線上請假</vt:lpstr>
      <vt:lpstr>五月份起-防疫假線上請假(續)</vt:lpstr>
      <vt:lpstr>五月份起-防疫假線上請假(續)</vt:lpstr>
      <vt:lpstr>學生自主申請防疫假作業</vt:lpstr>
      <vt:lpstr>學生自主申請防疫假作業(續)</vt:lpstr>
      <vt:lpstr>輔大校園安全地圖</vt:lpstr>
      <vt:lpstr>PowerPoint 簡報</vt:lpstr>
      <vt:lpstr>校園性別事件提醒</vt:lpstr>
      <vt:lpstr>PowerPoint 簡報</vt:lpstr>
      <vt:lpstr>PowerPoint 簡報</vt:lpstr>
      <vt:lpstr>前次決議案執行情形</vt:lpstr>
      <vt:lpstr>PowerPoint 簡報</vt:lpstr>
      <vt:lpstr>PowerPoint 簡報</vt:lpstr>
      <vt:lpstr>提案討論</vt:lpstr>
      <vt:lpstr>PowerPoint 簡報</vt:lpstr>
      <vt:lpstr>臨時動議</vt:lpstr>
      <vt:lpstr>主席結論</vt:lpstr>
      <vt:lpstr>會後禱</vt:lpstr>
      <vt:lpstr>散會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GF63_9RCX</dc:creator>
  <cp:lastModifiedBy>fjdp2</cp:lastModifiedBy>
  <cp:revision>86</cp:revision>
  <cp:lastPrinted>2022-05-18T10:48:05Z</cp:lastPrinted>
  <dcterms:created xsi:type="dcterms:W3CDTF">2021-06-25T07:25:58Z</dcterms:created>
  <dcterms:modified xsi:type="dcterms:W3CDTF">2022-05-19T02:51:23Z</dcterms:modified>
</cp:coreProperties>
</file>