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6" r:id="rId2"/>
    <p:sldId id="260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261" r:id="rId11"/>
    <p:sldId id="262" r:id="rId12"/>
    <p:sldId id="263" r:id="rId13"/>
    <p:sldId id="335" r:id="rId14"/>
    <p:sldId id="320" r:id="rId15"/>
    <p:sldId id="314" r:id="rId16"/>
    <p:sldId id="318" r:id="rId17"/>
    <p:sldId id="339" r:id="rId18"/>
    <p:sldId id="319" r:id="rId19"/>
    <p:sldId id="340" r:id="rId20"/>
    <p:sldId id="313" r:id="rId21"/>
    <p:sldId id="322" r:id="rId22"/>
    <p:sldId id="308" r:id="rId23"/>
    <p:sldId id="309" r:id="rId24"/>
    <p:sldId id="310" r:id="rId25"/>
    <p:sldId id="311" r:id="rId26"/>
    <p:sldId id="306" r:id="rId27"/>
    <p:sldId id="305" r:id="rId28"/>
    <p:sldId id="264" r:id="rId29"/>
    <p:sldId id="344" r:id="rId30"/>
    <p:sldId id="266" r:id="rId31"/>
    <p:sldId id="265" r:id="rId32"/>
    <p:sldId id="347" r:id="rId33"/>
    <p:sldId id="348" r:id="rId34"/>
    <p:sldId id="346" r:id="rId35"/>
    <p:sldId id="336" r:id="rId36"/>
    <p:sldId id="345" r:id="rId37"/>
    <p:sldId id="341" r:id="rId38"/>
    <p:sldId id="342" r:id="rId39"/>
    <p:sldId id="343" r:id="rId40"/>
    <p:sldId id="325" r:id="rId41"/>
    <p:sldId id="299" r:id="rId42"/>
    <p:sldId id="300" r:id="rId43"/>
    <p:sldId id="301" r:id="rId44"/>
    <p:sldId id="326" r:id="rId45"/>
    <p:sldId id="330" r:id="rId46"/>
    <p:sldId id="331" r:id="rId47"/>
    <p:sldId id="332" r:id="rId48"/>
    <p:sldId id="333" r:id="rId49"/>
    <p:sldId id="334" r:id="rId50"/>
    <p:sldId id="327" r:id="rId51"/>
    <p:sldId id="350" r:id="rId52"/>
    <p:sldId id="351" r:id="rId53"/>
    <p:sldId id="352" r:id="rId54"/>
    <p:sldId id="353" r:id="rId55"/>
    <p:sldId id="354" r:id="rId56"/>
    <p:sldId id="328" r:id="rId57"/>
    <p:sldId id="312" r:id="rId58"/>
    <p:sldId id="329" r:id="rId59"/>
    <p:sldId id="337" r:id="rId60"/>
    <p:sldId id="338" r:id="rId61"/>
    <p:sldId id="283" r:id="rId62"/>
    <p:sldId id="279" r:id="rId63"/>
    <p:sldId id="276" r:id="rId64"/>
    <p:sldId id="280" r:id="rId65"/>
    <p:sldId id="281" r:id="rId66"/>
    <p:sldId id="267" r:id="rId67"/>
    <p:sldId id="270" r:id="rId68"/>
    <p:sldId id="295" r:id="rId69"/>
    <p:sldId id="296" r:id="rId70"/>
    <p:sldId id="297" r:id="rId71"/>
    <p:sldId id="298" r:id="rId72"/>
    <p:sldId id="269" r:id="rId73"/>
    <p:sldId id="355" r:id="rId74"/>
    <p:sldId id="271" r:id="rId75"/>
    <p:sldId id="272" r:id="rId76"/>
    <p:sldId id="273" r:id="rId77"/>
  </p:sldIdLst>
  <p:sldSz cx="9144000" cy="6858000" type="screen4x3"/>
  <p:notesSz cx="10018713" cy="6888163"/>
  <p:embeddedFontLst>
    <p:embeddedFont>
      <p:font typeface="微軟正黑體" panose="020B0604030504040204" pitchFamily="34" charset="-120"/>
      <p:regular r:id="rId80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Gill Sans MT" panose="020B0502020104020203" pitchFamily="34" charset="0"/>
      <p:regular r:id="rId86"/>
      <p:bold r:id="rId87"/>
      <p:italic r:id="rId88"/>
      <p:boldItalic r:id="rId89"/>
    </p:embeddedFont>
    <p:embeddedFont>
      <p:font typeface="微軟正黑體" panose="020B0604030504040204" pitchFamily="34" charset="-120"/>
      <p:regular r:id="rId80"/>
      <p:bold r:id="rId81"/>
    </p:embeddedFont>
    <p:embeddedFont>
      <p:font typeface="微軟正黑體 Light" panose="020B0304030504040204" pitchFamily="34" charset="-120"/>
      <p:regular r:id="rId90"/>
    </p:embeddedFont>
    <p:embeddedFont>
      <p:font typeface="標楷體" panose="03000509000000000000" pitchFamily="65" charset="-120"/>
      <p:regular r:id="rId91"/>
    </p:embeddedFont>
    <p:embeddedFont>
      <p:font typeface="Wingdings 2" panose="05020102010507070707" pitchFamily="18" charset="2"/>
      <p:regular r:id="rId9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53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111</a:t>
            </a:r>
            <a:r>
              <a:rPr lang="zh-TW" sz="1400">
                <a:solidFill>
                  <a:schemeClr val="bg1">
                    <a:lumMod val="50000"/>
                  </a:schemeClr>
                </a:solidFill>
              </a:rPr>
              <a:t>年本校填答率與教育部近三年全國平均填答率比較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999152883667319E-2"/>
          <c:y val="0.19796355332306884"/>
          <c:w val="0.89060811842964072"/>
          <c:h val="0.571285538588879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工作表1!$A$2</c:f>
              <c:strCache>
                <c:ptCount val="1"/>
                <c:pt idx="0">
                  <c:v>108年全國平均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工作表1!$B$7:$D$7</c:f>
              <c:strCache>
                <c:ptCount val="3"/>
                <c:pt idx="0">
                  <c:v>畢五問卷</c:v>
                </c:pt>
                <c:pt idx="1">
                  <c:v>畢三問卷</c:v>
                </c:pt>
                <c:pt idx="2">
                  <c:v>畢一問卷</c:v>
                </c:pt>
              </c:strCache>
            </c:strRef>
          </c:cat>
          <c:val>
            <c:numRef>
              <c:f>工作表1!$B$2:$D$2</c:f>
              <c:numCache>
                <c:formatCode>0.00%</c:formatCode>
                <c:ptCount val="3"/>
                <c:pt idx="0">
                  <c:v>0.62190000000000001</c:v>
                </c:pt>
                <c:pt idx="1">
                  <c:v>0.68720000000000003</c:v>
                </c:pt>
                <c:pt idx="2">
                  <c:v>0.77170000000000005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E7-4579-92AA-549D34CC7308}"/>
            </c:ext>
          </c:extLst>
        </c:ser>
        <c:ser>
          <c:idx val="2"/>
          <c:order val="2"/>
          <c:tx>
            <c:strRef>
              <c:f>工作表1!$A$3</c:f>
              <c:strCache>
                <c:ptCount val="1"/>
                <c:pt idx="0">
                  <c:v>109年全國平均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工作表1!$B$7:$D$7</c:f>
              <c:strCache>
                <c:ptCount val="3"/>
                <c:pt idx="0">
                  <c:v>畢五問卷</c:v>
                </c:pt>
                <c:pt idx="1">
                  <c:v>畢三問卷</c:v>
                </c:pt>
                <c:pt idx="2">
                  <c:v>畢一問卷</c:v>
                </c:pt>
              </c:strCache>
            </c:strRef>
          </c:cat>
          <c:val>
            <c:numRef>
              <c:f>工作表1!$B$3:$D$3</c:f>
              <c:numCache>
                <c:formatCode>0.00%</c:formatCode>
                <c:ptCount val="3"/>
                <c:pt idx="0">
                  <c:v>0.64500000000000002</c:v>
                </c:pt>
                <c:pt idx="1">
                  <c:v>0.70299999999999996</c:v>
                </c:pt>
                <c:pt idx="2">
                  <c:v>0.78720000000000001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E7-4579-92AA-549D34CC7308}"/>
            </c:ext>
          </c:extLst>
        </c:ser>
        <c:ser>
          <c:idx val="3"/>
          <c:order val="3"/>
          <c:tx>
            <c:strRef>
              <c:f>工作表1!$A$4</c:f>
              <c:strCache>
                <c:ptCount val="1"/>
                <c:pt idx="0">
                  <c:v>110年全國平均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工作表1!$B$7:$D$7</c:f>
              <c:strCache>
                <c:ptCount val="3"/>
                <c:pt idx="0">
                  <c:v>畢五問卷</c:v>
                </c:pt>
                <c:pt idx="1">
                  <c:v>畢三問卷</c:v>
                </c:pt>
                <c:pt idx="2">
                  <c:v>畢一問卷</c:v>
                </c:pt>
              </c:strCache>
            </c:strRef>
          </c:cat>
          <c:val>
            <c:numRef>
              <c:f>工作表1!$B$4:$D$4</c:f>
              <c:numCache>
                <c:formatCode>0.00%</c:formatCode>
                <c:ptCount val="3"/>
                <c:pt idx="0">
                  <c:v>0.65480000000000005</c:v>
                </c:pt>
                <c:pt idx="1">
                  <c:v>0.71199999999999997</c:v>
                </c:pt>
                <c:pt idx="2">
                  <c:v>0.79100000000000004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E7-4579-92AA-549D34CC7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1136565200"/>
        <c:axId val="-1136570096"/>
      </c:barChart>
      <c:lineChart>
        <c:grouping val="standard"/>
        <c:varyColors val="0"/>
        <c:ser>
          <c:idx val="4"/>
          <c:order val="4"/>
          <c:tx>
            <c:strRef>
              <c:f>工作表1!$A$8</c:f>
              <c:strCache>
                <c:ptCount val="1"/>
                <c:pt idx="0">
                  <c:v>111年本校填答率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diamond"/>
            <c:size val="8"/>
            <c:spPr>
              <a:solidFill>
                <a:srgbClr val="C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工作表1!$B$7:$D$7</c:f>
              <c:strCache>
                <c:ptCount val="3"/>
                <c:pt idx="0">
                  <c:v>畢五問卷</c:v>
                </c:pt>
                <c:pt idx="1">
                  <c:v>畢三問卷</c:v>
                </c:pt>
                <c:pt idx="2">
                  <c:v>畢一問卷</c:v>
                </c:pt>
              </c:strCache>
            </c:strRef>
          </c:cat>
          <c:val>
            <c:numRef>
              <c:f>工作表1!$B$8:$D$8</c:f>
              <c:numCache>
                <c:formatCode>0.00%</c:formatCode>
                <c:ptCount val="3"/>
                <c:pt idx="0">
                  <c:v>0.66900000000000004</c:v>
                </c:pt>
                <c:pt idx="1">
                  <c:v>0.71909999999999996</c:v>
                </c:pt>
                <c:pt idx="2">
                  <c:v>0.79749999999999999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4E7-4579-92AA-549D34CC7308}"/>
            </c:ext>
          </c:extLst>
        </c:ser>
        <c:ser>
          <c:idx val="0"/>
          <c:order val="0"/>
          <c:tx>
            <c:strRef>
              <c:f>工作表1!$A$14</c:f>
              <c:strCache>
                <c:ptCount val="1"/>
                <c:pt idx="0">
                  <c:v>111年本校(學士)目標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diamond"/>
            <c:size val="8"/>
            <c:spPr>
              <a:solidFill>
                <a:schemeClr val="accent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1"/>
                    </a:solidFill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工作表1!$B$13:$D$13</c:f>
              <c:strCache>
                <c:ptCount val="3"/>
                <c:pt idx="0">
                  <c:v>畢五問卷</c:v>
                </c:pt>
                <c:pt idx="1">
                  <c:v>畢三問卷</c:v>
                </c:pt>
                <c:pt idx="2">
                  <c:v>畢一問卷</c:v>
                </c:pt>
              </c:strCache>
            </c:strRef>
          </c:cat>
          <c:val>
            <c:numRef>
              <c:f>工作表1!$B$14:$D$14</c:f>
              <c:numCache>
                <c:formatCode>0.00%</c:formatCode>
                <c:ptCount val="3"/>
                <c:pt idx="0">
                  <c:v>0.45</c:v>
                </c:pt>
                <c:pt idx="1">
                  <c:v>0.5</c:v>
                </c:pt>
                <c:pt idx="2">
                  <c:v>0.6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4E7-4579-92AA-549D34CC7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36565200"/>
        <c:axId val="-1136570096"/>
      </c:lineChart>
      <c:catAx>
        <c:axId val="-1136565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136570096"/>
        <c:crosses val="autoZero"/>
        <c:auto val="1"/>
        <c:lblAlgn val="ctr"/>
        <c:lblOffset val="100"/>
        <c:noMultiLvlLbl val="0"/>
      </c:catAx>
      <c:valAx>
        <c:axId val="-1136570096"/>
        <c:scaling>
          <c:orientation val="minMax"/>
          <c:max val="0.8"/>
          <c:min val="0.4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spPr>
          <a:ln w="9525">
            <a:noFill/>
          </a:ln>
        </c:spPr>
        <c:crossAx val="-1136565200"/>
        <c:crosses val="autoZero"/>
        <c:crossBetween val="between"/>
        <c:majorUnit val="0.1"/>
      </c:valAx>
    </c:plotArea>
    <c:legend>
      <c:legendPos val="b"/>
      <c:layout>
        <c:manualLayout>
          <c:xMode val="edge"/>
          <c:yMode val="edge"/>
          <c:x val="0.18932980599647267"/>
          <c:y val="0.87048270786058757"/>
          <c:w val="0.67072310405643742"/>
          <c:h val="0.11943729687504101"/>
        </c:manualLayout>
      </c:layout>
      <c:overlay val="0"/>
    </c:legend>
    <c:plotVisOnly val="1"/>
    <c:dispBlanksAs val="gap"/>
    <c:showDLblsOverMax val="0"/>
  </c:chart>
  <c:spPr>
    <a:ln>
      <a:solidFill>
        <a:schemeClr val="bg2">
          <a:lumMod val="90000"/>
        </a:schemeClr>
      </a:solidFill>
    </a:ln>
  </c:spPr>
  <c:txPr>
    <a:bodyPr/>
    <a:lstStyle/>
    <a:p>
      <a:pPr>
        <a:defRPr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1B186-480B-4E3E-87E5-120B7661B14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8384A43-ACD6-4215-97E1-9B7E29D645D8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教育學院</a:t>
          </a:r>
        </a:p>
      </dgm:t>
    </dgm:pt>
    <dgm:pt modelId="{B171722D-449D-4E2F-A97D-5306D08E6F65}" type="parTrans" cxnId="{5BFB5FCB-D5C0-4D55-9806-E5459AD080D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C6C0DC-CBFF-43DE-80A8-2CBD5181B798}" type="sibTrans" cxnId="{5BFB5FCB-D5C0-4D55-9806-E5459AD080D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9D447F-F13E-4CD1-AEC2-8DAFAFC234D4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體育系</a:t>
          </a:r>
        </a:p>
      </dgm:t>
    </dgm:pt>
    <dgm:pt modelId="{254497CD-F010-4A83-A678-A5F6305AB587}" type="parTrans" cxnId="{49F9B301-2382-46BE-884B-0B296B12C84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BD10B2-7E01-4394-AD76-7236FE83D89D}" type="sibTrans" cxnId="{49F9B301-2382-46BE-884B-0B296B12C84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39F1FA-AC41-4600-BD6B-A26E42585098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外國語文學院</a:t>
          </a:r>
        </a:p>
      </dgm:t>
    </dgm:pt>
    <dgm:pt modelId="{589A212C-AF59-4784-800E-E7A400814567}" type="parTrans" cxnId="{3FDDD1A3-E903-47B4-B111-DC3699BAC0D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0DC1E2-4961-4CB0-A6E7-E5FB30E77F03}" type="sibTrans" cxnId="{3FDDD1A3-E903-47B4-B111-DC3699BAC0D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32F6A7-1BB2-4959-B85E-2D18F3A87880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日文系、法文系</a:t>
          </a:r>
        </a:p>
      </dgm:t>
    </dgm:pt>
    <dgm:pt modelId="{939D3F63-8C6F-4416-B283-607E82705EE9}" type="parTrans" cxnId="{5BA54AD4-4B49-4416-BFF9-E407876AC78F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FEFD6D-9F83-42FD-B2E9-7BCA1566F9DD}" type="sibTrans" cxnId="{5BA54AD4-4B49-4416-BFF9-E407876AC78F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CB71C-2630-49CE-B0A6-D603F02C0039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民生學院</a:t>
          </a:r>
        </a:p>
      </dgm:t>
    </dgm:pt>
    <dgm:pt modelId="{E756BD19-8610-4EBE-BA88-A556F7958B2A}" type="parTrans" cxnId="{10483F07-FE2B-4F08-86D3-3A5D843931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74A924-DE32-42B3-A822-E4DF44A5CEB0}" type="sibTrans" cxnId="{10483F07-FE2B-4F08-86D3-3A5D843931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9FB92-5953-4F9E-90F6-9AEF0A285611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食科系、營養系</a:t>
          </a:r>
        </a:p>
      </dgm:t>
    </dgm:pt>
    <dgm:pt modelId="{0092A59A-6FBE-44AE-93CB-D3449FA2D26B}" type="parTrans" cxnId="{19CA68B0-EF41-4C0A-9CBA-AE6062F50CC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7DBA76-27BD-48AC-9701-1F6CD7A88333}" type="sibTrans" cxnId="{19CA68B0-EF41-4C0A-9CBA-AE6062F50CC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670C33-4434-4F7E-9099-E40A40064F51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織品服裝學院</a:t>
          </a:r>
        </a:p>
      </dgm:t>
    </dgm:pt>
    <dgm:pt modelId="{9115BB31-2D43-487D-BE77-85ACEB420CE9}" type="parTrans" cxnId="{0D29E331-0CA9-4280-9E04-B79004D58A8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C594CB-6F75-4D49-A30C-018343ED94F6}" type="sibTrans" cxnId="{0D29E331-0CA9-4280-9E04-B79004D58A8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AC2A76-A87D-494E-B314-2F95584EB348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織品系</a:t>
          </a:r>
        </a:p>
      </dgm:t>
    </dgm:pt>
    <dgm:pt modelId="{CF188F1B-3F69-4F26-96B8-E4898628216E}" type="parTrans" cxnId="{C6F9D7AA-17B8-46FB-9367-FA0D4DB06E04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C4A75D-7B01-4E41-8138-0AC35041597E}" type="sibTrans" cxnId="{C6F9D7AA-17B8-46FB-9367-FA0D4DB06E04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5D49DD-557C-4094-8D89-12BFCCA7CA49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管理學院</a:t>
          </a:r>
        </a:p>
      </dgm:t>
    </dgm:pt>
    <dgm:pt modelId="{B78184F3-A873-40D9-BB25-B87C65B97754}" type="parTrans" cxnId="{95DC4604-3848-4BCC-9A6F-58774AC3ACD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D07B2B-5167-492A-BA48-27153C2AFC18}" type="sibTrans" cxnId="{95DC4604-3848-4BCC-9A6F-58774AC3ACD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F7A6DE-21BE-4F31-854D-1E20580C106F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企管系、會計系、資管系</a:t>
          </a:r>
        </a:p>
      </dgm:t>
    </dgm:pt>
    <dgm:pt modelId="{1A26C441-D3C9-4CBE-A184-F9AE9DFBD4FC}" type="parTrans" cxnId="{D5B2BA00-9182-499F-876A-095DA0C7E03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848BD9-6896-4688-99DE-3348C7AA5DF5}" type="sibTrans" cxnId="{D5B2BA00-9182-499F-876A-095DA0C7E03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498E6B-F79F-4CF9-A779-C6DC2E8711FE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社會科學院</a:t>
          </a:r>
        </a:p>
      </dgm:t>
    </dgm:pt>
    <dgm:pt modelId="{05F8C396-E7D0-4328-ADE8-F43B171B070F}" type="parTrans" cxnId="{4D4FF255-F775-4A1D-A421-AB7504058E7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1B3C90-36DD-4B55-B800-0F1583F92BA9}" type="sibTrans" cxnId="{4D4FF255-F775-4A1D-A421-AB7504058E7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68A498-C817-4486-B04B-5182B3E58A72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經濟系</a:t>
          </a:r>
        </a:p>
      </dgm:t>
    </dgm:pt>
    <dgm:pt modelId="{7AB47243-D29D-4308-B495-0CE80D6909B6}" type="parTrans" cxnId="{20AF143F-AFAE-4A4A-90FB-CD4599FAD5B4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46D97A-8EBB-468C-B16E-FB103CA6A005}" type="sibTrans" cxnId="{20AF143F-AFAE-4A4A-90FB-CD4599FAD5B4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C6103C-5757-41C2-9FC5-69AF3184AB42}" type="pres">
      <dgm:prSet presAssocID="{36C1B186-480B-4E3E-87E5-120B7661B1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D9B2543-3198-45C0-9608-AC75342B8880}" type="pres">
      <dgm:prSet presAssocID="{A8384A43-ACD6-4215-97E1-9B7E29D645D8}" presName="linNode" presStyleCnt="0"/>
      <dgm:spPr/>
    </dgm:pt>
    <dgm:pt modelId="{0D16105B-D667-4929-860A-94698628F873}" type="pres">
      <dgm:prSet presAssocID="{A8384A43-ACD6-4215-97E1-9B7E29D645D8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142B7-C3E7-42CC-B0AE-F5BC2005C38E}" type="pres">
      <dgm:prSet presAssocID="{A8384A43-ACD6-4215-97E1-9B7E29D645D8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FA12C0-B0C2-43C0-ABB0-6C3AF59399AD}" type="pres">
      <dgm:prSet presAssocID="{E1C6C0DC-CBFF-43DE-80A8-2CBD5181B798}" presName="sp" presStyleCnt="0"/>
      <dgm:spPr/>
    </dgm:pt>
    <dgm:pt modelId="{0F7BA06C-B56C-4960-BCC2-E1D50F40E3FA}" type="pres">
      <dgm:prSet presAssocID="{8939F1FA-AC41-4600-BD6B-A26E42585098}" presName="linNode" presStyleCnt="0"/>
      <dgm:spPr/>
    </dgm:pt>
    <dgm:pt modelId="{5D171F7A-F603-4FEA-9050-09ECAEB78CA8}" type="pres">
      <dgm:prSet presAssocID="{8939F1FA-AC41-4600-BD6B-A26E42585098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8D102A-0F71-498E-917E-FC86C1520E3F}" type="pres">
      <dgm:prSet presAssocID="{8939F1FA-AC41-4600-BD6B-A26E42585098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371E62-0BD2-4BB3-9852-C7285FF1F658}" type="pres">
      <dgm:prSet presAssocID="{2E0DC1E2-4961-4CB0-A6E7-E5FB30E77F03}" presName="sp" presStyleCnt="0"/>
      <dgm:spPr/>
    </dgm:pt>
    <dgm:pt modelId="{B58963D9-7992-4913-ADF2-A2C213262189}" type="pres">
      <dgm:prSet presAssocID="{DE8CB71C-2630-49CE-B0A6-D603F02C0039}" presName="linNode" presStyleCnt="0"/>
      <dgm:spPr/>
    </dgm:pt>
    <dgm:pt modelId="{119C040F-AA34-4009-9B1E-B5782DC75A91}" type="pres">
      <dgm:prSet presAssocID="{DE8CB71C-2630-49CE-B0A6-D603F02C0039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B7D321-8F50-4182-A311-5A0EC85DABAD}" type="pres">
      <dgm:prSet presAssocID="{DE8CB71C-2630-49CE-B0A6-D603F02C0039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82A122-71F1-48B5-A19C-30968A86BF44}" type="pres">
      <dgm:prSet presAssocID="{AC74A924-DE32-42B3-A822-E4DF44A5CEB0}" presName="sp" presStyleCnt="0"/>
      <dgm:spPr/>
    </dgm:pt>
    <dgm:pt modelId="{36ECC4CD-959B-4FD8-AE7C-546EDBB21ADB}" type="pres">
      <dgm:prSet presAssocID="{EC670C33-4434-4F7E-9099-E40A40064F51}" presName="linNode" presStyleCnt="0"/>
      <dgm:spPr/>
    </dgm:pt>
    <dgm:pt modelId="{A5212191-B293-4D47-8FEC-2F4CA3F7969D}" type="pres">
      <dgm:prSet presAssocID="{EC670C33-4434-4F7E-9099-E40A40064F51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EAF6CF-9FD1-4588-BAF9-995E5F5CC679}" type="pres">
      <dgm:prSet presAssocID="{EC670C33-4434-4F7E-9099-E40A40064F51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E72360-303F-4C2B-B5DD-C262E66E8AEF}" type="pres">
      <dgm:prSet presAssocID="{60C594CB-6F75-4D49-A30C-018343ED94F6}" presName="sp" presStyleCnt="0"/>
      <dgm:spPr/>
    </dgm:pt>
    <dgm:pt modelId="{5EF84208-425F-4BF0-B6CE-EA58CF167389}" type="pres">
      <dgm:prSet presAssocID="{2A5D49DD-557C-4094-8D89-12BFCCA7CA49}" presName="linNode" presStyleCnt="0"/>
      <dgm:spPr/>
    </dgm:pt>
    <dgm:pt modelId="{E577ECA8-873F-413F-94FC-0D703FF26EAF}" type="pres">
      <dgm:prSet presAssocID="{2A5D49DD-557C-4094-8D89-12BFCCA7CA49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7CDDEC-CF8B-4F6E-8360-45173F77F15B}" type="pres">
      <dgm:prSet presAssocID="{2A5D49DD-557C-4094-8D89-12BFCCA7CA49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C4DCA8-F171-4DAF-B92A-291C041B483C}" type="pres">
      <dgm:prSet presAssocID="{E8D07B2B-5167-492A-BA48-27153C2AFC18}" presName="sp" presStyleCnt="0"/>
      <dgm:spPr/>
    </dgm:pt>
    <dgm:pt modelId="{0888FD09-E673-49C2-B0E4-457B2B21B0A6}" type="pres">
      <dgm:prSet presAssocID="{7D498E6B-F79F-4CF9-A779-C6DC2E8711FE}" presName="linNode" presStyleCnt="0"/>
      <dgm:spPr/>
    </dgm:pt>
    <dgm:pt modelId="{D87EF0D1-EDBF-45BC-9D35-D583986A9E3D}" type="pres">
      <dgm:prSet presAssocID="{7D498E6B-F79F-4CF9-A779-C6DC2E8711FE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529EED-FA91-492F-8E0D-8449ED3AF5F8}" type="pres">
      <dgm:prSet presAssocID="{7D498E6B-F79F-4CF9-A779-C6DC2E8711FE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D4FF255-F775-4A1D-A421-AB7504058E79}" srcId="{36C1B186-480B-4E3E-87E5-120B7661B14B}" destId="{7D498E6B-F79F-4CF9-A779-C6DC2E8711FE}" srcOrd="5" destOrd="0" parTransId="{05F8C396-E7D0-4328-ADE8-F43B171B070F}" sibTransId="{5C1B3C90-36DD-4B55-B800-0F1583F92BA9}"/>
    <dgm:cxn modelId="{5C008823-50F6-48D7-9E3A-7B45A42F55DD}" type="presOf" srcId="{2A5D49DD-557C-4094-8D89-12BFCCA7CA49}" destId="{E577ECA8-873F-413F-94FC-0D703FF26EAF}" srcOrd="0" destOrd="0" presId="urn:microsoft.com/office/officeart/2005/8/layout/vList5"/>
    <dgm:cxn modelId="{74396B51-7D6D-4A58-A9EF-E877A6C94F7A}" type="presOf" srcId="{2B68A498-C817-4486-B04B-5182B3E58A72}" destId="{FA529EED-FA91-492F-8E0D-8449ED3AF5F8}" srcOrd="0" destOrd="0" presId="urn:microsoft.com/office/officeart/2005/8/layout/vList5"/>
    <dgm:cxn modelId="{5BA54AD4-4B49-4416-BFF9-E407876AC78F}" srcId="{8939F1FA-AC41-4600-BD6B-A26E42585098}" destId="{FD32F6A7-1BB2-4959-B85E-2D18F3A87880}" srcOrd="0" destOrd="0" parTransId="{939D3F63-8C6F-4416-B283-607E82705EE9}" sibTransId="{81FEFD6D-9F83-42FD-B2E9-7BCA1566F9DD}"/>
    <dgm:cxn modelId="{D5B2BA00-9182-499F-876A-095DA0C7E031}" srcId="{2A5D49DD-557C-4094-8D89-12BFCCA7CA49}" destId="{EDF7A6DE-21BE-4F31-854D-1E20580C106F}" srcOrd="0" destOrd="0" parTransId="{1A26C441-D3C9-4CBE-A184-F9AE9DFBD4FC}" sibTransId="{0A848BD9-6896-4688-99DE-3348C7AA5DF5}"/>
    <dgm:cxn modelId="{9D5A50C0-B0D3-4318-8F5D-BA23EBC535C6}" type="presOf" srcId="{8FAC2A76-A87D-494E-B314-2F95584EB348}" destId="{53EAF6CF-9FD1-4588-BAF9-995E5F5CC679}" srcOrd="0" destOrd="0" presId="urn:microsoft.com/office/officeart/2005/8/layout/vList5"/>
    <dgm:cxn modelId="{91F799BE-C5A6-4F74-9EBA-706B6A3DEB16}" type="presOf" srcId="{EDF7A6DE-21BE-4F31-854D-1E20580C106F}" destId="{907CDDEC-CF8B-4F6E-8360-45173F77F15B}" srcOrd="0" destOrd="0" presId="urn:microsoft.com/office/officeart/2005/8/layout/vList5"/>
    <dgm:cxn modelId="{E2689121-76FF-4DCC-8A7D-85C1949CA39E}" type="presOf" srcId="{7D498E6B-F79F-4CF9-A779-C6DC2E8711FE}" destId="{D87EF0D1-EDBF-45BC-9D35-D583986A9E3D}" srcOrd="0" destOrd="0" presId="urn:microsoft.com/office/officeart/2005/8/layout/vList5"/>
    <dgm:cxn modelId="{C6035BEC-CFF3-45EB-B81C-E5FD4721C89C}" type="presOf" srcId="{EC670C33-4434-4F7E-9099-E40A40064F51}" destId="{A5212191-B293-4D47-8FEC-2F4CA3F7969D}" srcOrd="0" destOrd="0" presId="urn:microsoft.com/office/officeart/2005/8/layout/vList5"/>
    <dgm:cxn modelId="{5BFB5FCB-D5C0-4D55-9806-E5459AD080DC}" srcId="{36C1B186-480B-4E3E-87E5-120B7661B14B}" destId="{A8384A43-ACD6-4215-97E1-9B7E29D645D8}" srcOrd="0" destOrd="0" parTransId="{B171722D-449D-4E2F-A97D-5306D08E6F65}" sibTransId="{E1C6C0DC-CBFF-43DE-80A8-2CBD5181B798}"/>
    <dgm:cxn modelId="{10483F07-FE2B-4F08-86D3-3A5D84393180}" srcId="{36C1B186-480B-4E3E-87E5-120B7661B14B}" destId="{DE8CB71C-2630-49CE-B0A6-D603F02C0039}" srcOrd="2" destOrd="0" parTransId="{E756BD19-8610-4EBE-BA88-A556F7958B2A}" sibTransId="{AC74A924-DE32-42B3-A822-E4DF44A5CEB0}"/>
    <dgm:cxn modelId="{19CA68B0-EF41-4C0A-9CBA-AE6062F50CC8}" srcId="{DE8CB71C-2630-49CE-B0A6-D603F02C0039}" destId="{EB59FB92-5953-4F9E-90F6-9AEF0A285611}" srcOrd="0" destOrd="0" parTransId="{0092A59A-6FBE-44AE-93CB-D3449FA2D26B}" sibTransId="{9A7DBA76-27BD-48AC-9701-1F6CD7A88333}"/>
    <dgm:cxn modelId="{95DC4604-3848-4BCC-9A6F-58774AC3ACDE}" srcId="{36C1B186-480B-4E3E-87E5-120B7661B14B}" destId="{2A5D49DD-557C-4094-8D89-12BFCCA7CA49}" srcOrd="4" destOrd="0" parTransId="{B78184F3-A873-40D9-BB25-B87C65B97754}" sibTransId="{E8D07B2B-5167-492A-BA48-27153C2AFC18}"/>
    <dgm:cxn modelId="{C837229B-A82F-475F-B1CC-02BE3C9B0DFE}" type="presOf" srcId="{8C9D447F-F13E-4CD1-AEC2-8DAFAFC234D4}" destId="{5C8142B7-C3E7-42CC-B0AE-F5BC2005C38E}" srcOrd="0" destOrd="0" presId="urn:microsoft.com/office/officeart/2005/8/layout/vList5"/>
    <dgm:cxn modelId="{0D29E331-0CA9-4280-9E04-B79004D58A8C}" srcId="{36C1B186-480B-4E3E-87E5-120B7661B14B}" destId="{EC670C33-4434-4F7E-9099-E40A40064F51}" srcOrd="3" destOrd="0" parTransId="{9115BB31-2D43-487D-BE77-85ACEB420CE9}" sibTransId="{60C594CB-6F75-4D49-A30C-018343ED94F6}"/>
    <dgm:cxn modelId="{20AF143F-AFAE-4A4A-90FB-CD4599FAD5B4}" srcId="{7D498E6B-F79F-4CF9-A779-C6DC2E8711FE}" destId="{2B68A498-C817-4486-B04B-5182B3E58A72}" srcOrd="0" destOrd="0" parTransId="{7AB47243-D29D-4308-B495-0CE80D6909B6}" sibTransId="{AE46D97A-8EBB-468C-B16E-FB103CA6A005}"/>
    <dgm:cxn modelId="{50D4D790-25AF-42B8-8280-E44DFDA69DBA}" type="presOf" srcId="{EB59FB92-5953-4F9E-90F6-9AEF0A285611}" destId="{ACB7D321-8F50-4182-A311-5A0EC85DABAD}" srcOrd="0" destOrd="0" presId="urn:microsoft.com/office/officeart/2005/8/layout/vList5"/>
    <dgm:cxn modelId="{49F9B301-2382-46BE-884B-0B296B12C848}" srcId="{A8384A43-ACD6-4215-97E1-9B7E29D645D8}" destId="{8C9D447F-F13E-4CD1-AEC2-8DAFAFC234D4}" srcOrd="0" destOrd="0" parTransId="{254497CD-F010-4A83-A678-A5F6305AB587}" sibTransId="{15BD10B2-7E01-4394-AD76-7236FE83D89D}"/>
    <dgm:cxn modelId="{B2D0E844-F1A5-495E-A26C-AC4D590E7774}" type="presOf" srcId="{36C1B186-480B-4E3E-87E5-120B7661B14B}" destId="{C1C6103C-5757-41C2-9FC5-69AF3184AB42}" srcOrd="0" destOrd="0" presId="urn:microsoft.com/office/officeart/2005/8/layout/vList5"/>
    <dgm:cxn modelId="{3FDDD1A3-E903-47B4-B111-DC3699BAC0D2}" srcId="{36C1B186-480B-4E3E-87E5-120B7661B14B}" destId="{8939F1FA-AC41-4600-BD6B-A26E42585098}" srcOrd="1" destOrd="0" parTransId="{589A212C-AF59-4784-800E-E7A400814567}" sibTransId="{2E0DC1E2-4961-4CB0-A6E7-E5FB30E77F03}"/>
    <dgm:cxn modelId="{6BE8D187-8C93-42FD-87ED-562271242836}" type="presOf" srcId="{8939F1FA-AC41-4600-BD6B-A26E42585098}" destId="{5D171F7A-F603-4FEA-9050-09ECAEB78CA8}" srcOrd="0" destOrd="0" presId="urn:microsoft.com/office/officeart/2005/8/layout/vList5"/>
    <dgm:cxn modelId="{DE5ECB1E-AA10-4745-A248-ECB108440E52}" type="presOf" srcId="{DE8CB71C-2630-49CE-B0A6-D603F02C0039}" destId="{119C040F-AA34-4009-9B1E-B5782DC75A91}" srcOrd="0" destOrd="0" presId="urn:microsoft.com/office/officeart/2005/8/layout/vList5"/>
    <dgm:cxn modelId="{8839A370-A31A-46A8-8287-6B393EBFA8AD}" type="presOf" srcId="{FD32F6A7-1BB2-4959-B85E-2D18F3A87880}" destId="{558D102A-0F71-498E-917E-FC86C1520E3F}" srcOrd="0" destOrd="0" presId="urn:microsoft.com/office/officeart/2005/8/layout/vList5"/>
    <dgm:cxn modelId="{778D5A9A-9BF2-4FB3-A20E-C671F87C786A}" type="presOf" srcId="{A8384A43-ACD6-4215-97E1-9B7E29D645D8}" destId="{0D16105B-D667-4929-860A-94698628F873}" srcOrd="0" destOrd="0" presId="urn:microsoft.com/office/officeart/2005/8/layout/vList5"/>
    <dgm:cxn modelId="{C6F9D7AA-17B8-46FB-9367-FA0D4DB06E04}" srcId="{EC670C33-4434-4F7E-9099-E40A40064F51}" destId="{8FAC2A76-A87D-494E-B314-2F95584EB348}" srcOrd="0" destOrd="0" parTransId="{CF188F1B-3F69-4F26-96B8-E4898628216E}" sibTransId="{64C4A75D-7B01-4E41-8138-0AC35041597E}"/>
    <dgm:cxn modelId="{CA0BADFF-BE2D-483F-BFA6-9974AA7D9BE9}" type="presParOf" srcId="{C1C6103C-5757-41C2-9FC5-69AF3184AB42}" destId="{9D9B2543-3198-45C0-9608-AC75342B8880}" srcOrd="0" destOrd="0" presId="urn:microsoft.com/office/officeart/2005/8/layout/vList5"/>
    <dgm:cxn modelId="{B258E2CD-81E8-4327-830C-203AD041A40B}" type="presParOf" srcId="{9D9B2543-3198-45C0-9608-AC75342B8880}" destId="{0D16105B-D667-4929-860A-94698628F873}" srcOrd="0" destOrd="0" presId="urn:microsoft.com/office/officeart/2005/8/layout/vList5"/>
    <dgm:cxn modelId="{7F629CDB-3459-4FF6-BE17-8092FF89F485}" type="presParOf" srcId="{9D9B2543-3198-45C0-9608-AC75342B8880}" destId="{5C8142B7-C3E7-42CC-B0AE-F5BC2005C38E}" srcOrd="1" destOrd="0" presId="urn:microsoft.com/office/officeart/2005/8/layout/vList5"/>
    <dgm:cxn modelId="{441F7C82-B9F9-4394-A83E-CF79BE2BC513}" type="presParOf" srcId="{C1C6103C-5757-41C2-9FC5-69AF3184AB42}" destId="{D8FA12C0-B0C2-43C0-ABB0-6C3AF59399AD}" srcOrd="1" destOrd="0" presId="urn:microsoft.com/office/officeart/2005/8/layout/vList5"/>
    <dgm:cxn modelId="{F31BA119-C762-4E43-A7E9-2524C97EB1E0}" type="presParOf" srcId="{C1C6103C-5757-41C2-9FC5-69AF3184AB42}" destId="{0F7BA06C-B56C-4960-BCC2-E1D50F40E3FA}" srcOrd="2" destOrd="0" presId="urn:microsoft.com/office/officeart/2005/8/layout/vList5"/>
    <dgm:cxn modelId="{994E54B6-78E3-4A89-8B5D-B61897FAA1C9}" type="presParOf" srcId="{0F7BA06C-B56C-4960-BCC2-E1D50F40E3FA}" destId="{5D171F7A-F603-4FEA-9050-09ECAEB78CA8}" srcOrd="0" destOrd="0" presId="urn:microsoft.com/office/officeart/2005/8/layout/vList5"/>
    <dgm:cxn modelId="{E0E07803-F0CA-4C12-A5B0-6E6A9E0A322E}" type="presParOf" srcId="{0F7BA06C-B56C-4960-BCC2-E1D50F40E3FA}" destId="{558D102A-0F71-498E-917E-FC86C1520E3F}" srcOrd="1" destOrd="0" presId="urn:microsoft.com/office/officeart/2005/8/layout/vList5"/>
    <dgm:cxn modelId="{A74774E4-05CF-4A7D-8058-FB08018B5F8B}" type="presParOf" srcId="{C1C6103C-5757-41C2-9FC5-69AF3184AB42}" destId="{2E371E62-0BD2-4BB3-9852-C7285FF1F658}" srcOrd="3" destOrd="0" presId="urn:microsoft.com/office/officeart/2005/8/layout/vList5"/>
    <dgm:cxn modelId="{EE6E8A4F-BA5F-47F0-AEED-A2E82214C253}" type="presParOf" srcId="{C1C6103C-5757-41C2-9FC5-69AF3184AB42}" destId="{B58963D9-7992-4913-ADF2-A2C213262189}" srcOrd="4" destOrd="0" presId="urn:microsoft.com/office/officeart/2005/8/layout/vList5"/>
    <dgm:cxn modelId="{D41FEA5C-00A2-4876-A1A2-6FB9F46B1892}" type="presParOf" srcId="{B58963D9-7992-4913-ADF2-A2C213262189}" destId="{119C040F-AA34-4009-9B1E-B5782DC75A91}" srcOrd="0" destOrd="0" presId="urn:microsoft.com/office/officeart/2005/8/layout/vList5"/>
    <dgm:cxn modelId="{A3EB0B3B-DC23-4CE1-A209-F49C8E93430D}" type="presParOf" srcId="{B58963D9-7992-4913-ADF2-A2C213262189}" destId="{ACB7D321-8F50-4182-A311-5A0EC85DABAD}" srcOrd="1" destOrd="0" presId="urn:microsoft.com/office/officeart/2005/8/layout/vList5"/>
    <dgm:cxn modelId="{AD3F91A3-00C9-4B2A-B4A5-7B7C436BD245}" type="presParOf" srcId="{C1C6103C-5757-41C2-9FC5-69AF3184AB42}" destId="{EF82A122-71F1-48B5-A19C-30968A86BF44}" srcOrd="5" destOrd="0" presId="urn:microsoft.com/office/officeart/2005/8/layout/vList5"/>
    <dgm:cxn modelId="{C00EDB25-401E-4F58-BA77-1F2594DD8669}" type="presParOf" srcId="{C1C6103C-5757-41C2-9FC5-69AF3184AB42}" destId="{36ECC4CD-959B-4FD8-AE7C-546EDBB21ADB}" srcOrd="6" destOrd="0" presId="urn:microsoft.com/office/officeart/2005/8/layout/vList5"/>
    <dgm:cxn modelId="{B273E491-5480-49DF-A4E8-E16562CF1894}" type="presParOf" srcId="{36ECC4CD-959B-4FD8-AE7C-546EDBB21ADB}" destId="{A5212191-B293-4D47-8FEC-2F4CA3F7969D}" srcOrd="0" destOrd="0" presId="urn:microsoft.com/office/officeart/2005/8/layout/vList5"/>
    <dgm:cxn modelId="{E971D2FA-BF35-41AE-A839-74865EE454DA}" type="presParOf" srcId="{36ECC4CD-959B-4FD8-AE7C-546EDBB21ADB}" destId="{53EAF6CF-9FD1-4588-BAF9-995E5F5CC679}" srcOrd="1" destOrd="0" presId="urn:microsoft.com/office/officeart/2005/8/layout/vList5"/>
    <dgm:cxn modelId="{48E88906-119F-4591-905E-87F3D2057715}" type="presParOf" srcId="{C1C6103C-5757-41C2-9FC5-69AF3184AB42}" destId="{C8E72360-303F-4C2B-B5DD-C262E66E8AEF}" srcOrd="7" destOrd="0" presId="urn:microsoft.com/office/officeart/2005/8/layout/vList5"/>
    <dgm:cxn modelId="{14326498-F13B-41B2-A1D3-6C734C28198B}" type="presParOf" srcId="{C1C6103C-5757-41C2-9FC5-69AF3184AB42}" destId="{5EF84208-425F-4BF0-B6CE-EA58CF167389}" srcOrd="8" destOrd="0" presId="urn:microsoft.com/office/officeart/2005/8/layout/vList5"/>
    <dgm:cxn modelId="{D3EB58E4-B7D4-49B9-931C-B257036F13C3}" type="presParOf" srcId="{5EF84208-425F-4BF0-B6CE-EA58CF167389}" destId="{E577ECA8-873F-413F-94FC-0D703FF26EAF}" srcOrd="0" destOrd="0" presId="urn:microsoft.com/office/officeart/2005/8/layout/vList5"/>
    <dgm:cxn modelId="{6E521D35-643B-4AAB-9F5C-4414E07FBC50}" type="presParOf" srcId="{5EF84208-425F-4BF0-B6CE-EA58CF167389}" destId="{907CDDEC-CF8B-4F6E-8360-45173F77F15B}" srcOrd="1" destOrd="0" presId="urn:microsoft.com/office/officeart/2005/8/layout/vList5"/>
    <dgm:cxn modelId="{3EC150F7-E2C1-4B95-B4CF-246B7847AD86}" type="presParOf" srcId="{C1C6103C-5757-41C2-9FC5-69AF3184AB42}" destId="{55C4DCA8-F171-4DAF-B92A-291C041B483C}" srcOrd="9" destOrd="0" presId="urn:microsoft.com/office/officeart/2005/8/layout/vList5"/>
    <dgm:cxn modelId="{C96332E8-9E53-4159-A50B-94878AF52333}" type="presParOf" srcId="{C1C6103C-5757-41C2-9FC5-69AF3184AB42}" destId="{0888FD09-E673-49C2-B0E4-457B2B21B0A6}" srcOrd="10" destOrd="0" presId="urn:microsoft.com/office/officeart/2005/8/layout/vList5"/>
    <dgm:cxn modelId="{92BC2ECF-BB7E-4142-9CE7-9EED835A1DDA}" type="presParOf" srcId="{0888FD09-E673-49C2-B0E4-457B2B21B0A6}" destId="{D87EF0D1-EDBF-45BC-9D35-D583986A9E3D}" srcOrd="0" destOrd="0" presId="urn:microsoft.com/office/officeart/2005/8/layout/vList5"/>
    <dgm:cxn modelId="{758AC2DC-C827-41DB-B2F5-E12BF975346C}" type="presParOf" srcId="{0888FD09-E673-49C2-B0E4-457B2B21B0A6}" destId="{FA529EED-FA91-492F-8E0D-8449ED3AF5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74954" y="1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A9CB913-B28F-48FE-A5D2-A6B24BB5032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6542561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74954" y="6542561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2C7F21D-AEA4-4B3F-A91B-20322E6BF3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52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74954" y="1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650BFB5-580C-41C4-915B-D93427FF6D54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038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4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542561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74954" y="6542561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82D38DE-8C25-4CE1-97F7-982310F93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60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85B7A-F00E-4AFC-B337-377AB897EAEE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4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0A7BDE1-EF30-4162-9AC4-2D34B5DFC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5421"/>
            <a:ext cx="9142223" cy="6847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408" y="1786758"/>
            <a:ext cx="6285186" cy="203851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80410"/>
            <a:ext cx="6858000" cy="13273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13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20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68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3009"/>
            <a:ext cx="9144000" cy="23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E4DA4C80-A415-48D8-B7D9-6E9A7F250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143"/>
            <a:ext cx="9140952" cy="6855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500062"/>
            <a:ext cx="7716564" cy="1325563"/>
          </a:xfrm>
        </p:spPr>
        <p:txBody>
          <a:bodyPr>
            <a:normAutofit/>
          </a:bodyPr>
          <a:lstStyle>
            <a:lvl1pPr marL="252000">
              <a:defRPr sz="36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786" y="1825625"/>
            <a:ext cx="7716564" cy="4351338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3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00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68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66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63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06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65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14F9-2228-45A2-90A8-B7C115D619E2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EB91-BA65-47A7-B24C-40617694D2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14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B7714F9-2228-45A2-90A8-B7C115D619E2}" type="datetimeFigureOut">
              <a:rPr lang="zh-TW" altLang="en-US" smtClean="0"/>
              <a:pPr/>
              <a:t>2022/11/29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12EB91-BA65-47A7-B24C-40617694D2D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9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1117%20&#23416;&#21209;&#26371;&#35696;&#26371;&#21069;&#31153;LK%2019-41-44N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111-1&#23416;&#21209;&#26371;&#35696;&#25552;&#26696;&#36039;&#26009;-&#29983;&#36628;&#32068;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111-1&#23416;&#21209;&#26371;&#35696;&#33256;&#26178;&#21205;&#35696;-&#35506;&#25351;&#32068;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pPr>
              <a:spcBef>
                <a:spcPts val="3000"/>
              </a:spcBef>
            </a:pPr>
            <a:r>
              <a:rPr lang="en-US" altLang="zh-TW" dirty="0"/>
              <a:t>111</a:t>
            </a:r>
            <a:r>
              <a:rPr lang="zh-TW" altLang="en-US" dirty="0"/>
              <a:t>學年度第一學期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日期：</a:t>
            </a:r>
            <a:r>
              <a:rPr lang="en-US" altLang="zh-TW" dirty="0"/>
              <a:t>111.11.17</a:t>
            </a:r>
            <a:r>
              <a:rPr lang="zh-TW" altLang="en-US" dirty="0"/>
              <a:t>（四）</a:t>
            </a:r>
            <a:r>
              <a:rPr lang="en-US" altLang="zh-TW" dirty="0"/>
              <a:t>09</a:t>
            </a:r>
            <a:r>
              <a:rPr lang="zh-TW" altLang="en-US" dirty="0"/>
              <a:t>：</a:t>
            </a:r>
            <a:r>
              <a:rPr lang="en-US" altLang="zh-TW" dirty="0"/>
              <a:t>20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學務會議</a:t>
            </a:r>
          </a:p>
        </p:txBody>
      </p:sp>
    </p:spTree>
    <p:extLst>
      <p:ext uri="{BB962C8B-B14F-4D97-AF65-F5344CB8AC3E}">
        <p14:creationId xmlns:p14="http://schemas.microsoft.com/office/powerpoint/2010/main" val="326378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江漢聲  校長</a:t>
            </a:r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校長致詞</a:t>
            </a:r>
          </a:p>
        </p:txBody>
      </p:sp>
    </p:spTree>
    <p:extLst>
      <p:ext uri="{BB962C8B-B14F-4D97-AF65-F5344CB8AC3E}">
        <p14:creationId xmlns:p14="http://schemas.microsoft.com/office/powerpoint/2010/main" val="325637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林瑞德  副校長</a:t>
            </a:r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使命副校長致詞</a:t>
            </a:r>
          </a:p>
        </p:txBody>
      </p:sp>
    </p:spTree>
    <p:extLst>
      <p:ext uri="{BB962C8B-B14F-4D97-AF65-F5344CB8AC3E}">
        <p14:creationId xmlns:p14="http://schemas.microsoft.com/office/powerpoint/2010/main" val="76101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獻獎</a:t>
            </a:r>
          </a:p>
        </p:txBody>
      </p:sp>
    </p:spTree>
    <p:extLst>
      <p:ext uri="{BB962C8B-B14F-4D97-AF65-F5344CB8AC3E}">
        <p14:creationId xmlns:p14="http://schemas.microsoft.com/office/powerpoint/2010/main" val="395203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786" y="1440337"/>
            <a:ext cx="7716564" cy="1325563"/>
          </a:xfrm>
        </p:spPr>
        <p:txBody>
          <a:bodyPr/>
          <a:lstStyle/>
          <a:p>
            <a:pPr algn="ctr"/>
            <a:r>
              <a:rPr lang="zh-TW" altLang="en-US" b="0" dirty="0"/>
              <a:t>教育部</a:t>
            </a:r>
            <a:r>
              <a:rPr lang="en-US" altLang="zh-TW" b="0" dirty="0"/>
              <a:t>111</a:t>
            </a:r>
            <a:r>
              <a:rPr lang="zh-TW" altLang="en-US" b="0" dirty="0"/>
              <a:t>年度友善校園獎</a:t>
            </a:r>
            <a:r>
              <a:rPr lang="en-US" altLang="zh-TW" b="0" dirty="0"/>
              <a:t/>
            </a:r>
            <a:br>
              <a:rPr lang="en-US" altLang="zh-TW" b="0" dirty="0"/>
            </a:br>
            <a:r>
              <a:rPr lang="zh-TW" altLang="en-US" dirty="0">
                <a:solidFill>
                  <a:srgbClr val="FF0000"/>
                </a:solidFill>
              </a:rPr>
              <a:t>北一區卓越學校獎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17" y="2654327"/>
            <a:ext cx="50906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3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37" y="1730047"/>
            <a:ext cx="5094650" cy="3600000"/>
          </a:xfrm>
        </p:spPr>
      </p:pic>
      <p:sp>
        <p:nvSpPr>
          <p:cNvPr id="5" name="文字方塊 4"/>
          <p:cNvSpPr txBox="1"/>
          <p:nvPr/>
        </p:nvSpPr>
        <p:spPr>
          <a:xfrm>
            <a:off x="4994695" y="2380887"/>
            <a:ext cx="3476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本校榮獲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台北捐血中心感謝狀</a:t>
            </a:r>
          </a:p>
        </p:txBody>
      </p:sp>
    </p:spTree>
    <p:extLst>
      <p:ext uri="{BB962C8B-B14F-4D97-AF65-F5344CB8AC3E}">
        <p14:creationId xmlns:p14="http://schemas.microsoft.com/office/powerpoint/2010/main" val="276357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="" xmlns:a16="http://schemas.microsoft.com/office/drawing/2014/main" id="{5219321F-9A96-408F-8F2D-FAA01BFB52F2}"/>
              </a:ext>
            </a:extLst>
          </p:cNvPr>
          <p:cNvSpPr txBox="1">
            <a:spLocks/>
          </p:cNvSpPr>
          <p:nvPr/>
        </p:nvSpPr>
        <p:spPr>
          <a:xfrm>
            <a:off x="-25052" y="2865097"/>
            <a:ext cx="9144000" cy="1025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感恩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4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4" y="1966941"/>
            <a:ext cx="2280308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862250" y="831174"/>
            <a:ext cx="7716564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FF66FF"/>
                </a:solidFill>
              </a:rPr>
              <a:t>祝福與感謝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sp>
        <p:nvSpPr>
          <p:cNvPr id="5" name="心形 4"/>
          <p:cNvSpPr/>
          <p:nvPr/>
        </p:nvSpPr>
        <p:spPr>
          <a:xfrm rot="18584146">
            <a:off x="-12097" y="207075"/>
            <a:ext cx="1064520" cy="110418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5"/>
          <p:cNvSpPr txBox="1">
            <a:spLocks/>
          </p:cNvSpPr>
          <p:nvPr/>
        </p:nvSpPr>
        <p:spPr>
          <a:xfrm>
            <a:off x="4848212" y="1909644"/>
            <a:ext cx="2385367" cy="3477297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50000"/>
              </a:schemeClr>
            </a:glo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zh-TW" dirty="0">
                <a:ln/>
                <a:solidFill>
                  <a:srgbClr val="002060"/>
                </a:solidFill>
                <a:effectLst/>
              </a:rPr>
              <a:t>感謝</a:t>
            </a:r>
            <a:r>
              <a:rPr lang="zh-TW" altLang="en-US" dirty="0">
                <a:ln/>
                <a:solidFill>
                  <a:srgbClr val="002060"/>
                </a:solidFill>
                <a:effectLst/>
              </a:rPr>
              <a:t>您的奉獻</a:t>
            </a:r>
            <a:endParaRPr lang="en-US" altLang="zh-TW" dirty="0">
              <a:ln/>
              <a:solidFill>
                <a:srgbClr val="002060"/>
              </a:solidFill>
              <a:effectLst/>
            </a:endParaRPr>
          </a:p>
          <a:p>
            <a:pPr algn="ctr"/>
            <a:endParaRPr lang="en-US" altLang="zh-TW" dirty="0">
              <a:ln/>
              <a:solidFill>
                <a:srgbClr val="002060"/>
              </a:solidFill>
              <a:effectLst/>
            </a:endParaRPr>
          </a:p>
          <a:p>
            <a:pPr algn="ctr"/>
            <a:endParaRPr lang="en-US" altLang="zh-TW" dirty="0">
              <a:ln/>
              <a:solidFill>
                <a:srgbClr val="002060"/>
              </a:solidFill>
              <a:effectLst/>
            </a:endParaRPr>
          </a:p>
          <a:p>
            <a:pPr algn="ctr"/>
            <a:r>
              <a:rPr lang="zh-TW" altLang="en-US" sz="2900" dirty="0">
                <a:solidFill>
                  <a:schemeClr val="tx1"/>
                </a:solidFill>
              </a:rPr>
              <a:t>學務處</a:t>
            </a:r>
            <a:r>
              <a:rPr lang="zh-TW" altLang="en-US" sz="2900" dirty="0">
                <a:solidFill>
                  <a:srgbClr val="FF0000"/>
                </a:solidFill>
              </a:rPr>
              <a:t>♥</a:t>
            </a:r>
            <a:r>
              <a:rPr lang="zh-TW" altLang="en-US" sz="2900" dirty="0">
                <a:solidFill>
                  <a:schemeClr val="tx1"/>
                </a:solidFill>
              </a:rPr>
              <a:t>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507404" y="5612137"/>
            <a:ext cx="2082508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陳若琳老師</a:t>
            </a:r>
          </a:p>
        </p:txBody>
      </p:sp>
    </p:spTree>
    <p:extLst>
      <p:ext uri="{BB962C8B-B14F-4D97-AF65-F5344CB8AC3E}">
        <p14:creationId xmlns:p14="http://schemas.microsoft.com/office/powerpoint/2010/main" val="165122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41312" y="5588052"/>
            <a:ext cx="2082508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李青松老師</a:t>
            </a: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155550" y="710410"/>
            <a:ext cx="7716564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FF66FF"/>
                </a:solidFill>
              </a:rPr>
              <a:t>祝福與感謝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175578" y="5624370"/>
            <a:ext cx="2082508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葉士豪教官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7164" r="76103" b="35663"/>
          <a:stretch/>
        </p:blipFill>
        <p:spPr>
          <a:xfrm>
            <a:off x="5926767" y="1907070"/>
            <a:ext cx="2331319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心形 9"/>
          <p:cNvSpPr/>
          <p:nvPr/>
        </p:nvSpPr>
        <p:spPr>
          <a:xfrm rot="18584146">
            <a:off x="-12097" y="207075"/>
            <a:ext cx="1064520" cy="110418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493801" y="5624370"/>
            <a:ext cx="2082508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徐育愷老師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54" y="1902432"/>
            <a:ext cx="2506739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36179" r="20226"/>
          <a:stretch/>
        </p:blipFill>
        <p:spPr>
          <a:xfrm>
            <a:off x="872078" y="1904349"/>
            <a:ext cx="2281561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文字方塊 1"/>
          <p:cNvSpPr txBox="1"/>
          <p:nvPr/>
        </p:nvSpPr>
        <p:spPr>
          <a:xfrm>
            <a:off x="7307428" y="6316514"/>
            <a:ext cx="156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♥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966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表揚</a:t>
            </a:r>
          </a:p>
        </p:txBody>
      </p:sp>
    </p:spTree>
    <p:extLst>
      <p:ext uri="{BB962C8B-B14F-4D97-AF65-F5344CB8AC3E}">
        <p14:creationId xmlns:p14="http://schemas.microsoft.com/office/powerpoint/2010/main" val="291236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786" y="1155662"/>
            <a:ext cx="7716564" cy="1325563"/>
          </a:xfrm>
        </p:spPr>
        <p:txBody>
          <a:bodyPr/>
          <a:lstStyle/>
          <a:p>
            <a:pPr algn="ctr"/>
            <a:r>
              <a:rPr lang="zh-TW" altLang="en-US" dirty="0"/>
              <a:t>教育部</a:t>
            </a:r>
            <a:r>
              <a:rPr lang="en-US" altLang="zh-TW" dirty="0"/>
              <a:t>111</a:t>
            </a:r>
            <a:r>
              <a:rPr lang="zh-TW" altLang="en-US" dirty="0"/>
              <a:t>年度友善校園獎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rgbClr val="FF0000"/>
                </a:solidFill>
              </a:rPr>
              <a:t>全國傑出輔導人員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616232" y="3291155"/>
            <a:ext cx="2835359" cy="1015663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學生輔導中心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何冠瑩</a:t>
            </a:r>
          </a:p>
        </p:txBody>
      </p:sp>
      <p:sp>
        <p:nvSpPr>
          <p:cNvPr id="6" name="文字方塊 5"/>
          <p:cNvSpPr txBox="1"/>
          <p:nvPr/>
        </p:nvSpPr>
        <p:spPr>
          <a:xfrm rot="20227453">
            <a:off x="356830" y="337973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20" y="2528050"/>
            <a:ext cx="254461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校牧  林之鼎神父</a:t>
            </a:r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會前禱</a:t>
            </a:r>
          </a:p>
        </p:txBody>
      </p:sp>
      <p:pic>
        <p:nvPicPr>
          <p:cNvPr id="5" name="圖形 4" descr="播放">
            <a:hlinkClick r:id="rId2" action="ppaction://hlinkpres?slideindex=1&amp;slidetitle="/>
            <a:extLst>
              <a:ext uri="{FF2B5EF4-FFF2-40B4-BE49-F238E27FC236}">
                <a16:creationId xmlns="" xmlns:a16="http://schemas.microsoft.com/office/drawing/2014/main" id="{8972DA32-1ACF-42AD-92AF-B4AA48514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7964" y="5841407"/>
            <a:ext cx="521854" cy="5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0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90E7F949-A8DA-417D-BF15-C1D13059801D}"/>
              </a:ext>
            </a:extLst>
          </p:cNvPr>
          <p:cNvSpPr txBox="1"/>
          <p:nvPr/>
        </p:nvSpPr>
        <p:spPr>
          <a:xfrm>
            <a:off x="3635912" y="804635"/>
            <a:ext cx="173242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僑陸組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DB762D1B-7059-45BD-B561-ADF2D414E38D}"/>
              </a:ext>
            </a:extLst>
          </p:cNvPr>
          <p:cNvSpPr txBox="1"/>
          <p:nvPr/>
        </p:nvSpPr>
        <p:spPr>
          <a:xfrm>
            <a:off x="486232" y="1719543"/>
            <a:ext cx="5104764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僑務委員會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年績優僑輔工作人員獎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吳東燕            黃惠芳            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E0E9BF5-67B7-4B4C-BCA4-C34DF27D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0" y="3295154"/>
            <a:ext cx="2596051" cy="288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F0F2237F-DB0A-4DFB-BE89-9156C05D4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261" y="3295153"/>
            <a:ext cx="2506360" cy="2880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 rot="20227453">
            <a:off x="356830" y="337973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DB762D1B-7059-45BD-B561-ADF2D414E38D}"/>
              </a:ext>
            </a:extLst>
          </p:cNvPr>
          <p:cNvSpPr txBox="1"/>
          <p:nvPr/>
        </p:nvSpPr>
        <p:spPr>
          <a:xfrm>
            <a:off x="5731567" y="1713924"/>
            <a:ext cx="2868969" cy="2047193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僑務委員會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績優僑輔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工作人員獎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薛淑文            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DB762D1B-7059-45BD-B561-ADF2D414E38D}"/>
              </a:ext>
            </a:extLst>
          </p:cNvPr>
          <p:cNvSpPr txBox="1"/>
          <p:nvPr/>
        </p:nvSpPr>
        <p:spPr>
          <a:xfrm>
            <a:off x="5714991" y="3884909"/>
            <a:ext cx="2945930" cy="230832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800" dirty="0"/>
              <a:t>教育部</a:t>
            </a:r>
            <a:endParaRPr lang="en-US" altLang="zh-TW" sz="2800" dirty="0"/>
          </a:p>
          <a:p>
            <a:r>
              <a:rPr lang="en-US" altLang="zh-TW" sz="2800" b="1" dirty="0">
                <a:solidFill>
                  <a:srgbClr val="FF0000"/>
                </a:solidFill>
              </a:rPr>
              <a:t>111</a:t>
            </a:r>
            <a:r>
              <a:rPr lang="zh-TW" altLang="en-US" sz="2800" b="1" dirty="0">
                <a:solidFill>
                  <a:srgbClr val="FF0000"/>
                </a:solidFill>
              </a:rPr>
              <a:t>年度大專校院境外學生輔導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工作績優人員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zh-TW" altLang="en-US" sz="2800" dirty="0"/>
              <a:t>       </a:t>
            </a:r>
            <a:r>
              <a:rPr lang="zh-TW" altLang="en-US" b="1" dirty="0"/>
              <a:t>黃惠芳</a:t>
            </a:r>
            <a:r>
              <a:rPr lang="zh-TW" altLang="en-US" sz="2800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77021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DB762D1B-7059-45BD-B561-ADF2D414E38D}"/>
              </a:ext>
            </a:extLst>
          </p:cNvPr>
          <p:cNvSpPr txBox="1"/>
          <p:nvPr/>
        </p:nvSpPr>
        <p:spPr>
          <a:xfrm>
            <a:off x="753644" y="1020818"/>
            <a:ext cx="7740227" cy="14465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衛保組資源教室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教育部</a:t>
            </a:r>
            <a:r>
              <a:rPr lang="en-US" altLang="zh-TW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111</a:t>
            </a: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年度大專校院特殊服務與輔導人員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/>
            <a:r>
              <a:rPr lang="en-US" altLang="zh-TW" sz="3200" b="1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10</a:t>
            </a:r>
            <a:r>
              <a:rPr lang="zh-TW" altLang="en-US" sz="3200" b="1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年久任感謝狀</a:t>
            </a:r>
          </a:p>
        </p:txBody>
      </p:sp>
      <p:sp>
        <p:nvSpPr>
          <p:cNvPr id="5" name="文字方塊 4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92">
            <a:off x="6502929" y="3927409"/>
            <a:ext cx="2737386" cy="2764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37" y="2405813"/>
            <a:ext cx="2799089" cy="3960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60663" y="3493107"/>
            <a:ext cx="1768415" cy="584775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n w="0">
                  <a:noFill/>
                </a:ln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劉大文</a:t>
            </a:r>
          </a:p>
        </p:txBody>
      </p:sp>
    </p:spTree>
    <p:extLst>
      <p:ext uri="{BB962C8B-B14F-4D97-AF65-F5344CB8AC3E}">
        <p14:creationId xmlns:p14="http://schemas.microsoft.com/office/powerpoint/2010/main" val="4219184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ED741D3-E6AE-473E-A838-9053F87E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3" y="1130623"/>
            <a:ext cx="8160180" cy="1119352"/>
          </a:xfrm>
        </p:spPr>
        <p:txBody>
          <a:bodyPr/>
          <a:lstStyle/>
          <a:p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年全國大專校院學生社團評選暨觀摩活動</a:t>
            </a:r>
            <a:endParaRPr lang="zh-TW" altLang="en-US" sz="2550" dirty="0"/>
          </a:p>
        </p:txBody>
      </p:sp>
      <p:pic>
        <p:nvPicPr>
          <p:cNvPr id="1026" name="Picture 2" descr="可能是文字的圖像">
            <a:extLst>
              <a:ext uri="{FF2B5EF4-FFF2-40B4-BE49-F238E27FC236}">
                <a16:creationId xmlns="" xmlns:a16="http://schemas.microsoft.com/office/drawing/2014/main" id="{1B017E24-3011-498B-8BB4-00C83E02E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8924" r="35"/>
          <a:stretch/>
        </p:blipFill>
        <p:spPr bwMode="auto">
          <a:xfrm>
            <a:off x="630137" y="3882517"/>
            <a:ext cx="4894972" cy="166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5EFF379-16D6-4A3C-9D50-8B41FC00D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37" y="2154688"/>
            <a:ext cx="2430186" cy="16201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02717DE5-27C5-4CAD-A137-EE04BFBABAD2}"/>
              </a:ext>
            </a:extLst>
          </p:cNvPr>
          <p:cNvSpPr/>
          <p:nvPr/>
        </p:nvSpPr>
        <p:spPr>
          <a:xfrm>
            <a:off x="5672361" y="4072666"/>
            <a:ext cx="273186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光火藝術社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年度最佳社團特色活動獎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827" y="2177515"/>
            <a:ext cx="2393028" cy="15972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361" y="2177515"/>
            <a:ext cx="2393027" cy="159729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2717DE5-27C5-4CAD-A137-EE04BFBABAD2}"/>
              </a:ext>
            </a:extLst>
          </p:cNvPr>
          <p:cNvSpPr/>
          <p:nvPr/>
        </p:nvSpPr>
        <p:spPr>
          <a:xfrm>
            <a:off x="5672360" y="4901161"/>
            <a:ext cx="273186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蕭景星同仁</a:t>
            </a:r>
          </a:p>
        </p:txBody>
      </p:sp>
    </p:spTree>
    <p:extLst>
      <p:ext uri="{BB962C8B-B14F-4D97-AF65-F5344CB8AC3E}">
        <p14:creationId xmlns:p14="http://schemas.microsoft.com/office/powerpoint/2010/main" val="377034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可能是文字的圖像">
            <a:extLst>
              <a:ext uri="{FF2B5EF4-FFF2-40B4-BE49-F238E27FC236}">
                <a16:creationId xmlns="" xmlns:a16="http://schemas.microsoft.com/office/drawing/2014/main" id="{1B017E24-3011-498B-8BB4-00C83E02E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8924" r="35"/>
          <a:stretch/>
        </p:blipFill>
        <p:spPr bwMode="auto">
          <a:xfrm>
            <a:off x="835572" y="3879280"/>
            <a:ext cx="5046074" cy="17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08349D3-F679-4B3E-A6E6-449AC23EA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72" y="2172170"/>
            <a:ext cx="2359300" cy="15792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4AB852B-51F8-4708-AE03-BFA567568770}"/>
              </a:ext>
            </a:extLst>
          </p:cNvPr>
          <p:cNvSpPr/>
          <p:nvPr/>
        </p:nvSpPr>
        <p:spPr>
          <a:xfrm>
            <a:off x="6027477" y="3365776"/>
            <a:ext cx="246900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公共衛生學系系學會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自治性、綜合性優等獎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656" y="2172170"/>
            <a:ext cx="2106587" cy="1579228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="" xmlns:a16="http://schemas.microsoft.com/office/drawing/2014/main" id="{4ED741D3-E6AE-473E-A838-9053F87EAABB}"/>
              </a:ext>
            </a:extLst>
          </p:cNvPr>
          <p:cNvSpPr txBox="1">
            <a:spLocks/>
          </p:cNvSpPr>
          <p:nvPr/>
        </p:nvSpPr>
        <p:spPr>
          <a:xfrm>
            <a:off x="354093" y="1130623"/>
            <a:ext cx="8160180" cy="111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25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年全國大專校院學生社團評選暨觀摩活動</a:t>
            </a:r>
            <a:endParaRPr lang="zh-TW" altLang="en-US" sz="2550" dirty="0"/>
          </a:p>
        </p:txBody>
      </p:sp>
      <p:sp>
        <p:nvSpPr>
          <p:cNvPr id="7" name="文字方塊 6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2717DE5-27C5-4CAD-A137-EE04BFBABAD2}"/>
              </a:ext>
            </a:extLst>
          </p:cNvPr>
          <p:cNvSpPr/>
          <p:nvPr/>
        </p:nvSpPr>
        <p:spPr>
          <a:xfrm>
            <a:off x="6027478" y="4469842"/>
            <a:ext cx="248679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鄭其嘉老師</a:t>
            </a:r>
          </a:p>
        </p:txBody>
      </p:sp>
    </p:spTree>
    <p:extLst>
      <p:ext uri="{BB962C8B-B14F-4D97-AF65-F5344CB8AC3E}">
        <p14:creationId xmlns:p14="http://schemas.microsoft.com/office/powerpoint/2010/main" val="422000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可能是文字的圖像">
            <a:extLst>
              <a:ext uri="{FF2B5EF4-FFF2-40B4-BE49-F238E27FC236}">
                <a16:creationId xmlns="" xmlns:a16="http://schemas.microsoft.com/office/drawing/2014/main" id="{1B017E24-3011-498B-8BB4-00C83E02E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8924" r="35"/>
          <a:stretch/>
        </p:blipFill>
        <p:spPr bwMode="auto">
          <a:xfrm>
            <a:off x="702283" y="3775025"/>
            <a:ext cx="5391089" cy="18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7165F41-3513-48B1-BDFB-ECC2FF9DB734}"/>
              </a:ext>
            </a:extLst>
          </p:cNvPr>
          <p:cNvSpPr/>
          <p:nvPr/>
        </p:nvSpPr>
        <p:spPr>
          <a:xfrm>
            <a:off x="6156434" y="4244656"/>
            <a:ext cx="24958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努瑪社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學術性、學藝性佳作獎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01" y="2284244"/>
            <a:ext cx="1892430" cy="14186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905" y="2263655"/>
            <a:ext cx="2157530" cy="14392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080" y="2262709"/>
            <a:ext cx="2158948" cy="1440217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4ED741D3-E6AE-473E-A838-9053F87EAABB}"/>
              </a:ext>
            </a:extLst>
          </p:cNvPr>
          <p:cNvSpPr txBox="1">
            <a:spLocks/>
          </p:cNvSpPr>
          <p:nvPr/>
        </p:nvSpPr>
        <p:spPr>
          <a:xfrm>
            <a:off x="354093" y="1130623"/>
            <a:ext cx="8160180" cy="111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年全國大專校院學生社團評選暨觀摩活動</a:t>
            </a:r>
            <a:endParaRPr lang="zh-TW" altLang="en-US" sz="2550" dirty="0"/>
          </a:p>
        </p:txBody>
      </p:sp>
      <p:sp>
        <p:nvSpPr>
          <p:cNvPr id="11" name="文字方塊 10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</p:spTree>
    <p:extLst>
      <p:ext uri="{BB962C8B-B14F-4D97-AF65-F5344CB8AC3E}">
        <p14:creationId xmlns:p14="http://schemas.microsoft.com/office/powerpoint/2010/main" val="99591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4AB852B-51F8-4708-AE03-BFA567568770}"/>
              </a:ext>
            </a:extLst>
          </p:cNvPr>
          <p:cNvSpPr/>
          <p:nvPr/>
        </p:nvSpPr>
        <p:spPr>
          <a:xfrm>
            <a:off x="5712492" y="2821792"/>
            <a:ext cx="2731863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基層文化服務社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最佳社團獎第二名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網路人氣獎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2CC56A34-023E-4428-BE7F-186DDD60E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67" y="2110608"/>
            <a:ext cx="4383735" cy="328780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="" xmlns:a16="http://schemas.microsoft.com/office/drawing/2014/main" id="{4ED741D3-E6AE-473E-A838-9053F87EAABB}"/>
              </a:ext>
            </a:extLst>
          </p:cNvPr>
          <p:cNvSpPr txBox="1">
            <a:spLocks/>
          </p:cNvSpPr>
          <p:nvPr/>
        </p:nvSpPr>
        <p:spPr>
          <a:xfrm>
            <a:off x="492114" y="1052989"/>
            <a:ext cx="8160180" cy="111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2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年全國大專院校服務性社團評選活動</a:t>
            </a:r>
            <a:endParaRPr lang="zh-TW" altLang="en-US" sz="2550" dirty="0"/>
          </a:p>
        </p:txBody>
      </p:sp>
      <p:sp>
        <p:nvSpPr>
          <p:cNvPr id="6" name="文字方塊 5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</p:spTree>
    <p:extLst>
      <p:ext uri="{BB962C8B-B14F-4D97-AF65-F5344CB8AC3E}">
        <p14:creationId xmlns:p14="http://schemas.microsoft.com/office/powerpoint/2010/main" val="247801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標題 5"/>
          <p:cNvSpPr txBox="1">
            <a:spLocks/>
          </p:cNvSpPr>
          <p:nvPr/>
        </p:nvSpPr>
        <p:spPr>
          <a:xfrm>
            <a:off x="439948" y="1334580"/>
            <a:ext cx="8591910" cy="1046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550" dirty="0"/>
              <a:t>（職輔組）</a:t>
            </a:r>
            <a:r>
              <a:rPr lang="en-US" altLang="zh-TW" sz="2550" dirty="0"/>
              <a:t>111</a:t>
            </a:r>
            <a:r>
              <a:rPr lang="zh-TW" altLang="en-US" sz="2550" dirty="0"/>
              <a:t>年全國大專校院職涯輔導學生心得競賽</a:t>
            </a:r>
            <a:r>
              <a:rPr lang="en-US" altLang="zh-TW" sz="2550" dirty="0"/>
              <a:t/>
            </a:r>
            <a:br>
              <a:rPr lang="en-US" altLang="zh-TW" sz="2550" dirty="0"/>
            </a:br>
            <a:endParaRPr lang="en-US" altLang="zh-TW" sz="2550" dirty="0"/>
          </a:p>
          <a:p>
            <a:r>
              <a:rPr lang="zh-TW" altLang="en-US" sz="2550" dirty="0"/>
              <a:t>影音類</a:t>
            </a:r>
            <a:r>
              <a:rPr lang="en-US" altLang="zh-TW" sz="2550" dirty="0"/>
              <a:t>-</a:t>
            </a:r>
            <a:r>
              <a:rPr lang="zh-TW" altLang="en-US" sz="2550" dirty="0"/>
              <a:t>佳作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7" y="2776787"/>
            <a:ext cx="4059560" cy="24421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98" y="2812752"/>
            <a:ext cx="1804670" cy="240622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</p:spTree>
    <p:extLst>
      <p:ext uri="{BB962C8B-B14F-4D97-AF65-F5344CB8AC3E}">
        <p14:creationId xmlns:p14="http://schemas.microsoft.com/office/powerpoint/2010/main" val="1485669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98786" y="965886"/>
            <a:ext cx="7716564" cy="955251"/>
          </a:xfrm>
        </p:spPr>
        <p:txBody>
          <a:bodyPr>
            <a:normAutofit/>
          </a:bodyPr>
          <a:lstStyle/>
          <a:p>
            <a:r>
              <a:rPr lang="zh-TW" altLang="en-US" sz="2550" dirty="0">
                <a:solidFill>
                  <a:schemeClr val="tx2"/>
                </a:solidFill>
              </a:rPr>
              <a:t>（職輔組）</a:t>
            </a:r>
            <a:r>
              <a:rPr lang="en-US" altLang="zh-TW" sz="2550" dirty="0">
                <a:solidFill>
                  <a:schemeClr val="tx2"/>
                </a:solidFill>
              </a:rPr>
              <a:t>111</a:t>
            </a:r>
            <a:r>
              <a:rPr lang="zh-TW" altLang="en-US" sz="2550" dirty="0">
                <a:solidFill>
                  <a:schemeClr val="tx2"/>
                </a:solidFill>
              </a:rPr>
              <a:t>年度 畢業生調查績效卓著系所</a:t>
            </a:r>
            <a:endParaRPr lang="zh-TW" altLang="en-US" sz="2550" dirty="0"/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1358435" y="6014198"/>
            <a:ext cx="6507142" cy="357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050" dirty="0">
                <a:solidFill>
                  <a:schemeClr val="tx2"/>
                </a:solidFill>
              </a:rPr>
              <a:t>*積分計算方式：</a:t>
            </a:r>
            <a:r>
              <a:rPr lang="el-GR" altLang="zh-TW" sz="1050" dirty="0"/>
              <a:t>Σ</a:t>
            </a:r>
            <a:r>
              <a:rPr lang="en-US" altLang="zh-TW" sz="1050" dirty="0"/>
              <a:t>(</a:t>
            </a:r>
            <a:r>
              <a:rPr lang="zh-TW" altLang="en-US" sz="1050" dirty="0">
                <a:solidFill>
                  <a:schemeClr val="tx2"/>
                </a:solidFill>
              </a:rPr>
              <a:t>問卷回收數</a:t>
            </a:r>
            <a:r>
              <a:rPr lang="en-US" altLang="zh-TW" sz="1050" dirty="0">
                <a:solidFill>
                  <a:schemeClr val="tx2"/>
                </a:solidFill>
              </a:rPr>
              <a:t>x50%+</a:t>
            </a:r>
            <a:r>
              <a:rPr lang="zh-TW" altLang="en-US" sz="1050" dirty="0">
                <a:solidFill>
                  <a:schemeClr val="tx2"/>
                </a:solidFill>
              </a:rPr>
              <a:t>問卷回收率*</a:t>
            </a:r>
            <a:r>
              <a:rPr lang="en-US" altLang="zh-TW" sz="1050" dirty="0">
                <a:solidFill>
                  <a:schemeClr val="tx2"/>
                </a:solidFill>
              </a:rPr>
              <a:t>50%)</a:t>
            </a:r>
            <a:r>
              <a:rPr lang="zh-TW" altLang="en-US" sz="1050" dirty="0">
                <a:solidFill>
                  <a:schemeClr val="tx2"/>
                </a:solidFill>
              </a:rPr>
              <a:t>，並以一三五年三份問卷積分加總計算排名前十名。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401584535"/>
              </p:ext>
            </p:extLst>
          </p:nvPr>
        </p:nvGraphicFramePr>
        <p:xfrm>
          <a:off x="1488601" y="1712808"/>
          <a:ext cx="6094344" cy="406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 rot="20227453">
            <a:off x="182985" y="135025"/>
            <a:ext cx="127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文鼎圓體EB" panose="020F0900000000000000" pitchFamily="34" charset="-120"/>
                <a:ea typeface="文鼎圓體EB" panose="020F0900000000000000" pitchFamily="34" charset="-120"/>
              </a:rPr>
              <a:t>賀</a:t>
            </a:r>
          </a:p>
        </p:txBody>
      </p:sp>
    </p:spTree>
    <p:extLst>
      <p:ext uri="{BB962C8B-B14F-4D97-AF65-F5344CB8AC3E}">
        <p14:creationId xmlns:p14="http://schemas.microsoft.com/office/powerpoint/2010/main" val="3636483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大合照</a:t>
            </a:r>
          </a:p>
        </p:txBody>
      </p:sp>
    </p:spTree>
    <p:extLst>
      <p:ext uri="{BB962C8B-B14F-4D97-AF65-F5344CB8AC3E}">
        <p14:creationId xmlns:p14="http://schemas.microsoft.com/office/powerpoint/2010/main" val="106328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田履黛  學務長</a:t>
            </a:r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主席致詞</a:t>
            </a:r>
          </a:p>
        </p:txBody>
      </p:sp>
    </p:spTree>
    <p:extLst>
      <p:ext uri="{BB962C8B-B14F-4D97-AF65-F5344CB8AC3E}">
        <p14:creationId xmlns:p14="http://schemas.microsoft.com/office/powerpoint/2010/main" val="408142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30"/>
            <a:ext cx="9157149" cy="515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94654" y="332656"/>
            <a:ext cx="36417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會前</a:t>
            </a:r>
            <a:r>
              <a:rPr kumimoji="1" lang="zh-TW" altLang="en-US" sz="7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禱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644008" y="7090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56772" y="6005343"/>
            <a:ext cx="40528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marL="0" marR="0" lvl="0" indent="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 sz="3600" b="1" i="0" u="none" strike="noStrike" normalizeH="0" baseline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dirty="0">
                <a:ln w="10160">
                  <a:noFill/>
                  <a:prstDash val="solid"/>
                </a:ln>
                <a:effectLst>
                  <a:glow rad="228600">
                    <a:schemeClr val="tx2"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校 牧　林之鼎神父 </a:t>
            </a:r>
          </a:p>
        </p:txBody>
      </p:sp>
    </p:spTree>
    <p:extLst>
      <p:ext uri="{BB962C8B-B14F-4D97-AF65-F5344CB8AC3E}">
        <p14:creationId xmlns:p14="http://schemas.microsoft.com/office/powerpoint/2010/main" val="1147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田履黛  學務長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學務處業務報告</a:t>
            </a:r>
          </a:p>
        </p:txBody>
      </p:sp>
    </p:spTree>
    <p:extLst>
      <p:ext uri="{BB962C8B-B14F-4D97-AF65-F5344CB8AC3E}">
        <p14:creationId xmlns:p14="http://schemas.microsoft.com/office/powerpoint/2010/main" val="3721432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COVID-19</a:t>
            </a:r>
            <a:r>
              <a:rPr lang="zh-TW" altLang="en-US" dirty="0"/>
              <a:t>防疫</a:t>
            </a:r>
          </a:p>
        </p:txBody>
      </p:sp>
    </p:spTree>
    <p:extLst>
      <p:ext uri="{BB962C8B-B14F-4D97-AF65-F5344CB8AC3E}">
        <p14:creationId xmlns:p14="http://schemas.microsoft.com/office/powerpoint/2010/main" val="3379858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F6C9DCA-0C4E-4E36-93B6-AF65C108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9" y="349937"/>
            <a:ext cx="7716564" cy="1325563"/>
          </a:xfrm>
        </p:spPr>
        <p:txBody>
          <a:bodyPr/>
          <a:lstStyle/>
          <a:p>
            <a:r>
              <a:rPr lang="en-US" altLang="zh-TW" dirty="0">
                <a:solidFill>
                  <a:srgbClr val="0B34A7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COVID-19</a:t>
            </a:r>
            <a:r>
              <a:rPr lang="zh-TW" altLang="zh-TW" dirty="0">
                <a:solidFill>
                  <a:srgbClr val="0B34A7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防疫</a:t>
            </a:r>
            <a:endParaRPr lang="zh-TW" altLang="en-US" dirty="0">
              <a:solidFill>
                <a:srgbClr val="0B34A7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07657E2-A132-4203-8340-614CF656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6" y="1495509"/>
            <a:ext cx="7271811" cy="3486457"/>
          </a:xfrm>
        </p:spPr>
        <p:txBody>
          <a:bodyPr>
            <a:normAutofit/>
          </a:bodyPr>
          <a:lstStyle/>
          <a:p>
            <a:pPr algn="just"/>
            <a:r>
              <a:rPr lang="zh-TW" altLang="en-US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自四月份起國內</a:t>
            </a:r>
            <a:r>
              <a:rPr lang="en-US" altLang="zh-TW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COVID-19</a:t>
            </a:r>
            <a:r>
              <a:rPr lang="zh-TW" altLang="en-US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疫情迅速擴展，確診人數持續增加，衛保組每日受理學生</a:t>
            </a:r>
            <a:r>
              <a:rPr lang="en-US" altLang="zh-TW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住宿生</a:t>
            </a:r>
            <a:r>
              <a:rPr lang="en-US" altLang="zh-TW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確診者及密切接觸者通報並進行疫調，並彙整資料後，通報至教育部及輔仁大學防疫核心小組</a:t>
            </a:r>
            <a:endParaRPr lang="en-US" altLang="zh-TW" b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每週彙整疫情公告於防疫專區。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28" y="4129321"/>
            <a:ext cx="4025153" cy="22641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" y="4129322"/>
            <a:ext cx="4578026" cy="22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7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80" y="968188"/>
            <a:ext cx="7125165" cy="50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深耕起飛業務報告</a:t>
            </a:r>
          </a:p>
        </p:txBody>
      </p:sp>
    </p:spTree>
    <p:extLst>
      <p:ext uri="{BB962C8B-B14F-4D97-AF65-F5344CB8AC3E}">
        <p14:creationId xmlns:p14="http://schemas.microsoft.com/office/powerpoint/2010/main" val="2014330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98786" y="355682"/>
            <a:ext cx="7716564" cy="955251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112-117</a:t>
            </a:r>
            <a:r>
              <a:rPr lang="zh-TW" altLang="en-US" sz="2400" dirty="0"/>
              <a:t>年 深耕起飛計畫 </a:t>
            </a:r>
            <a:r>
              <a:rPr lang="en-US" altLang="zh-TW" sz="1600" dirty="0"/>
              <a:t>(</a:t>
            </a:r>
            <a:r>
              <a:rPr lang="zh-TW" altLang="en-US" sz="1600" dirty="0"/>
              <a:t>高教深耕附錄</a:t>
            </a:r>
            <a:r>
              <a:rPr lang="en-US" altLang="zh-TW" sz="1600" dirty="0"/>
              <a:t>1-</a:t>
            </a:r>
            <a:r>
              <a:rPr lang="zh-TW" altLang="en-US" sz="1600" dirty="0"/>
              <a:t>第二期規劃草案</a:t>
            </a:r>
            <a:r>
              <a:rPr lang="en-US" altLang="zh-TW" sz="1600" dirty="0"/>
              <a:t>)</a:t>
            </a:r>
            <a:endParaRPr lang="zh-TW" altLang="en-US" sz="2400" dirty="0"/>
          </a:p>
        </p:txBody>
      </p:sp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776F99A2-C042-4B50-9A96-F9A370FC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2" y="926247"/>
            <a:ext cx="8774488" cy="54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0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導師工作業務報告</a:t>
            </a:r>
          </a:p>
        </p:txBody>
      </p:sp>
    </p:spTree>
    <p:extLst>
      <p:ext uri="{BB962C8B-B14F-4D97-AF65-F5344CB8AC3E}">
        <p14:creationId xmlns:p14="http://schemas.microsoft.com/office/powerpoint/2010/main" val="1019983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箭號: 五邊形 9">
            <a:extLst>
              <a:ext uri="{FF2B5EF4-FFF2-40B4-BE49-F238E27FC236}">
                <a16:creationId xmlns="" xmlns:a16="http://schemas.microsoft.com/office/drawing/2014/main" id="{5153688D-FCBF-4558-AD20-91A5E71FEA7F}"/>
              </a:ext>
            </a:extLst>
          </p:cNvPr>
          <p:cNvSpPr/>
          <p:nvPr/>
        </p:nvSpPr>
        <p:spPr>
          <a:xfrm rot="5400000">
            <a:off x="-85534" y="48982"/>
            <a:ext cx="1649560" cy="1281431"/>
          </a:xfrm>
          <a:prstGeom prst="homePlate">
            <a:avLst>
              <a:gd name="adj" fmla="val 25169"/>
            </a:avLst>
          </a:prstGeom>
          <a:solidFill>
            <a:srgbClr val="FFC000">
              <a:lumMod val="60000"/>
              <a:lumOff val="40000"/>
            </a:srgbClr>
          </a:solidFill>
          <a:ln w="38100" cap="flat" cmpd="sng" algn="ctr">
            <a:solidFill>
              <a:srgbClr val="35180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defRPr/>
            </a:pPr>
            <a:endParaRPr lang="zh-TW" altLang="en-US" sz="1350" kern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="" xmlns:a16="http://schemas.microsoft.com/office/drawing/2014/main" id="{B2B30047-1987-4EB7-9B06-67948F7164AF}"/>
              </a:ext>
            </a:extLst>
          </p:cNvPr>
          <p:cNvSpPr txBox="1"/>
          <p:nvPr/>
        </p:nvSpPr>
        <p:spPr>
          <a:xfrm>
            <a:off x="-20816" y="274198"/>
            <a:ext cx="152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b="1" dirty="0">
                <a:ln w="19050">
                  <a:noFill/>
                </a:ln>
                <a:solidFill>
                  <a:srgbClr val="3518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</a:t>
            </a:r>
            <a:endParaRPr kumimoji="1" lang="en-US" altLang="zh-TW" sz="2400" b="1" dirty="0">
              <a:ln w="19050">
                <a:noFill/>
              </a:ln>
              <a:solidFill>
                <a:srgbClr val="35180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b="1" dirty="0">
                <a:ln w="19050">
                  <a:noFill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優先關懷</a:t>
            </a:r>
            <a:endParaRPr kumimoji="1"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 bwMode="auto">
          <a:xfrm>
            <a:off x="1499308" y="537602"/>
            <a:ext cx="7764040" cy="7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pPr defTabSz="685766">
              <a:defRPr/>
            </a:pPr>
            <a:r>
              <a:rPr lang="zh-TW" altLang="en-US" dirty="0">
                <a:solidFill>
                  <a:srgbClr val="391A05"/>
                </a:solidFill>
              </a:rPr>
              <a:t>期中導師優先關懷對象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48089" y="1657035"/>
            <a:ext cx="2881130" cy="3331613"/>
            <a:chOff x="267139" y="1971360"/>
            <a:chExt cx="2881130" cy="333161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58" y="1971360"/>
              <a:ext cx="2643188" cy="2286000"/>
            </a:xfrm>
            <a:prstGeom prst="rect">
              <a:avLst/>
            </a:prstGeom>
          </p:spPr>
        </p:pic>
        <p:sp>
          <p:nvSpPr>
            <p:cNvPr id="34" name="圓角矩形 33"/>
            <p:cNvSpPr/>
            <p:nvPr/>
          </p:nvSpPr>
          <p:spPr>
            <a:xfrm>
              <a:off x="267139" y="4149258"/>
              <a:ext cx="2881130" cy="1153715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66">
                <a:defRPr/>
              </a:pPr>
              <a:r>
                <a:rPr lang="zh-TW" altLang="en-US" sz="2400" b="1" kern="0" dirty="0">
                  <a:ln w="22225">
                    <a:noFill/>
                    <a:prstDash val="solid"/>
                  </a:ln>
                  <a:solidFill>
                    <a:srgbClr val="C0504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有身心狀況的學生</a:t>
              </a:r>
              <a:endParaRPr lang="en-US" altLang="zh-TW" sz="2400" b="1" kern="0" dirty="0">
                <a:ln w="22225">
                  <a:noFill/>
                  <a:prstDash val="solid"/>
                </a:ln>
                <a:solidFill>
                  <a:srgbClr val="C050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766">
                <a:defRPr/>
              </a:pPr>
              <a:r>
                <a:rPr lang="en-US" altLang="zh-TW" sz="1350" b="1" kern="0" dirty="0">
                  <a:ln w="22225">
                    <a:noFill/>
                    <a:prstDash val="solid"/>
                  </a:ln>
                  <a:solidFill>
                    <a:srgbClr val="38242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1350" b="1" kern="0" dirty="0">
                  <a:ln w="22225">
                    <a:noFill/>
                    <a:prstDash val="solid"/>
                  </a:ln>
                  <a:solidFill>
                    <a:srgbClr val="38242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導師發現有身心狀況的學生   </a:t>
              </a:r>
            </a:p>
            <a:p>
              <a:pPr defTabSz="685766">
                <a:defRPr/>
              </a:pPr>
              <a:r>
                <a:rPr lang="en-US" altLang="zh-TW" sz="1350" b="1" kern="0" dirty="0">
                  <a:ln w="22225">
                    <a:noFill/>
                    <a:prstDash val="solid"/>
                  </a:ln>
                  <a:solidFill>
                    <a:srgbClr val="38242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350" b="1" kern="0" dirty="0">
                  <a:ln w="22225">
                    <a:noFill/>
                    <a:prstDash val="solid"/>
                  </a:ln>
                  <a:solidFill>
                    <a:srgbClr val="38242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心理衛生量表需要高關懷的學生</a:t>
              </a:r>
              <a:endParaRPr lang="en-US" altLang="zh-TW" sz="1350" b="1" kern="0" dirty="0">
                <a:ln w="22225">
                  <a:noFill/>
                  <a:prstDash val="solid"/>
                </a:ln>
                <a:solidFill>
                  <a:srgbClr val="3824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685766">
                <a:defRPr/>
              </a:pPr>
              <a:r>
                <a:rPr lang="en-US" altLang="zh-TW" sz="1350" b="1" kern="0" dirty="0">
                  <a:ln w="22225">
                    <a:noFill/>
                    <a:prstDash val="solid"/>
                  </a:ln>
                  <a:solidFill>
                    <a:srgbClr val="1F497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350" b="1" kern="0" dirty="0">
                  <a:ln w="22225">
                    <a:noFill/>
                    <a:prstDash val="solid"/>
                  </a:ln>
                  <a:solidFill>
                    <a:srgbClr val="1F497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導師輔導系統中</a:t>
              </a:r>
              <a:r>
                <a:rPr lang="en-US" altLang="zh-TW" sz="1350" b="1" kern="0" dirty="0">
                  <a:ln w="22225">
                    <a:noFill/>
                    <a:prstDash val="solid"/>
                  </a:ln>
                  <a:solidFill>
                    <a:srgbClr val="1F497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350" b="1" kern="0" dirty="0">
                <a:ln w="22225">
                  <a:noFill/>
                  <a:prstDash val="solid"/>
                </a:ln>
                <a:solidFill>
                  <a:srgbClr val="1F497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153732" y="2049778"/>
            <a:ext cx="2865290" cy="2913299"/>
            <a:chOff x="8201895" y="2418771"/>
            <a:chExt cx="3820387" cy="3884399"/>
          </a:xfrm>
        </p:grpSpPr>
        <p:grpSp>
          <p:nvGrpSpPr>
            <p:cNvPr id="2" name="群組 1"/>
            <p:cNvGrpSpPr/>
            <p:nvPr/>
          </p:nvGrpSpPr>
          <p:grpSpPr>
            <a:xfrm>
              <a:off x="8201895" y="2418771"/>
              <a:ext cx="3621827" cy="3096316"/>
              <a:chOff x="8201895" y="2418771"/>
              <a:chExt cx="3621827" cy="3096316"/>
            </a:xfrm>
          </p:grpSpPr>
          <p:pic>
            <p:nvPicPr>
              <p:cNvPr id="39" name="圖片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1895" y="2418771"/>
                <a:ext cx="3580115" cy="3096316"/>
              </a:xfrm>
              <a:prstGeom prst="rect">
                <a:avLst/>
              </a:prstGeom>
            </p:spPr>
          </p:pic>
          <p:pic>
            <p:nvPicPr>
              <p:cNvPr id="48" name="圖片 4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3242" y="3206854"/>
                <a:ext cx="1033972" cy="1133120"/>
              </a:xfrm>
              <a:prstGeom prst="rect">
                <a:avLst/>
              </a:prstGeom>
            </p:spPr>
          </p:pic>
          <p:pic>
            <p:nvPicPr>
              <p:cNvPr id="47" name="圖片 4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3242" y="3372476"/>
                <a:ext cx="1790480" cy="1622263"/>
              </a:xfrm>
              <a:prstGeom prst="rect">
                <a:avLst/>
              </a:prstGeom>
            </p:spPr>
          </p:pic>
        </p:grpSp>
        <p:sp>
          <p:nvSpPr>
            <p:cNvPr id="37" name="圓角矩形 36"/>
            <p:cNvSpPr/>
            <p:nvPr/>
          </p:nvSpPr>
          <p:spPr>
            <a:xfrm>
              <a:off x="8321604" y="4798982"/>
              <a:ext cx="3700678" cy="1504188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66">
                <a:defRPr/>
              </a:pPr>
              <a:r>
                <a:rPr lang="zh-TW" altLang="en-US" sz="2700" b="1" kern="0" dirty="0">
                  <a:solidFill>
                    <a:srgbClr val="C0504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出席欠佳的學生</a:t>
              </a:r>
              <a:endParaRPr lang="en-US" altLang="zh-TW" sz="2700" b="1" kern="0" dirty="0">
                <a:solidFill>
                  <a:srgbClr val="C050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>
                <a:defRPr/>
              </a:pPr>
              <a:r>
                <a:rPr lang="zh-TW" altLang="en-US" sz="1500" b="1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導師輔導系統</a:t>
              </a:r>
              <a:r>
                <a:rPr lang="en-US" altLang="zh-TW" sz="1500" b="1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500" b="1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期中預警</a:t>
              </a:r>
              <a:r>
                <a:rPr lang="zh-TW" altLang="en-US" sz="15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提醒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108531" y="2121632"/>
            <a:ext cx="3013917" cy="2860495"/>
            <a:chOff x="4104125" y="2433687"/>
            <a:chExt cx="4018556" cy="3813993"/>
          </a:xfrm>
        </p:grpSpPr>
        <p:grpSp>
          <p:nvGrpSpPr>
            <p:cNvPr id="44" name="群組 43"/>
            <p:cNvGrpSpPr/>
            <p:nvPr/>
          </p:nvGrpSpPr>
          <p:grpSpPr>
            <a:xfrm>
              <a:off x="4104125" y="2560703"/>
              <a:ext cx="2449579" cy="2434036"/>
              <a:chOff x="4548687" y="1393037"/>
              <a:chExt cx="2009422" cy="2009422"/>
            </a:xfrm>
          </p:grpSpPr>
          <p:pic>
            <p:nvPicPr>
              <p:cNvPr id="42" name="圖片 4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687" y="1393037"/>
                <a:ext cx="2009422" cy="2009422"/>
              </a:xfrm>
              <a:prstGeom prst="rect">
                <a:avLst/>
              </a:prstGeom>
            </p:spPr>
          </p:pic>
          <p:sp>
            <p:nvSpPr>
              <p:cNvPr id="43" name="文字方塊 42"/>
              <p:cNvSpPr txBox="1"/>
              <p:nvPr/>
            </p:nvSpPr>
            <p:spPr>
              <a:xfrm>
                <a:off x="5078348" y="2301764"/>
                <a:ext cx="1362734" cy="30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zh-TW" sz="1200" b="1" dirty="0">
                    <a:solidFill>
                      <a:prstClr val="white"/>
                    </a:solidFill>
                    <a:latin typeface="王漢宗特圓體繁" panose="02020300000000000000" pitchFamily="18" charset="-120"/>
                    <a:ea typeface="王漢宗特圓體繁" panose="02020300000000000000" pitchFamily="18" charset="-120"/>
                  </a:rPr>
                  <a:t>COVID-19</a:t>
                </a:r>
                <a:endParaRPr kumimoji="1" lang="zh-TW" altLang="en-US" sz="1200" b="1" dirty="0">
                  <a:solidFill>
                    <a:prstClr val="white"/>
                  </a:solidFill>
                  <a:latin typeface="王漢宗特圓體繁" panose="02020300000000000000" pitchFamily="18" charset="-120"/>
                  <a:ea typeface="王漢宗特圓體繁" panose="02020300000000000000" pitchFamily="18" charset="-120"/>
                </a:endParaRPr>
              </a:p>
            </p:txBody>
          </p:sp>
        </p:grpSp>
        <p:sp>
          <p:nvSpPr>
            <p:cNvPr id="35" name="圓角矩形 34"/>
            <p:cNvSpPr/>
            <p:nvPr/>
          </p:nvSpPr>
          <p:spPr>
            <a:xfrm>
              <a:off x="4369765" y="4709393"/>
              <a:ext cx="3686199" cy="1538287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66">
                <a:defRPr/>
              </a:pPr>
              <a:r>
                <a:rPr lang="zh-TW" altLang="en-US" sz="2400" b="1" kern="0" dirty="0">
                  <a:ln w="22225">
                    <a:noFill/>
                    <a:prstDash val="solid"/>
                  </a:ln>
                  <a:solidFill>
                    <a:srgbClr val="C0504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受疫情影響的學生</a:t>
              </a:r>
              <a:endParaRPr lang="en-US" altLang="zh-TW" sz="2400" b="1" kern="0" dirty="0">
                <a:ln w="22225">
                  <a:noFill/>
                  <a:prstDash val="solid"/>
                </a:ln>
                <a:solidFill>
                  <a:srgbClr val="C050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685766">
                <a:defRPr/>
              </a:pPr>
              <a:r>
                <a:rPr lang="zh-TW" altLang="en-US" b="1" kern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健康、學習、生活關懷</a:t>
              </a:r>
              <a:endParaRPr lang="zh-TW" altLang="en-US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26" b="66667" l="62182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65" r="3221" b="31488"/>
            <a:stretch/>
          </p:blipFill>
          <p:spPr>
            <a:xfrm>
              <a:off x="5894569" y="2433687"/>
              <a:ext cx="2228112" cy="2480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0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/>
          <p:cNvSpPr/>
          <p:nvPr/>
        </p:nvSpPr>
        <p:spPr>
          <a:xfrm>
            <a:off x="116088" y="1852096"/>
            <a:ext cx="8946268" cy="4893055"/>
          </a:xfrm>
          <a:prstGeom prst="roundRect">
            <a:avLst>
              <a:gd name="adj" fmla="val 4987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1643" y="112136"/>
            <a:ext cx="866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導師輔導系統之研究所導師設定說明</a:t>
            </a:r>
            <a:endParaRPr kumimoji="1" lang="zh-TW" altLang="en-US" sz="4000" b="1" u="sng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643" y="808722"/>
            <a:ext cx="8980713" cy="8200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r>
              <a:rPr kumimoji="1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1"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學年度起，導師輔導系統新增院系管理端設定研究所導</a:t>
            </a:r>
            <a:r>
              <a:rPr kumimoji="1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師功能，協助研究所導師運用導師輔導系統關懷輔導學生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112717" y="1673742"/>
            <a:ext cx="1353249" cy="623283"/>
          </a:xfrm>
          <a:prstGeom prst="roundRect">
            <a:avLst>
              <a:gd name="adj" fmla="val 36845"/>
            </a:avLst>
          </a:prstGeom>
          <a:solidFill>
            <a:schemeClr val="accent6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作法</a:t>
            </a:r>
            <a:r>
              <a:rPr lang="en-US" altLang="zh-TW" sz="3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3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4195454" y="4162836"/>
            <a:ext cx="4399808" cy="2418597"/>
            <a:chOff x="4364917" y="3813325"/>
            <a:chExt cx="4399808" cy="2418597"/>
          </a:xfrm>
        </p:grpSpPr>
        <p:grpSp>
          <p:nvGrpSpPr>
            <p:cNvPr id="16" name="群組 15"/>
            <p:cNvGrpSpPr/>
            <p:nvPr/>
          </p:nvGrpSpPr>
          <p:grpSpPr>
            <a:xfrm>
              <a:off x="4425470" y="4375667"/>
              <a:ext cx="4339255" cy="1856255"/>
              <a:chOff x="4381038" y="4280417"/>
              <a:chExt cx="4339255" cy="1856255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81038" y="4280417"/>
                <a:ext cx="4098526" cy="707483"/>
              </a:xfrm>
              <a:prstGeom prst="rect">
                <a:avLst/>
              </a:prstGeom>
              <a:ln w="76200" cap="sq">
                <a:solidFill>
                  <a:schemeClr val="accent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文字方塊 14"/>
              <p:cNvSpPr txBox="1"/>
              <p:nvPr/>
            </p:nvSpPr>
            <p:spPr>
              <a:xfrm>
                <a:off x="5067262" y="5319427"/>
                <a:ext cx="3653031" cy="817245"/>
              </a:xfrm>
              <a:prstGeom prst="wedgeRoundRectCallout">
                <a:avLst>
                  <a:gd name="adj1" fmla="val 11385"/>
                  <a:gd name="adj2" fmla="val -102502"/>
                  <a:gd name="adj3" fmla="val 16667"/>
                </a:avLst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新增導師</a:t>
                </a:r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&amp;</a:t>
                </a: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調整輔導學生</a:t>
                </a:r>
                <a:r>
                  <a:rPr lang="en-US" altLang="zh-TW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建置導師與導生名單</a:t>
                </a:r>
                <a:r>
                  <a:rPr lang="en-US" altLang="zh-TW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0" name="五邊形 19"/>
            <p:cNvSpPr/>
            <p:nvPr/>
          </p:nvSpPr>
          <p:spPr>
            <a:xfrm>
              <a:off x="4364917" y="3813325"/>
              <a:ext cx="1179311" cy="457200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</a:p>
          </p:txBody>
        </p:sp>
      </p:grpSp>
      <p:sp>
        <p:nvSpPr>
          <p:cNvPr id="25" name="向右箭號 24"/>
          <p:cNvSpPr/>
          <p:nvPr/>
        </p:nvSpPr>
        <p:spPr>
          <a:xfrm rot="5400000">
            <a:off x="6043087" y="3478515"/>
            <a:ext cx="1356989" cy="1225337"/>
          </a:xfrm>
          <a:prstGeom prst="rightArrow">
            <a:avLst>
              <a:gd name="adj1" fmla="val 42078"/>
              <a:gd name="adj2" fmla="val 49380"/>
            </a:avLst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/>
          <p:cNvGrpSpPr/>
          <p:nvPr/>
        </p:nvGrpSpPr>
        <p:grpSpPr>
          <a:xfrm>
            <a:off x="4294761" y="2395934"/>
            <a:ext cx="4691970" cy="1207311"/>
            <a:chOff x="4332334" y="2498900"/>
            <a:chExt cx="4691970" cy="1207311"/>
          </a:xfrm>
        </p:grpSpPr>
        <p:grpSp>
          <p:nvGrpSpPr>
            <p:cNvPr id="13" name="群組 12"/>
            <p:cNvGrpSpPr/>
            <p:nvPr/>
          </p:nvGrpSpPr>
          <p:grpSpPr>
            <a:xfrm>
              <a:off x="4377340" y="2684655"/>
              <a:ext cx="4646964" cy="1021556"/>
              <a:chOff x="4192284" y="2685515"/>
              <a:chExt cx="4646964" cy="1021556"/>
            </a:xfrm>
          </p:grpSpPr>
          <p:pic>
            <p:nvPicPr>
              <p:cNvPr id="8" name="Picture 2" descr="F:\110導師業務\110-2\110-2導師知能\虛擬導師1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89" r="52592" b="84502"/>
              <a:stretch/>
            </p:blipFill>
            <p:spPr bwMode="auto">
              <a:xfrm>
                <a:off x="4192284" y="2987269"/>
                <a:ext cx="2847166" cy="635906"/>
              </a:xfrm>
              <a:prstGeom prst="rect">
                <a:avLst/>
              </a:prstGeom>
              <a:solidFill>
                <a:srgbClr val="FFFFFF"/>
              </a:solidFill>
              <a:ln w="76200" cap="sq">
                <a:solidFill>
                  <a:schemeClr val="accent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/>
            </p:spPr>
          </p:pic>
          <p:sp>
            <p:nvSpPr>
              <p:cNvPr id="7" name="文字方塊 6"/>
              <p:cNvSpPr txBox="1"/>
              <p:nvPr/>
            </p:nvSpPr>
            <p:spPr>
              <a:xfrm>
                <a:off x="7144913" y="2685515"/>
                <a:ext cx="1694335" cy="1021556"/>
              </a:xfrm>
              <a:prstGeom prst="wedgeRoundRectCallout">
                <a:avLst>
                  <a:gd name="adj1" fmla="val -65805"/>
                  <a:gd name="adj2" fmla="val 13083"/>
                  <a:gd name="adj3" fmla="val 16667"/>
                </a:avLst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點入「導師與輔導學生維護」的功能鍵</a:t>
                </a:r>
              </a:p>
            </p:txBody>
          </p:sp>
        </p:grpSp>
        <p:sp>
          <p:nvSpPr>
            <p:cNvPr id="19" name="五邊形 18"/>
            <p:cNvSpPr/>
            <p:nvPr/>
          </p:nvSpPr>
          <p:spPr>
            <a:xfrm>
              <a:off x="4332334" y="2498900"/>
              <a:ext cx="1179311" cy="457200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</a:p>
          </p:txBody>
        </p:sp>
      </p:grpSp>
      <p:sp>
        <p:nvSpPr>
          <p:cNvPr id="24" name="向右箭號 23"/>
          <p:cNvSpPr/>
          <p:nvPr/>
        </p:nvSpPr>
        <p:spPr>
          <a:xfrm>
            <a:off x="3133065" y="2619255"/>
            <a:ext cx="1251584" cy="1104814"/>
          </a:xfrm>
          <a:prstGeom prst="rightArrow">
            <a:avLst>
              <a:gd name="adj1" fmla="val 50000"/>
              <a:gd name="adj2" fmla="val 4207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171523" y="2409195"/>
            <a:ext cx="3457575" cy="2629748"/>
            <a:chOff x="154189" y="2543174"/>
            <a:chExt cx="3457575" cy="2629748"/>
          </a:xfrm>
        </p:grpSpPr>
        <p:grpSp>
          <p:nvGrpSpPr>
            <p:cNvPr id="14" name="群組 13"/>
            <p:cNvGrpSpPr/>
            <p:nvPr/>
          </p:nvGrpSpPr>
          <p:grpSpPr>
            <a:xfrm>
              <a:off x="154189" y="2543174"/>
              <a:ext cx="3457575" cy="2629748"/>
              <a:chOff x="154189" y="2543174"/>
              <a:chExt cx="3457575" cy="2629748"/>
            </a:xfrm>
          </p:grpSpPr>
          <p:pic>
            <p:nvPicPr>
              <p:cNvPr id="5" name="Picture 2" descr="C:\Users\lenovo\Downloads\1652166193304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066" b="13260"/>
              <a:stretch/>
            </p:blipFill>
            <p:spPr bwMode="auto">
              <a:xfrm>
                <a:off x="154189" y="2543174"/>
                <a:ext cx="3457575" cy="1792423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2105025" y="3228461"/>
                <a:ext cx="1459114" cy="1107136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文字方塊 5"/>
              <p:cNvSpPr txBox="1"/>
              <p:nvPr/>
            </p:nvSpPr>
            <p:spPr>
              <a:xfrm>
                <a:off x="172606" y="4389729"/>
                <a:ext cx="3427805" cy="783193"/>
              </a:xfrm>
              <a:prstGeom prst="wedgeRoundRectCallout">
                <a:avLst>
                  <a:gd name="adj1" fmla="val 26414"/>
                  <a:gd name="adj2" fmla="val -93344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所秘以「系所代碼公務帳號」</a:t>
                </a:r>
                <a:r>
                  <a:rPr lang="en-US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lang="en-US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進入導師輔導系統</a:t>
                </a:r>
              </a:p>
            </p:txBody>
          </p:sp>
        </p:grpSp>
        <p:sp>
          <p:nvSpPr>
            <p:cNvPr id="18" name="五邊形 17"/>
            <p:cNvSpPr/>
            <p:nvPr/>
          </p:nvSpPr>
          <p:spPr>
            <a:xfrm>
              <a:off x="172606" y="2574364"/>
              <a:ext cx="1179311" cy="457200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0"/>
          <a:stretch/>
        </p:blipFill>
        <p:spPr>
          <a:xfrm>
            <a:off x="1427233" y="4748344"/>
            <a:ext cx="2957416" cy="2198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4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99279" y="1751108"/>
            <a:ext cx="8343927" cy="400897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350">
              <a:solidFill>
                <a:prstClr val="white"/>
              </a:solidFill>
              <a:latin typeface="Gill Sans MT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fld id="{97EBB1FA-915C-4D4C-9F5F-314EB41E729F}" type="slidenum">
              <a:rPr lang="en-US" altLang="zh-TW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新細明體" pitchFamily="18" charset="-120"/>
              </a:rPr>
              <a:pPr algn="ctr" defTabSz="685766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78056" y="258248"/>
            <a:ext cx="7787888" cy="85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685766"/>
            <a:r>
              <a:rPr lang="en-US" altLang="zh-TW" sz="3300" b="1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3300" b="1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學年度導師班級經營成果獎勵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2370" y="896239"/>
            <a:ext cx="8538309" cy="1026114"/>
          </a:xfrm>
          <a:prstGeom prst="rect">
            <a:avLst/>
          </a:prstGeom>
        </p:spPr>
        <p:txBody>
          <a:bodyPr anchor="t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685766">
              <a:spcBef>
                <a:spcPct val="0"/>
              </a:spcBef>
              <a:buClr>
                <a:srgbClr val="3891A7"/>
              </a:buClr>
              <a:buNone/>
            </a:pPr>
            <a:r>
              <a:rPr lang="zh-TW" altLang="en-US" sz="8000" b="1" dirty="0">
                <a:ln w="7620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獲獎導師分享活動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88564" y="920518"/>
            <a:ext cx="8585920" cy="1026114"/>
          </a:xfrm>
          <a:prstGeom prst="rect">
            <a:avLst/>
          </a:prstGeom>
        </p:spPr>
        <p:txBody>
          <a:bodyPr anchor="t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685766">
              <a:spcBef>
                <a:spcPct val="0"/>
              </a:spcBef>
              <a:buClr>
                <a:srgbClr val="3891A7"/>
              </a:buClr>
              <a:buNone/>
            </a:pPr>
            <a:r>
              <a:rPr lang="zh-TW" altLang="en-US" sz="8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獲獎導師分享活動</a:t>
            </a:r>
          </a:p>
        </p:txBody>
      </p:sp>
      <p:sp>
        <p:nvSpPr>
          <p:cNvPr id="7" name="矩形 6"/>
          <p:cNvSpPr/>
          <p:nvPr/>
        </p:nvSpPr>
        <p:spPr>
          <a:xfrm>
            <a:off x="412156" y="4275258"/>
            <a:ext cx="8158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1F497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邀請獲獎導師分享輔導技巧及班級經營實務</a:t>
            </a:r>
            <a:endParaRPr lang="en-US" altLang="zh-TW" sz="3200" b="1" dirty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敬請協助鼓勵各學院所屬導師踴躍參加</a:t>
            </a:r>
          </a:p>
        </p:txBody>
      </p:sp>
      <p:graphicFrame>
        <p:nvGraphicFramePr>
          <p:cNvPr id="11" name="內容版面配置區 6"/>
          <p:cNvGraphicFramePr>
            <a:graphicFrameLocks/>
          </p:cNvGraphicFramePr>
          <p:nvPr>
            <p:extLst/>
          </p:nvPr>
        </p:nvGraphicFramePr>
        <p:xfrm>
          <a:off x="716166" y="2372356"/>
          <a:ext cx="7787888" cy="1645752"/>
        </p:xfrm>
        <a:graphic>
          <a:graphicData uri="http://schemas.openxmlformats.org/drawingml/2006/table">
            <a:tbl>
              <a:tblPr firstRow="1" bandRow="1"/>
              <a:tblGrid>
                <a:gridCol w="1495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35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92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1438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4E28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r>
                        <a:rPr lang="en-US" altLang="zh-TW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4E28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4E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4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rgbClr val="27321A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第一場次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111.11.18.(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星期五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12:00~13:30</a:t>
                      </a:r>
                      <a:endParaRPr lang="zh-TW" altLang="en-US" sz="2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生活午茶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4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rgbClr val="27321A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第二場次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111.11.25.(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星期五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12:00~13:30</a:t>
                      </a:r>
                      <a:endParaRPr lang="zh-TW" altLang="en-US" sz="2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生活午茶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4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1" dirty="0">
                          <a:solidFill>
                            <a:srgbClr val="27321A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第三場次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111.11.30.(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星期三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12:00~13:30</a:t>
                      </a:r>
                      <a:endParaRPr lang="zh-TW" altLang="en-US" sz="2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sz="2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生活午茶</a:t>
                      </a:r>
                    </a:p>
                  </a:txBody>
                  <a:tcPr marL="68572" marR="68572" marT="45699" marB="4569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40" y="2110521"/>
            <a:ext cx="1313830" cy="131383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529" y="2115206"/>
            <a:ext cx="1365664" cy="13656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30050" r="24475" b="3801"/>
          <a:stretch/>
        </p:blipFill>
        <p:spPr>
          <a:xfrm>
            <a:off x="8226319" y="3614174"/>
            <a:ext cx="688310" cy="720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67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79712" y="548680"/>
            <a:ext cx="648072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bliqueTopRight"/>
              <a:lightRig rig="threePt" dir="t"/>
            </a:scene3d>
          </a:bodyPr>
          <a:lstStyle>
            <a:defPPr>
              <a:defRPr lang="zh-TW"/>
            </a:defPPr>
            <a:lvl1pPr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spc="50" dirty="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天主的話</a:t>
            </a:r>
            <a:endParaRPr lang="en-US" altLang="zh-TW" sz="6000" spc="50" dirty="0">
              <a:ln w="9525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1200"/>
              </a:spcBef>
            </a:pPr>
            <a:r>
              <a:rPr lang="zh-TW" altLang="en-US" sz="5400" spc="50" dirty="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路加福音</a:t>
            </a:r>
            <a:endParaRPr lang="en-US" altLang="zh-TW" sz="5400" spc="50" dirty="0">
              <a:ln w="9525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1200"/>
              </a:spcBef>
            </a:pPr>
            <a:r>
              <a:rPr lang="en-US" altLang="zh-TW" sz="5400" spc="50" dirty="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19:41-44</a:t>
            </a:r>
          </a:p>
        </p:txBody>
      </p:sp>
    </p:spTree>
    <p:extLst>
      <p:ext uri="{BB962C8B-B14F-4D97-AF65-F5344CB8AC3E}">
        <p14:creationId xmlns:p14="http://schemas.microsoft.com/office/powerpoint/2010/main" val="21508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陳義賢  組長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生輔組業務報告</a:t>
            </a:r>
          </a:p>
        </p:txBody>
      </p:sp>
    </p:spTree>
    <p:extLst>
      <p:ext uri="{BB962C8B-B14F-4D97-AF65-F5344CB8AC3E}">
        <p14:creationId xmlns:p14="http://schemas.microsoft.com/office/powerpoint/2010/main" val="1434902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2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209" r="6411" b="66653"/>
          <a:stretch/>
        </p:blipFill>
        <p:spPr>
          <a:xfrm>
            <a:off x="482138" y="423949"/>
            <a:ext cx="8163097" cy="60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4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507076" y="432261"/>
            <a:ext cx="8146473" cy="5985163"/>
            <a:chOff x="163732" y="187706"/>
            <a:chExt cx="6120000" cy="539581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26" b="7425"/>
            <a:stretch/>
          </p:blipFill>
          <p:spPr>
            <a:xfrm>
              <a:off x="163732" y="3221579"/>
              <a:ext cx="6120000" cy="236194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81" b="34318"/>
            <a:stretch/>
          </p:blipFill>
          <p:spPr>
            <a:xfrm>
              <a:off x="163732" y="187706"/>
              <a:ext cx="6120000" cy="3033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447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王翠蘭  組長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課指組業務報告</a:t>
            </a:r>
          </a:p>
        </p:txBody>
      </p:sp>
    </p:spTree>
    <p:extLst>
      <p:ext uri="{BB962C8B-B14F-4D97-AF65-F5344CB8AC3E}">
        <p14:creationId xmlns:p14="http://schemas.microsoft.com/office/powerpoint/2010/main" val="4110202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2">
            <a:extLst>
              <a:ext uri="{FF2B5EF4-FFF2-40B4-BE49-F238E27FC236}">
                <a16:creationId xmlns="" xmlns:a16="http://schemas.microsoft.com/office/drawing/2014/main" id="{94AC208F-7EA1-4B48-A3B5-5979BEF228A8}"/>
              </a:ext>
            </a:extLst>
          </p:cNvPr>
          <p:cNvSpPr txBox="1">
            <a:spLocks/>
          </p:cNvSpPr>
          <p:nvPr/>
        </p:nvSpPr>
        <p:spPr>
          <a:xfrm>
            <a:off x="1179687" y="1487752"/>
            <a:ext cx="7049912" cy="3519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訂於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111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年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12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月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3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日舉行，報名資訊</a:t>
            </a:r>
            <a:r>
              <a:rPr lang="zh-TW" altLang="en-US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已於粉專公告，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歡迎各社團學會參與擺攤以及報名動態表演。</a:t>
            </a:r>
          </a:p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7861E252-EB20-4DDB-BF63-13CC49665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99" y="4974336"/>
            <a:ext cx="1071563" cy="107156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FA5A91C5-5B67-4A4B-B209-3DC988DC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51" y="4974336"/>
            <a:ext cx="1071563" cy="107156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1691B1CE-AEDD-45D4-99BB-C35943CBEEF4}"/>
              </a:ext>
            </a:extLst>
          </p:cNvPr>
          <p:cNvSpPr txBox="1"/>
          <p:nvPr/>
        </p:nvSpPr>
        <p:spPr>
          <a:xfrm>
            <a:off x="2492672" y="6169346"/>
            <a:ext cx="8660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/>
              <a:t>Facebook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26D287D9-4C0E-4584-BA0B-8F6FEE2461ED}"/>
              </a:ext>
            </a:extLst>
          </p:cNvPr>
          <p:cNvSpPr txBox="1"/>
          <p:nvPr/>
        </p:nvSpPr>
        <p:spPr>
          <a:xfrm>
            <a:off x="5960174" y="6152891"/>
            <a:ext cx="898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/>
              <a:t>Instagram</a:t>
            </a:r>
            <a:endParaRPr lang="zh-TW" altLang="en-US" sz="1350" b="1" dirty="0"/>
          </a:p>
        </p:txBody>
      </p:sp>
      <p:sp>
        <p:nvSpPr>
          <p:cNvPr id="19" name="橢圓 18">
            <a:extLst>
              <a:ext uri="{FF2B5EF4-FFF2-40B4-BE49-F238E27FC236}">
                <a16:creationId xmlns="" xmlns:a16="http://schemas.microsoft.com/office/drawing/2014/main" id="{E8222F20-C0EF-4FD0-AF5D-6626BD65BFED}"/>
              </a:ext>
            </a:extLst>
          </p:cNvPr>
          <p:cNvSpPr/>
          <p:nvPr/>
        </p:nvSpPr>
        <p:spPr>
          <a:xfrm>
            <a:off x="1660741" y="4932592"/>
            <a:ext cx="1246640" cy="1157606"/>
          </a:xfrm>
          <a:prstGeom prst="ellipse">
            <a:avLst/>
          </a:prstGeom>
          <a:solidFill>
            <a:srgbClr val="35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/>
          </a:p>
        </p:txBody>
      </p:sp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466EE540-E7C4-441C-80C3-073B9BC69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563" y="4911796"/>
            <a:ext cx="1269034" cy="1178402"/>
          </a:xfrm>
          <a:prstGeom prst="rect">
            <a:avLst/>
          </a:prstGeom>
        </p:spPr>
      </p:pic>
      <p:sp>
        <p:nvSpPr>
          <p:cNvPr id="21" name="橢圓 20">
            <a:extLst>
              <a:ext uri="{FF2B5EF4-FFF2-40B4-BE49-F238E27FC236}">
                <a16:creationId xmlns="" xmlns:a16="http://schemas.microsoft.com/office/drawing/2014/main" id="{54D6BE3E-4473-4674-ADA2-79FE2BEB155F}"/>
              </a:ext>
            </a:extLst>
          </p:cNvPr>
          <p:cNvSpPr/>
          <p:nvPr/>
        </p:nvSpPr>
        <p:spPr>
          <a:xfrm>
            <a:off x="5102748" y="4941789"/>
            <a:ext cx="1246640" cy="1157606"/>
          </a:xfrm>
          <a:prstGeom prst="ellipse">
            <a:avLst/>
          </a:prstGeom>
          <a:solidFill>
            <a:srgbClr val="A55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/>
          </a:p>
        </p:txBody>
      </p:sp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23A6688A-CABC-451E-AD2D-0E685B492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084" y="4910608"/>
            <a:ext cx="1270313" cy="1179590"/>
          </a:xfrm>
          <a:prstGeom prst="rect">
            <a:avLst/>
          </a:prstGeom>
        </p:spPr>
      </p:pic>
      <p:sp>
        <p:nvSpPr>
          <p:cNvPr id="23" name="文本框 1">
            <a:extLst>
              <a:ext uri="{FF2B5EF4-FFF2-40B4-BE49-F238E27FC236}">
                <a16:creationId xmlns="" xmlns:a16="http://schemas.microsoft.com/office/drawing/2014/main" id="{74608DE2-4EC3-4991-B17E-ED2360A0A2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9363" y="773374"/>
            <a:ext cx="6081793" cy="5909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85725" lvl="0" algn="ctr">
              <a:defRPr/>
            </a:pPr>
            <a:r>
              <a:rPr lang="zh-TW" altLang="en-US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+mn-lt"/>
              </a:rPr>
              <a:t>校慶園遊會暨</a:t>
            </a:r>
            <a:r>
              <a:rPr lang="zh-TW" altLang="en-US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+mn-lt"/>
              </a:rPr>
              <a:t>校友返校日</a:t>
            </a:r>
            <a:endParaRPr lang="zh-CN" altLang="en-US" i="1" spc="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26" y="2633776"/>
            <a:ext cx="3298309" cy="2198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084" y="2633776"/>
            <a:ext cx="3113515" cy="2153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1115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91;p37"/>
          <p:cNvSpPr txBox="1">
            <a:spLocks noGrp="1"/>
          </p:cNvSpPr>
          <p:nvPr>
            <p:ph type="title"/>
          </p:nvPr>
        </p:nvSpPr>
        <p:spPr>
          <a:xfrm>
            <a:off x="1365458" y="739344"/>
            <a:ext cx="6455814" cy="6365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校慶園遊會</a:t>
            </a:r>
            <a:r>
              <a:rPr lang="zh-TW" altLang="en-US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系列活動</a:t>
            </a:r>
            <a:r>
              <a:rPr lang="zh-TW" altLang="en-US" i="1" spc="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甘特圖</a:t>
            </a:r>
            <a:endParaRPr i="1" spc="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A108549-85CF-45A9-848A-2ECC00020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8" y="1665841"/>
            <a:ext cx="8075774" cy="44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0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91;p37"/>
          <p:cNvSpPr txBox="1">
            <a:spLocks noGrp="1"/>
          </p:cNvSpPr>
          <p:nvPr>
            <p:ph type="title"/>
          </p:nvPr>
        </p:nvSpPr>
        <p:spPr>
          <a:xfrm>
            <a:off x="2418460" y="756437"/>
            <a:ext cx="4375447" cy="747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algn="ctr">
              <a:spcBef>
                <a:spcPts val="0"/>
              </a:spcBef>
            </a:pPr>
            <a:r>
              <a:rPr lang="zh-TW" altLang="en-US" sz="4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沉浸式</a:t>
            </a:r>
            <a:r>
              <a:rPr lang="zh-TW" altLang="en-US" sz="4000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秘室逃脫</a:t>
            </a:r>
            <a:endParaRPr sz="4000" i="1" spc="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</a:endParaRPr>
          </a:p>
        </p:txBody>
      </p:sp>
      <p:sp>
        <p:nvSpPr>
          <p:cNvPr id="6" name="Google Shape;2216;p38">
            <a:extLst>
              <a:ext uri="{FF2B5EF4-FFF2-40B4-BE49-F238E27FC236}">
                <a16:creationId xmlns="" xmlns:a16="http://schemas.microsoft.com/office/drawing/2014/main" id="{AEDD66A0-6854-4BB4-9252-68EF77463274}"/>
              </a:ext>
            </a:extLst>
          </p:cNvPr>
          <p:cNvSpPr txBox="1">
            <a:spLocks/>
          </p:cNvSpPr>
          <p:nvPr/>
        </p:nvSpPr>
        <p:spPr>
          <a:xfrm>
            <a:off x="1128045" y="5655670"/>
            <a:ext cx="7477569" cy="4308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pectral"/>
              <a:buNone/>
              <a:defRPr sz="21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pPr marL="0" indent="0"/>
            <a:r>
              <a:rPr lang="en-US" altLang="zh-TW" sz="2000" b="1" spc="4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(</a:t>
            </a:r>
            <a:r>
              <a:rPr lang="zh-TW" altLang="en-US" sz="2000" b="1" spc="4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活動過程中皆有工作人員指引路線並安排緊急出口</a:t>
            </a:r>
            <a:r>
              <a:rPr lang="en-US" altLang="zh-TW" sz="2000" b="1" spc="4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)</a:t>
            </a:r>
            <a:endParaRPr lang="zh-TW" altLang="en-US" sz="2000" b="1" spc="400" dirty="0">
              <a:solidFill>
                <a:srgbClr val="FF0000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39113" y="1609295"/>
            <a:ext cx="757623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600" b="1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活動日期：</a:t>
            </a:r>
            <a:r>
              <a:rPr lang="en-US" altLang="zh-TW" sz="2600" b="1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111/11/15-11/17</a:t>
            </a:r>
          </a:p>
          <a:p>
            <a:pPr lvl="0">
              <a:lnSpc>
                <a:spcPct val="150000"/>
              </a:lnSpc>
            </a:pPr>
            <a:r>
              <a:rPr lang="zh-TW" altLang="en-US" sz="2600" b="1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活動時間：</a:t>
            </a:r>
            <a:r>
              <a:rPr lang="en-US" altLang="zh-TW" sz="2400" b="1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13:00~15:30</a:t>
            </a:r>
            <a:r>
              <a:rPr lang="zh-TW" altLang="en-US" sz="2400" b="1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、</a:t>
            </a:r>
            <a:r>
              <a:rPr lang="en-US" altLang="zh-TW" sz="2400" b="1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16:30~19:30</a:t>
            </a:r>
          </a:p>
          <a:p>
            <a:pPr lvl="0">
              <a:lnSpc>
                <a:spcPct val="150000"/>
              </a:lnSpc>
            </a:pPr>
            <a:r>
              <a:rPr lang="zh-TW" altLang="en-US" sz="2600" b="1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活動地點：</a:t>
            </a:r>
            <a:r>
              <a:rPr lang="zh-TW" altLang="en-US" sz="2600" b="1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焯炤館地下一樓</a:t>
            </a:r>
          </a:p>
          <a:p>
            <a:pPr marL="1879600" lvl="0" indent="-1879600">
              <a:lnSpc>
                <a:spcPct val="150000"/>
              </a:lnSpc>
              <a:spcBef>
                <a:spcPts val="1800"/>
              </a:spcBef>
            </a:pPr>
            <a:r>
              <a:rPr lang="zh-TW" altLang="en-US" sz="2600" b="1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活動內容：</a:t>
            </a:r>
            <a:r>
              <a:rPr lang="zh-TW" altLang="en-US" sz="2400" b="1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透過原創故事設計關卡，並結合些許恐怖元素延續萬聖節氣氛，歡迎喜歡鬼故事的你一起共襄盛舉</a:t>
            </a:r>
            <a:r>
              <a:rPr lang="en-US" altLang="zh-TW" sz="2400" b="1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~</a:t>
            </a:r>
            <a:endParaRPr lang="zh-TW" altLang="en-US" sz="2400" b="1" i="1" spc="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</a:endParaRP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08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91;p37"/>
          <p:cNvSpPr txBox="1">
            <a:spLocks noGrp="1"/>
          </p:cNvSpPr>
          <p:nvPr>
            <p:ph type="title"/>
          </p:nvPr>
        </p:nvSpPr>
        <p:spPr>
          <a:xfrm>
            <a:off x="1880073" y="764982"/>
            <a:ext cx="5409487" cy="867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200"/>
            </a:pPr>
            <a:r>
              <a:rPr lang="en-US" altLang="zh-TW" sz="40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Merriweather"/>
              </a:rPr>
              <a:t>9</a:t>
            </a:r>
            <a:r>
              <a:rPr lang="zh-TW" altLang="en-US" sz="40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Merriweather"/>
              </a:rPr>
              <a:t>就</a:t>
            </a:r>
            <a:r>
              <a:rPr lang="zh-TW" altLang="en-US" i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Merriweather"/>
              </a:rPr>
              <a:t>想和你在憶</a:t>
            </a:r>
            <a:r>
              <a:rPr lang="zh-TW" altLang="en-US" sz="40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Merriweather"/>
              </a:rPr>
              <a:t>起</a:t>
            </a:r>
            <a:r>
              <a:rPr lang="en-US" altLang="zh-TW" sz="40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Merriweather"/>
              </a:rPr>
              <a:t>7</a:t>
            </a:r>
            <a:endParaRPr lang="zh-TW" altLang="en-US" sz="4000" i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  <a:sym typeface="Merriweather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99103" y="2012155"/>
            <a:ext cx="83065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活動日期：</a:t>
            </a:r>
            <a:r>
              <a:rPr lang="en-US" altLang="zh-TW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111/11/22-11/24</a:t>
            </a:r>
          </a:p>
          <a:p>
            <a:pPr marL="623888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活動地點：</a:t>
            </a:r>
            <a:r>
              <a:rPr lang="zh-TW" altLang="en-US" sz="2400" b="1" i="1" kern="2000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風華再現廣場</a:t>
            </a:r>
            <a:endParaRPr lang="en-US" altLang="zh-TW" sz="2400" b="1" i="1" kern="2000" spc="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623888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活動內容：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/>
            </a:r>
            <a:b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</a:br>
            <a:r>
              <a:rPr lang="zh-TW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回憶牆：</a:t>
            </a:r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邀請大家留下</a:t>
            </a:r>
            <a:r>
              <a:rPr lang="zh-TW" altLang="en-US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關於輔大的美好回憶</a:t>
            </a:r>
            <a:r>
              <a:rPr lang="en-US" altLang="zh-TW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~</a:t>
            </a:r>
          </a:p>
          <a:p>
            <a:pPr>
              <a:spcAft>
                <a:spcPts val="1200"/>
              </a:spcAft>
            </a:pPr>
            <a:endParaRPr lang="zh-TW" altLang="en-US" sz="24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564021" y="5202814"/>
            <a:ext cx="8041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留下的文字與照片將於</a:t>
            </a:r>
            <a:r>
              <a:rPr lang="zh-TW" altLang="en-US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校慶前一週展示於裝置藝術上</a:t>
            </a:r>
            <a:endParaRPr lang="en-US" altLang="zh-TW" sz="2400" b="1" i="1" spc="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1298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91;p37"/>
          <p:cNvSpPr txBox="1">
            <a:spLocks noGrp="1"/>
          </p:cNvSpPr>
          <p:nvPr>
            <p:ph type="title"/>
          </p:nvPr>
        </p:nvSpPr>
        <p:spPr>
          <a:xfrm>
            <a:off x="1461328" y="764982"/>
            <a:ext cx="6255522" cy="867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200"/>
            </a:pPr>
            <a:r>
              <a:rPr lang="en-US" altLang="zh-TW" sz="3200" i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Discothèque</a:t>
            </a:r>
            <a:r>
              <a:rPr lang="en-US" altLang="zh-TW" sz="28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(</a:t>
            </a:r>
            <a:r>
              <a:rPr lang="zh-TW" altLang="en-US" sz="28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迪斯可舞會</a:t>
            </a:r>
            <a:r>
              <a:rPr lang="en-US" altLang="zh-TW" sz="2800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)</a:t>
            </a:r>
            <a:endParaRPr lang="zh-TW" altLang="en-US" sz="2800" i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  <a:sym typeface="Merriweather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4021" y="1841175"/>
            <a:ext cx="830651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活動日期：</a:t>
            </a:r>
            <a:r>
              <a:rPr lang="en-US" altLang="zh-TW" sz="2400" b="1" i="1" spc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111/11/30 (</a:t>
            </a:r>
            <a:r>
              <a:rPr lang="zh-TW" altLang="en-US" sz="2400" b="1" i="1" spc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週三</a:t>
            </a:r>
            <a:r>
              <a:rPr lang="en-US" altLang="zh-TW" sz="2400" b="1" i="1" spc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)</a:t>
            </a:r>
          </a:p>
          <a:p>
            <a:pPr marL="803275" lvl="0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活動地點：</a:t>
            </a:r>
            <a:r>
              <a:rPr lang="zh-TW" altLang="en-US" sz="2400" b="1" i="1" kern="2000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潛水艇的天空</a:t>
            </a:r>
            <a:endParaRPr lang="en-US" altLang="zh-TW" sz="2400" b="1" i="1" kern="2000" spc="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803275" lvl="0"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活動內容：</a:t>
            </a:r>
            <a:r>
              <a:rPr lang="zh-TW" alt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回到千禧年，舞動身體的青春時刻</a:t>
            </a:r>
            <a:r>
              <a:rPr lang="en-US" altLang="zh-TW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/>
            </a:r>
            <a:br>
              <a:rPr lang="en-US" altLang="zh-TW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</a:br>
            <a:endParaRPr lang="en-US" altLang="zh-TW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803275">
              <a:lnSpc>
                <a:spcPct val="150000"/>
              </a:lnSpc>
              <a:spcAft>
                <a:spcPts val="1200"/>
              </a:spcAft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>
              <a:spcAft>
                <a:spcPts val="1200"/>
              </a:spcAft>
            </a:pPr>
            <a:endParaRPr lang="zh-TW" altLang="en-US" sz="24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8292" y="4416601"/>
            <a:ext cx="80415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置身於</a:t>
            </a:r>
            <a:r>
              <a:rPr lang="en-US" altLang="zh-TW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Disco</a:t>
            </a:r>
            <a:r>
              <a:rPr lang="zh-TW" altLang="en-US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舞廳</a:t>
            </a:r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感受</a:t>
            </a:r>
            <a:r>
              <a:rPr lang="zh-TW" altLang="en-US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音樂的流動</a:t>
            </a:r>
            <a:endParaRPr lang="en-US" altLang="zh-TW" sz="2400" b="1" i="1" spc="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究竟誰才是</a:t>
            </a:r>
            <a:r>
              <a:rPr lang="en-US" altLang="zh-TW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Y2K</a:t>
            </a:r>
            <a:r>
              <a:rPr lang="zh-TW" altLang="en-US" sz="2400" b="1" i="1" spc="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穿搭王</a:t>
            </a:r>
            <a:r>
              <a:rPr lang="zh-TW" altLang="en-US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呢</a:t>
            </a:r>
            <a:r>
              <a:rPr lang="en-US" altLang="zh-TW" sz="2400" b="1" i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~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085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2902" r="3985" b="4774"/>
          <a:stretch/>
        </p:blipFill>
        <p:spPr>
          <a:xfrm>
            <a:off x="1096211" y="1512079"/>
            <a:ext cx="6891571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899592" y="188640"/>
            <a:ext cx="70567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1" hangingPunct="1"/>
            <a:r>
              <a:rPr lang="zh-TW" alt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lumMod val="85000"/>
                      <a:lumOff val="15000"/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耶穌臨近耶路撒冷的時候，</a:t>
            </a:r>
            <a:r>
              <a:rPr lang="en-US" altLang="zh-TW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lumMod val="85000"/>
                      <a:lumOff val="15000"/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lumMod val="85000"/>
                      <a:lumOff val="15000"/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lumMod val="85000"/>
                      <a:lumOff val="15000"/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望見京城，便哀哭她說：</a:t>
            </a:r>
            <a:endParaRPr kumimoji="1" lang="zh-TW" altLang="en-US" sz="4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lumMod val="85000"/>
                    <a:lumOff val="15000"/>
                    <a:alpha val="4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8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趙家佳  組長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衛保組業務報告</a:t>
            </a:r>
          </a:p>
        </p:txBody>
      </p:sp>
    </p:spTree>
    <p:extLst>
      <p:ext uri="{BB962C8B-B14F-4D97-AF65-F5344CB8AC3E}">
        <p14:creationId xmlns:p14="http://schemas.microsoft.com/office/powerpoint/2010/main" val="2237548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D5A2609A-95B8-42CD-A458-56AC4472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18" y="497016"/>
            <a:ext cx="593571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衛保組</a:t>
            </a:r>
            <a:r>
              <a:rPr lang="zh-TW" altLang="en-US" sz="3300" b="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重點工作項目</a:t>
            </a:r>
            <a:endParaRPr lang="zh-TW" altLang="en-US" sz="1350" b="0" dirty="0">
              <a:solidFill>
                <a:srgbClr val="0070C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6F84E33A-C96F-4FC6-92B2-1B80DD4BB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969" y="1087947"/>
            <a:ext cx="7754690" cy="507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一、</a:t>
            </a:r>
            <a:r>
              <a:rPr lang="zh-TW" altLang="en-US" sz="1800" b="0" dirty="0">
                <a:solidFill>
                  <a:srgbClr val="00B050"/>
                </a:solidFill>
                <a:latin typeface="+mn-lt"/>
                <a:ea typeface="+mn-ea"/>
                <a:cs typeface="Times New Roman" panose="02020603050405020304" pitchFamily="18" charset="0"/>
              </a:rPr>
              <a:t>健康促進學校專案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：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31825" indent="-544513" algn="just" eaLnBrk="0" hangingPunct="0">
              <a:spcBef>
                <a:spcPts val="750"/>
              </a:spcBef>
              <a:buNone/>
            </a:pP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1.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菸害防制專題演講：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10/12(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三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10/18(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二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11/9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三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)12:00-13:30 </a:t>
            </a:r>
          </a:p>
          <a:p>
            <a:pPr marL="631825" indent="-544513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2.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追疾線索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~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結核病的真相：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11/23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三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12:00-13:30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野聲樓第一會議室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31825" indent="-544513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3.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急救證照（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CPR+AED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）：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11/19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六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08:30-12:30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13:30-17:30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31825" indent="-544513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4.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大學「避」修課：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12/07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三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12:00-13:30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野聲樓谷欣廳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31825" indent="-544513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5.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校慶園遊會（菸害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/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愛滋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/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傳染病防治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/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食農教育）：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12/03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六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風華廣場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indent="0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6.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校慶運動會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: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12/03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六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運動場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indent="0" algn="just" eaLnBrk="0" hangingPunct="0">
              <a:spcBef>
                <a:spcPts val="750"/>
              </a:spcBef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二、</a:t>
            </a:r>
            <a:r>
              <a:rPr lang="zh-TW" altLang="zh-TW" sz="1800" b="0" dirty="0">
                <a:solidFill>
                  <a:srgbClr val="00B050"/>
                </a:solidFill>
                <a:latin typeface="+mn-lt"/>
                <a:ea typeface="+mn-ea"/>
              </a:rPr>
              <a:t>新生健康檢查：</a:t>
            </a: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1.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111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學年度入學新生健檢至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111.09.08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止，假本校附設醫院實施，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    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總計：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5021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名完成健檢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。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2.</a:t>
            </a: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本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學年度新生健康檢查重大異常者總計有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35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位，主要為血小板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/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白血球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    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檢查、肝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/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腎功能，於門診追蹤並繳交複檢報告者總計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9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位同學；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    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胸部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X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光異常</a:t>
            </a:r>
            <a:r>
              <a:rPr lang="en-US" altLang="zh-TW" sz="1800" b="0" dirty="0">
                <a:solidFill>
                  <a:schemeClr val="tx1"/>
                </a:solidFill>
                <a:latin typeface="+mn-lt"/>
                <a:ea typeface="+mn-ea"/>
              </a:rPr>
              <a:t>-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疑似有肺結核徵象名單共計三位，經後續追蹤，三名同</a:t>
            </a:r>
            <a:endParaRPr lang="en-US" altLang="zh-TW" sz="18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buNone/>
            </a:pPr>
            <a:r>
              <a:rPr lang="zh-TW" altLang="en-US" sz="1800" b="0" dirty="0">
                <a:solidFill>
                  <a:schemeClr val="tx1"/>
                </a:solidFill>
                <a:latin typeface="+mn-lt"/>
                <a:ea typeface="+mn-ea"/>
              </a:rPr>
              <a:t>          </a:t>
            </a:r>
            <a:r>
              <a:rPr lang="zh-TW" altLang="zh-TW" sz="1800" b="0" dirty="0">
                <a:solidFill>
                  <a:schemeClr val="tx1"/>
                </a:solidFill>
                <a:latin typeface="+mn-lt"/>
                <a:ea typeface="+mn-ea"/>
              </a:rPr>
              <a:t>學經醫療院所檢查後已排除為結核病。</a:t>
            </a:r>
          </a:p>
        </p:txBody>
      </p:sp>
    </p:spTree>
    <p:extLst>
      <p:ext uri="{BB962C8B-B14F-4D97-AF65-F5344CB8AC3E}">
        <p14:creationId xmlns:p14="http://schemas.microsoft.com/office/powerpoint/2010/main" val="777689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429408" y="1786758"/>
            <a:ext cx="6285186" cy="2103907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學務處衛保組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資源教室</a:t>
            </a:r>
          </a:p>
        </p:txBody>
      </p:sp>
    </p:spTree>
    <p:extLst>
      <p:ext uri="{BB962C8B-B14F-4D97-AF65-F5344CB8AC3E}">
        <p14:creationId xmlns:p14="http://schemas.microsoft.com/office/powerpoint/2010/main" val="2788648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F6C9DCA-0C4E-4E36-93B6-AF65C108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22" y="753250"/>
            <a:ext cx="7715250" cy="765796"/>
          </a:xfrm>
        </p:spPr>
        <p:txBody>
          <a:bodyPr>
            <a:normAutofit/>
          </a:bodyPr>
          <a:lstStyle/>
          <a:p>
            <a:r>
              <a:rPr lang="en-US" altLang="zh-TW" sz="3000" dirty="0">
                <a:solidFill>
                  <a:schemeClr val="accent1"/>
                </a:solidFill>
                <a:latin typeface="+mn-lt"/>
                <a:ea typeface="+mn-ea"/>
              </a:rPr>
              <a:t>111-1</a:t>
            </a:r>
            <a:r>
              <a:rPr lang="zh-TW" altLang="zh-TW" sz="3000" dirty="0">
                <a:solidFill>
                  <a:schemeClr val="accent1"/>
                </a:solidFill>
                <a:latin typeface="+mn-lt"/>
                <a:ea typeface="+mn-ea"/>
              </a:rPr>
              <a:t>學年度本校特殊教育學生人數</a:t>
            </a:r>
            <a:endParaRPr lang="zh-TW" altLang="en-US" sz="30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9EAC392-5184-479F-946A-2555CF18F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3" y="2205318"/>
            <a:ext cx="4452886" cy="250474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40458130-3534-40D3-81A1-48DEF0196C75}"/>
              </a:ext>
            </a:extLst>
          </p:cNvPr>
          <p:cNvSpPr txBox="1"/>
          <p:nvPr/>
        </p:nvSpPr>
        <p:spPr>
          <a:xfrm>
            <a:off x="1670658" y="4897581"/>
            <a:ext cx="2246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共計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231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</a:t>
            </a:r>
          </a:p>
        </p:txBody>
      </p:sp>
      <p:pic>
        <p:nvPicPr>
          <p:cNvPr id="6" name="圖表 1">
            <a:extLst>
              <a:ext uri="{FF2B5EF4-FFF2-40B4-BE49-F238E27FC236}">
                <a16:creationId xmlns="" xmlns:a16="http://schemas.microsoft.com/office/drawing/2014/main" id="{B7C86114-A77A-4145-87A2-0B101AB6DD70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7" y="2205318"/>
            <a:ext cx="3950734" cy="250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042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F035E35-3454-4518-A55B-A8708AD7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86" y="622543"/>
            <a:ext cx="7716564" cy="980308"/>
          </a:xfrm>
        </p:spPr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latin typeface="+mn-lt"/>
                <a:ea typeface="+mn-ea"/>
              </a:rPr>
              <a:t>重要會議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3FC58AB-2193-42BD-AA5C-F4AEBE819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5199"/>
            <a:ext cx="4349750" cy="2527320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</a:pPr>
            <a:r>
              <a:rPr lang="en-US" altLang="zh-TW" sz="1800" b="0" dirty="0">
                <a:latin typeface="+mn-lt"/>
                <a:ea typeface="+mn-ea"/>
              </a:rPr>
              <a:t>111.10.20(</a:t>
            </a:r>
            <a:r>
              <a:rPr lang="zh-TW" altLang="en-US" sz="1800" b="0" dirty="0">
                <a:latin typeface="+mn-lt"/>
                <a:ea typeface="+mn-ea"/>
              </a:rPr>
              <a:t>四</a:t>
            </a:r>
            <a:r>
              <a:rPr lang="en-US" altLang="zh-TW" sz="1800" b="0" dirty="0">
                <a:latin typeface="+mn-lt"/>
                <a:ea typeface="+mn-ea"/>
              </a:rPr>
              <a:t>)</a:t>
            </a:r>
            <a:r>
              <a:rPr lang="zh-TW" altLang="en-US" sz="1800" b="0" dirty="0">
                <a:latin typeface="+mn-lt"/>
                <a:ea typeface="+mn-ea"/>
              </a:rPr>
              <a:t>召開</a:t>
            </a:r>
            <a:r>
              <a:rPr lang="en-US" altLang="zh-TW" sz="1800" b="0" dirty="0">
                <a:latin typeface="+mn-lt"/>
                <a:ea typeface="+mn-ea"/>
              </a:rPr>
              <a:t>111</a:t>
            </a:r>
            <a:r>
              <a:rPr lang="zh-TW" altLang="en-US" sz="1800" b="0" dirty="0">
                <a:latin typeface="+mn-lt"/>
                <a:ea typeface="+mn-ea"/>
              </a:rPr>
              <a:t>學年度第一學期</a:t>
            </a:r>
            <a:r>
              <a:rPr lang="zh-TW" altLang="en-US" sz="1800" b="0" dirty="0">
                <a:solidFill>
                  <a:srgbClr val="0070C0"/>
                </a:solidFill>
                <a:latin typeface="+mn-lt"/>
                <a:ea typeface="+mn-ea"/>
              </a:rPr>
              <a:t>特殊教育推行委員會會議</a:t>
            </a:r>
            <a:r>
              <a:rPr lang="zh-TW" altLang="en-US" sz="1800" b="0" dirty="0">
                <a:latin typeface="+mn-lt"/>
                <a:ea typeface="+mn-ea"/>
              </a:rPr>
              <a:t>，出席共</a:t>
            </a:r>
            <a:r>
              <a:rPr lang="en-US" altLang="zh-TW" sz="1800" b="0" dirty="0">
                <a:latin typeface="+mn-lt"/>
                <a:ea typeface="+mn-ea"/>
              </a:rPr>
              <a:t>29</a:t>
            </a:r>
            <a:r>
              <a:rPr lang="zh-TW" altLang="en-US" sz="1800" b="0" dirty="0">
                <a:latin typeface="+mn-lt"/>
                <a:ea typeface="+mn-ea"/>
              </a:rPr>
              <a:t>人，透過會議進行本校特殊教育相關事務進行討論與協調，並審議</a:t>
            </a:r>
            <a:r>
              <a:rPr lang="en-US" altLang="zh-TW" sz="1800" b="0" dirty="0">
                <a:latin typeface="+mn-lt"/>
                <a:ea typeface="+mn-ea"/>
              </a:rPr>
              <a:t>112</a:t>
            </a:r>
            <a:r>
              <a:rPr lang="zh-TW" altLang="en-US" sz="1800" b="0" dirty="0">
                <a:latin typeface="+mn-lt"/>
                <a:ea typeface="+mn-ea"/>
              </a:rPr>
              <a:t>年度特殊教育工作計畫暨經費</a:t>
            </a:r>
            <a:r>
              <a:rPr lang="en-US" altLang="zh-TW" sz="1800" b="0" dirty="0">
                <a:latin typeface="+mn-lt"/>
                <a:ea typeface="+mn-ea"/>
              </a:rPr>
              <a:t>(</a:t>
            </a:r>
            <a:r>
              <a:rPr lang="zh-TW" altLang="en-US" sz="1800" b="0" dirty="0">
                <a:latin typeface="+mn-lt"/>
                <a:ea typeface="+mn-ea"/>
              </a:rPr>
              <a:t>含交通費補助</a:t>
            </a:r>
            <a:r>
              <a:rPr lang="en-US" altLang="zh-TW" sz="1800" b="0" dirty="0">
                <a:latin typeface="+mn-lt"/>
                <a:ea typeface="+mn-ea"/>
              </a:rPr>
              <a:t>)</a:t>
            </a:r>
            <a:r>
              <a:rPr lang="zh-TW" altLang="en-US" sz="1800" b="0" dirty="0">
                <a:latin typeface="+mn-lt"/>
                <a:ea typeface="+mn-ea"/>
              </a:rPr>
              <a:t>申請案、教育部補助身心障礙職涯輔導補助人力申請案。</a:t>
            </a:r>
            <a:endParaRPr lang="zh-TW" altLang="en-US" sz="1800" dirty="0">
              <a:latin typeface="+mn-lt"/>
              <a:ea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B02E5BD-9AE5-4B70-8DC2-2F3E6E165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51" y="1602851"/>
            <a:ext cx="2673927" cy="200499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FF2DCC23-E92B-4BBF-8985-413FFF736A5D}"/>
              </a:ext>
            </a:extLst>
          </p:cNvPr>
          <p:cNvSpPr txBox="1"/>
          <p:nvPr/>
        </p:nvSpPr>
        <p:spPr>
          <a:xfrm rot="10800000" flipV="1">
            <a:off x="3723840" y="4165357"/>
            <a:ext cx="43497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111.10.14(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五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召開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111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學年度</a:t>
            </a:r>
            <a:r>
              <a:rPr lang="zh-TW" altLang="en-US" dirty="0">
                <a:solidFill>
                  <a:srgbClr val="0070C0"/>
                </a:solidFill>
              </a:rPr>
              <a:t>特殊教育輔導協調會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，出席共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65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人，學務長與行政、學術單位代表透過會議進行全校特殊教育宣導及相關個案討論，並提供相對應的輔導策略，提升校園整體特殊教育輔導知能。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D9064407-AFA0-4683-BAA9-6D33F3276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35" y="4252652"/>
            <a:ext cx="2365829" cy="17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60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67E29F2-DFCB-44F3-BB15-61D907CD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74" y="666974"/>
            <a:ext cx="3102379" cy="921585"/>
          </a:xfrm>
        </p:spPr>
        <p:txBody>
          <a:bodyPr>
            <a:normAutofit/>
          </a:bodyPr>
          <a:lstStyle/>
          <a:p>
            <a:r>
              <a:rPr lang="zh-TW" altLang="en-US" sz="2400" b="0" dirty="0">
                <a:solidFill>
                  <a:srgbClr val="FF0000"/>
                </a:solidFill>
                <a:latin typeface="+mn-lt"/>
                <a:ea typeface="+mn-ea"/>
              </a:rPr>
              <a:t>資源教室迎新暨助人者知能提升活動</a:t>
            </a:r>
          </a:p>
        </p:txBody>
      </p:sp>
      <p:sp>
        <p:nvSpPr>
          <p:cNvPr id="5" name="內容版面配置區 5">
            <a:extLst>
              <a:ext uri="{FF2B5EF4-FFF2-40B4-BE49-F238E27FC236}">
                <a16:creationId xmlns="" xmlns:a16="http://schemas.microsoft.com/office/drawing/2014/main" id="{39A0EF7D-661C-46AE-AFEE-988B1740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10" y="1422207"/>
            <a:ext cx="4135292" cy="2338799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</a:pPr>
            <a:r>
              <a:rPr lang="en-US" altLang="zh-TW" sz="1600" b="0" dirty="0">
                <a:latin typeface="+mn-lt"/>
                <a:ea typeface="+mn-ea"/>
              </a:rPr>
              <a:t>111.10.01(</a:t>
            </a:r>
            <a:r>
              <a:rPr lang="zh-TW" altLang="en-US" sz="1600" b="0" dirty="0">
                <a:latin typeface="+mn-lt"/>
                <a:ea typeface="+mn-ea"/>
              </a:rPr>
              <a:t>六</a:t>
            </a:r>
            <a:r>
              <a:rPr lang="en-US" altLang="zh-TW" sz="1600" b="0" dirty="0">
                <a:latin typeface="+mn-lt"/>
                <a:ea typeface="+mn-ea"/>
              </a:rPr>
              <a:t>)</a:t>
            </a:r>
            <a:r>
              <a:rPr lang="zh-TW" altLang="en-US" sz="1600" b="0" dirty="0">
                <a:latin typeface="+mn-lt"/>
                <a:ea typeface="+mn-ea"/>
              </a:rPr>
              <a:t>資源教室辦理此活動以提升助人者特教知能，了解如何協助、陪伴特教生，並傾聽其需求，本次安排桃園探索體驗園區高低空探索活動，使不同障別同學皆能參與活動，並激發特教生之專長、潛能及互助合作精神，本次參與共</a:t>
            </a:r>
            <a:r>
              <a:rPr lang="en-US" altLang="zh-TW" sz="1600" b="0" dirty="0">
                <a:latin typeface="+mn-lt"/>
                <a:ea typeface="+mn-ea"/>
              </a:rPr>
              <a:t>27</a:t>
            </a:r>
            <a:r>
              <a:rPr lang="zh-TW" altLang="en-US" sz="1600" b="0" dirty="0">
                <a:latin typeface="+mn-lt"/>
                <a:ea typeface="+mn-ea"/>
              </a:rPr>
              <a:t>人次。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08555F0-DDD6-4A89-9C6D-49B3BA724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49" y="662260"/>
            <a:ext cx="3357414" cy="2518061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="" xmlns:a16="http://schemas.microsoft.com/office/drawing/2014/main" id="{68143E8B-9C39-4AD9-B5EA-4390D20C6CB5}"/>
              </a:ext>
            </a:extLst>
          </p:cNvPr>
          <p:cNvSpPr txBox="1">
            <a:spLocks/>
          </p:cNvSpPr>
          <p:nvPr/>
        </p:nvSpPr>
        <p:spPr>
          <a:xfrm>
            <a:off x="5164981" y="3289563"/>
            <a:ext cx="2675452" cy="83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2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400" b="0" dirty="0">
                <a:solidFill>
                  <a:srgbClr val="FF0000"/>
                </a:solidFill>
                <a:latin typeface="+mn-lt"/>
                <a:ea typeface="+mn-ea"/>
              </a:rPr>
              <a:t>資源教室有愛無礙手作大挑戰</a:t>
            </a:r>
          </a:p>
        </p:txBody>
      </p:sp>
      <p:sp>
        <p:nvSpPr>
          <p:cNvPr id="11" name="內容版面配置區 5">
            <a:extLst>
              <a:ext uri="{FF2B5EF4-FFF2-40B4-BE49-F238E27FC236}">
                <a16:creationId xmlns="" xmlns:a16="http://schemas.microsoft.com/office/drawing/2014/main" id="{CB6155BD-1FA9-4FCD-BD47-4BDA2FB86291}"/>
              </a:ext>
            </a:extLst>
          </p:cNvPr>
          <p:cNvSpPr txBox="1">
            <a:spLocks/>
          </p:cNvSpPr>
          <p:nvPr/>
        </p:nvSpPr>
        <p:spPr>
          <a:xfrm>
            <a:off x="4435061" y="4018697"/>
            <a:ext cx="4135292" cy="2518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TW" sz="1600" b="0" dirty="0">
                <a:latin typeface="+mn-lt"/>
                <a:ea typeface="+mn-ea"/>
              </a:rPr>
              <a:t>111.11.05(</a:t>
            </a:r>
            <a:r>
              <a:rPr lang="zh-TW" altLang="en-US" sz="1600" b="0" dirty="0">
                <a:latin typeface="+mn-lt"/>
                <a:ea typeface="+mn-ea"/>
              </a:rPr>
              <a:t>六</a:t>
            </a:r>
            <a:r>
              <a:rPr lang="en-US" altLang="zh-TW" sz="1600" b="0" dirty="0">
                <a:latin typeface="+mn-lt"/>
                <a:ea typeface="+mn-ea"/>
              </a:rPr>
              <a:t>)</a:t>
            </a:r>
            <a:r>
              <a:rPr lang="zh-TW" altLang="en-US" sz="1600" b="0" dirty="0">
                <a:latin typeface="+mn-lt"/>
                <a:ea typeface="+mn-ea"/>
              </a:rPr>
              <a:t>辦理</a:t>
            </a:r>
            <a:r>
              <a:rPr lang="en-US" altLang="zh-TW" sz="1600" b="0" dirty="0">
                <a:latin typeface="+mn-lt"/>
                <a:ea typeface="+mn-ea"/>
              </a:rPr>
              <a:t>111</a:t>
            </a:r>
            <a:r>
              <a:rPr lang="zh-TW" altLang="en-US" sz="1600" b="0" dirty="0">
                <a:latin typeface="+mn-lt"/>
                <a:ea typeface="+mn-ea"/>
              </a:rPr>
              <a:t>學年資源教室有愛無礙自強體驗活動，共計</a:t>
            </a:r>
            <a:r>
              <a:rPr lang="en-US" altLang="zh-TW" sz="1600" b="0" dirty="0">
                <a:latin typeface="+mn-lt"/>
                <a:ea typeface="+mn-ea"/>
              </a:rPr>
              <a:t>32</a:t>
            </a:r>
            <a:r>
              <a:rPr lang="zh-TW" altLang="en-US" sz="1600" b="0" dirty="0">
                <a:latin typeface="+mn-lt"/>
                <a:ea typeface="+mn-ea"/>
              </a:rPr>
              <a:t>人參與</a:t>
            </a:r>
            <a:r>
              <a:rPr lang="en-US" altLang="zh-TW" sz="1600" b="0" dirty="0">
                <a:latin typeface="+mn-lt"/>
                <a:ea typeface="+mn-ea"/>
              </a:rPr>
              <a:t>(</a:t>
            </a:r>
            <a:r>
              <a:rPr lang="zh-TW" altLang="en-US" sz="1600" b="0" dirty="0">
                <a:latin typeface="+mn-lt"/>
                <a:ea typeface="+mn-ea"/>
              </a:rPr>
              <a:t>含</a:t>
            </a:r>
            <a:r>
              <a:rPr lang="en-US" altLang="zh-TW" sz="1600" b="0" dirty="0">
                <a:latin typeface="+mn-lt"/>
                <a:ea typeface="+mn-ea"/>
              </a:rPr>
              <a:t>3</a:t>
            </a:r>
            <a:r>
              <a:rPr lang="zh-TW" altLang="en-US" sz="1600" b="0" dirty="0">
                <a:latin typeface="+mn-lt"/>
                <a:ea typeface="+mn-ea"/>
              </a:rPr>
              <a:t>位電動輪椅學生</a:t>
            </a:r>
            <a:r>
              <a:rPr lang="en-US" altLang="zh-TW" sz="1600" b="0" dirty="0">
                <a:latin typeface="+mn-lt"/>
                <a:ea typeface="+mn-ea"/>
              </a:rPr>
              <a:t>)</a:t>
            </a:r>
            <a:r>
              <a:rPr lang="zh-TW" altLang="en-US" sz="1600" b="0" dirty="0">
                <a:latin typeface="+mn-lt"/>
                <a:ea typeface="+mn-ea"/>
              </a:rPr>
              <a:t>，本次特別規劃無障礙遊覽車及行程，帶領同學前往苗栗大湖景點，藉由手作活動，提升學生人際互動能力，並增加肢體障礙學生出遊之經驗。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37805EF2-0637-4921-9D68-7A8D206E1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5" y="4261867"/>
            <a:ext cx="1547704" cy="20640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E5745499-00A1-4DFD-8FE4-4F9DA8C27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99" y="4261867"/>
            <a:ext cx="2470501" cy="18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9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薛淑文  組長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僑陸組業務報告</a:t>
            </a:r>
          </a:p>
        </p:txBody>
      </p:sp>
    </p:spTree>
    <p:extLst>
      <p:ext uri="{BB962C8B-B14F-4D97-AF65-F5344CB8AC3E}">
        <p14:creationId xmlns:p14="http://schemas.microsoft.com/office/powerpoint/2010/main" val="2262448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90E7F949-A8DA-417D-BF15-C1D13059801D}"/>
              </a:ext>
            </a:extLst>
          </p:cNvPr>
          <p:cNvSpPr txBox="1"/>
          <p:nvPr/>
        </p:nvSpPr>
        <p:spPr>
          <a:xfrm>
            <a:off x="514739" y="452889"/>
            <a:ext cx="4171561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僑陸生相關提醒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7F81E38D-F8E8-4F74-9AA1-19F8A2FCBB7D}"/>
              </a:ext>
            </a:extLst>
          </p:cNvPr>
          <p:cNvSpPr txBox="1"/>
          <p:nvPr/>
        </p:nvSpPr>
        <p:spPr>
          <a:xfrm>
            <a:off x="660823" y="1252399"/>
            <a:ext cx="7740227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֎</a:t>
            </a:r>
            <a:r>
              <a:rPr lang="zh-TW" altLang="en-US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居留事項：</a:t>
            </a:r>
            <a:r>
              <a:rPr lang="zh-TW" altLang="en-US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（陸生持停留入台證，通報規定相同）</a:t>
            </a:r>
            <a:endParaRPr lang="en-US" altLang="zh-TW" b="1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僑生入境後依法得辦理居留證，居留事由為「就學」，若因休學、退學、畢業等就學狀態改變，學校即需通報移民署，學生居留證即會被註銷，必須儘快離境。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居留證若於到期前未申辦延期者（到期前一個月內可申請），除罰款外，超過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天未補辦者，將被強制出境，再重新申請入境。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DB762D1B-7059-45BD-B561-ADF2D414E38D}"/>
              </a:ext>
            </a:extLst>
          </p:cNvPr>
          <p:cNvSpPr txBox="1"/>
          <p:nvPr/>
        </p:nvSpPr>
        <p:spPr>
          <a:xfrm>
            <a:off x="660822" y="4018337"/>
            <a:ext cx="7740227" cy="22159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֎</a:t>
            </a:r>
            <a:r>
              <a:rPr lang="zh-TW" altLang="en-US" sz="28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工讀事項：</a:t>
            </a:r>
            <a:endParaRPr lang="en-US" altLang="zh-TW" sz="2800" b="1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僑生打工前須先到至勞動部網站線上辦理工作證，以防因非法打工而遭遣送出境，平日每週不得超過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小時，寒暑假不限；陸生不可於校內外打工，除了「服務學習」與「課程實習」外，無論有酬或無酬，舉凡有勞務提供皆不宜從事。</a:t>
            </a:r>
          </a:p>
        </p:txBody>
      </p:sp>
    </p:spTree>
    <p:extLst>
      <p:ext uri="{BB962C8B-B14F-4D97-AF65-F5344CB8AC3E}">
        <p14:creationId xmlns:p14="http://schemas.microsoft.com/office/powerpoint/2010/main" val="820912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鄭光育  組長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職輔組業務報告</a:t>
            </a:r>
          </a:p>
        </p:txBody>
      </p:sp>
    </p:spTree>
    <p:extLst>
      <p:ext uri="{BB962C8B-B14F-4D97-AF65-F5344CB8AC3E}">
        <p14:creationId xmlns:p14="http://schemas.microsoft.com/office/powerpoint/2010/main" val="2793119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/>
          <p:cNvGraphicFramePr>
            <a:graphicFrameLocks/>
          </p:cNvGraphicFramePr>
          <p:nvPr>
            <p:extLst/>
          </p:nvPr>
        </p:nvGraphicFramePr>
        <p:xfrm>
          <a:off x="971550" y="1866875"/>
          <a:ext cx="7200900" cy="3779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59883" y="5650696"/>
            <a:ext cx="8446416" cy="8490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TW" sz="1350" b="0" dirty="0"/>
              <a:t>111</a:t>
            </a:r>
            <a:r>
              <a:rPr lang="zh-TW" altLang="en-US" sz="1350" b="0" dirty="0"/>
              <a:t>年度本校目標填答率：畢一問卷</a:t>
            </a:r>
            <a:r>
              <a:rPr lang="en-US" altLang="zh-TW" sz="1350" b="0" dirty="0"/>
              <a:t>-</a:t>
            </a:r>
            <a:r>
              <a:rPr lang="zh-TW" altLang="en-US" sz="1350" b="0" dirty="0"/>
              <a:t>學士</a:t>
            </a:r>
            <a:r>
              <a:rPr lang="en-US" altLang="zh-TW" sz="1350" b="0" dirty="0"/>
              <a:t>60%</a:t>
            </a:r>
            <a:r>
              <a:rPr lang="zh-TW" altLang="en-US" sz="1350" b="0" dirty="0"/>
              <a:t>、碩博士</a:t>
            </a:r>
            <a:r>
              <a:rPr lang="en-US" altLang="zh-TW" sz="1350" b="0" dirty="0"/>
              <a:t>50%</a:t>
            </a:r>
            <a:r>
              <a:rPr lang="zh-TW" altLang="en-US" sz="1350" b="0" dirty="0"/>
              <a:t>，畢三問卷</a:t>
            </a:r>
            <a:r>
              <a:rPr lang="en-US" altLang="zh-TW" sz="1350" b="0" dirty="0"/>
              <a:t>-</a:t>
            </a:r>
            <a:r>
              <a:rPr lang="zh-TW" altLang="en-US" sz="1350" b="0" dirty="0"/>
              <a:t>學士</a:t>
            </a:r>
            <a:r>
              <a:rPr lang="en-US" altLang="zh-TW" sz="1350" b="0" dirty="0"/>
              <a:t>50%</a:t>
            </a:r>
            <a:r>
              <a:rPr lang="zh-TW" altLang="en-US" sz="1350" b="0" dirty="0"/>
              <a:t>、碩士</a:t>
            </a:r>
            <a:r>
              <a:rPr lang="en-US" altLang="zh-TW" sz="1350" b="0" dirty="0"/>
              <a:t>40%</a:t>
            </a:r>
            <a:r>
              <a:rPr lang="zh-TW" altLang="en-US" sz="1350" b="0" dirty="0"/>
              <a:t>、博士</a:t>
            </a:r>
            <a:r>
              <a:rPr lang="en-US" altLang="zh-TW" sz="1350" b="0" dirty="0"/>
              <a:t>35%</a:t>
            </a:r>
            <a:r>
              <a:rPr lang="zh-TW" altLang="en-US" sz="1350" b="0" dirty="0"/>
              <a:t>，  </a:t>
            </a:r>
            <a:endParaRPr lang="en-US" altLang="zh-TW" sz="1350" b="0" dirty="0"/>
          </a:p>
          <a:p>
            <a:pPr marL="0" indent="0">
              <a:buNone/>
            </a:pPr>
            <a:r>
              <a:rPr lang="zh-TW" altLang="en-US" sz="1350" b="0" dirty="0"/>
              <a:t>　　　　　　　　　　　  畢五問卷</a:t>
            </a:r>
            <a:r>
              <a:rPr lang="en-US" altLang="zh-TW" sz="1350" b="0" dirty="0"/>
              <a:t>-</a:t>
            </a:r>
            <a:r>
              <a:rPr lang="zh-TW" altLang="en-US" sz="1350" b="0" dirty="0"/>
              <a:t>學士</a:t>
            </a:r>
            <a:r>
              <a:rPr lang="en-US" altLang="zh-TW" sz="1350" b="0" dirty="0"/>
              <a:t>45%</a:t>
            </a:r>
            <a:r>
              <a:rPr lang="zh-TW" altLang="en-US" sz="1350" b="0" dirty="0"/>
              <a:t>、碩士</a:t>
            </a:r>
            <a:r>
              <a:rPr lang="en-US" altLang="zh-TW" sz="1350" b="0" dirty="0"/>
              <a:t>40%</a:t>
            </a:r>
            <a:r>
              <a:rPr lang="zh-TW" altLang="en-US" sz="1350" b="0" dirty="0"/>
              <a:t>、博士</a:t>
            </a:r>
            <a:r>
              <a:rPr lang="en-US" altLang="zh-TW" sz="1350" b="0" dirty="0"/>
              <a:t>35%</a:t>
            </a:r>
            <a:r>
              <a:rPr lang="zh-TW" altLang="en-US" sz="1350" b="0" dirty="0"/>
              <a:t>。</a:t>
            </a:r>
            <a:endParaRPr lang="en-US" altLang="zh-TW" sz="1350" b="0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74875" y="673666"/>
            <a:ext cx="7716564" cy="1325563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畢業生調查全國平均年年升高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322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-1047"/>
          <a:stretch/>
        </p:blipFill>
        <p:spPr>
          <a:xfrm>
            <a:off x="2123728" y="2060848"/>
            <a:ext cx="5040560" cy="461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755576" y="255419"/>
            <a:ext cx="7992888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1" hangingPunct="1">
              <a:spcBef>
                <a:spcPts val="600"/>
              </a:spcBef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「恨不能在這一天，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eaLnBrk="1" hangingPunct="1">
              <a:spcBef>
                <a:spcPts val="600"/>
              </a:spcBef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妳也知道有關妳平安的事；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eaLnBrk="1" hangingPunct="1">
              <a:spcBef>
                <a:spcPts val="600"/>
              </a:spcBef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但這事如今在妳眼前是隱藏的。</a:t>
            </a:r>
            <a:endParaRPr kumimoji="1" lang="en-US" altLang="zh-TW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04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4875" y="673666"/>
            <a:ext cx="7716564" cy="1325563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職輔組重點工作項目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8003" y="1795141"/>
            <a:ext cx="5185102" cy="386017"/>
          </a:xfrm>
        </p:spPr>
        <p:txBody>
          <a:bodyPr>
            <a:normAutofit/>
          </a:bodyPr>
          <a:lstStyle/>
          <a:p>
            <a:r>
              <a:rPr lang="zh-TW" altLang="en-US" sz="2000" b="0" dirty="0"/>
              <a:t>人資達人系列講座：</a:t>
            </a:r>
            <a:r>
              <a:rPr lang="en-US" altLang="zh-TW" sz="2000" b="0" dirty="0"/>
              <a:t>11/9</a:t>
            </a:r>
            <a:r>
              <a:rPr lang="zh-TW" altLang="en-US" sz="2000" b="0" dirty="0"/>
              <a:t>、</a:t>
            </a:r>
            <a:r>
              <a:rPr lang="en-US" altLang="zh-TW" sz="2000" b="0" dirty="0"/>
              <a:t>11/16</a:t>
            </a:r>
            <a:r>
              <a:rPr lang="zh-TW" altLang="en-US" sz="2000" b="0" dirty="0"/>
              <a:t>、</a:t>
            </a:r>
            <a:r>
              <a:rPr lang="en-US" altLang="zh-TW" sz="2000" b="0" dirty="0"/>
              <a:t>11/30</a:t>
            </a:r>
          </a:p>
          <a:p>
            <a:endParaRPr lang="en-US" altLang="zh-TW" sz="2000" b="0" dirty="0"/>
          </a:p>
          <a:p>
            <a:pPr marL="0" indent="0">
              <a:buNone/>
            </a:pPr>
            <a:endParaRPr lang="en-US" altLang="zh-TW" sz="2400" b="0" dirty="0"/>
          </a:p>
          <a:p>
            <a:pPr marL="0" indent="0">
              <a:buNone/>
            </a:pPr>
            <a:endParaRPr lang="en-US" altLang="zh-TW" sz="2400" b="0" dirty="0"/>
          </a:p>
          <a:p>
            <a:endParaRPr lang="en-US" altLang="zh-TW" b="0" dirty="0"/>
          </a:p>
        </p:txBody>
      </p:sp>
      <p:pic>
        <p:nvPicPr>
          <p:cNvPr id="1026" name="Picture 2" descr="http://eao.dsa.fju.edu.tw/pic/activity_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4" y="4671452"/>
            <a:ext cx="1411127" cy="14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ao.dsa.fju.edu.tw/pic/activity_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0" y="4671452"/>
            <a:ext cx="1352938" cy="14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ao.dsa.fju.edu.tw/pic/activity_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45" y="4665733"/>
            <a:ext cx="1350357" cy="14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ao.dsa.fju.edu.tw/pic/activity_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09" y="4663342"/>
            <a:ext cx="1357471" cy="14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ao.dsa.fju.edu.tw/pic/activity_35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2" b="34230"/>
          <a:stretch/>
        </p:blipFill>
        <p:spPr bwMode="auto">
          <a:xfrm>
            <a:off x="6755751" y="4663342"/>
            <a:ext cx="1429789" cy="14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736464" y="1704728"/>
            <a:ext cx="6199255" cy="542232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74875" y="3292036"/>
            <a:ext cx="5542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職場美學工作坊：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11/10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11/11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11/17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11/18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12/02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12/09</a:t>
            </a:r>
          </a:p>
        </p:txBody>
      </p:sp>
      <p:sp>
        <p:nvSpPr>
          <p:cNvPr id="9" name="矩形 8"/>
          <p:cNvSpPr/>
          <p:nvPr/>
        </p:nvSpPr>
        <p:spPr>
          <a:xfrm>
            <a:off x="874875" y="2569443"/>
            <a:ext cx="4701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職人夢想家系列講座：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12/14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12/21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736464" y="2479849"/>
            <a:ext cx="6199255" cy="57929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25244" y="3208984"/>
            <a:ext cx="6215698" cy="81284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720021" y="4104883"/>
            <a:ext cx="6215698" cy="49331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76016" y="4166875"/>
            <a:ext cx="622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大學入門合作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CVHS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團體施測、團體討論活動持續辦理中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93" y="3897826"/>
            <a:ext cx="1101896" cy="782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55" y="3085409"/>
            <a:ext cx="1147068" cy="79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93" y="2303763"/>
            <a:ext cx="1101896" cy="806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29" y="1543917"/>
            <a:ext cx="1187294" cy="759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3898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林自强  副學務長</a:t>
            </a:r>
            <a:endParaRPr lang="en-US" altLang="zh-TW" dirty="0"/>
          </a:p>
        </p:txBody>
      </p:sp>
      <p:sp>
        <p:nvSpPr>
          <p:cNvPr id="9" name="標題 5"/>
          <p:cNvSpPr>
            <a:spLocks noGrp="1"/>
          </p:cNvSpPr>
          <p:nvPr>
            <p:ph type="ctrTitle"/>
          </p:nvPr>
        </p:nvSpPr>
        <p:spPr>
          <a:xfrm>
            <a:off x="1429408" y="1786758"/>
            <a:ext cx="6285186" cy="2038515"/>
          </a:xfrm>
        </p:spPr>
        <p:txBody>
          <a:bodyPr/>
          <a:lstStyle/>
          <a:p>
            <a:r>
              <a:rPr lang="zh-TW" altLang="en-US" dirty="0"/>
              <a:t>校園安全事件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統計分析</a:t>
            </a:r>
          </a:p>
        </p:txBody>
      </p:sp>
    </p:spTree>
    <p:extLst>
      <p:ext uri="{BB962C8B-B14F-4D97-AF65-F5344CB8AC3E}">
        <p14:creationId xmlns:p14="http://schemas.microsoft.com/office/powerpoint/2010/main" val="4294868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535864"/>
              </p:ext>
            </p:extLst>
          </p:nvPr>
        </p:nvGraphicFramePr>
        <p:xfrm>
          <a:off x="884655" y="2480979"/>
          <a:ext cx="7537566" cy="3369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050">
                  <a:extLst>
                    <a:ext uri="{9D8B030D-6E8A-4147-A177-3AD203B41FA5}">
                      <a16:colId xmlns="" xmlns:a16="http://schemas.microsoft.com/office/drawing/2014/main" val="361027615"/>
                    </a:ext>
                  </a:extLst>
                </a:gridCol>
                <a:gridCol w="527114">
                  <a:extLst>
                    <a:ext uri="{9D8B030D-6E8A-4147-A177-3AD203B41FA5}">
                      <a16:colId xmlns="" xmlns:a16="http://schemas.microsoft.com/office/drawing/2014/main" val="1345836962"/>
                    </a:ext>
                  </a:extLst>
                </a:gridCol>
                <a:gridCol w="522957">
                  <a:extLst>
                    <a:ext uri="{9D8B030D-6E8A-4147-A177-3AD203B41FA5}">
                      <a16:colId xmlns="" xmlns:a16="http://schemas.microsoft.com/office/drawing/2014/main" val="3608458196"/>
                    </a:ext>
                  </a:extLst>
                </a:gridCol>
                <a:gridCol w="561202">
                  <a:extLst>
                    <a:ext uri="{9D8B030D-6E8A-4147-A177-3AD203B41FA5}">
                      <a16:colId xmlns="" xmlns:a16="http://schemas.microsoft.com/office/drawing/2014/main" val="1454432296"/>
                    </a:ext>
                  </a:extLst>
                </a:gridCol>
                <a:gridCol w="745630">
                  <a:extLst>
                    <a:ext uri="{9D8B030D-6E8A-4147-A177-3AD203B41FA5}">
                      <a16:colId xmlns="" xmlns:a16="http://schemas.microsoft.com/office/drawing/2014/main" val="334535541"/>
                    </a:ext>
                  </a:extLst>
                </a:gridCol>
                <a:gridCol w="621101">
                  <a:extLst>
                    <a:ext uri="{9D8B030D-6E8A-4147-A177-3AD203B41FA5}">
                      <a16:colId xmlns="" xmlns:a16="http://schemas.microsoft.com/office/drawing/2014/main" val="2951942343"/>
                    </a:ext>
                  </a:extLst>
                </a:gridCol>
                <a:gridCol w="608162">
                  <a:extLst>
                    <a:ext uri="{9D8B030D-6E8A-4147-A177-3AD203B41FA5}">
                      <a16:colId xmlns="" xmlns:a16="http://schemas.microsoft.com/office/drawing/2014/main" val="1849787794"/>
                    </a:ext>
                  </a:extLst>
                </a:gridCol>
                <a:gridCol w="705210">
                  <a:extLst>
                    <a:ext uri="{9D8B030D-6E8A-4147-A177-3AD203B41FA5}">
                      <a16:colId xmlns="" xmlns:a16="http://schemas.microsoft.com/office/drawing/2014/main" val="3993918851"/>
                    </a:ext>
                  </a:extLst>
                </a:gridCol>
                <a:gridCol w="627572">
                  <a:extLst>
                    <a:ext uri="{9D8B030D-6E8A-4147-A177-3AD203B41FA5}">
                      <a16:colId xmlns="" xmlns:a16="http://schemas.microsoft.com/office/drawing/2014/main" val="2226957363"/>
                    </a:ext>
                  </a:extLst>
                </a:gridCol>
                <a:gridCol w="548405">
                  <a:extLst>
                    <a:ext uri="{9D8B030D-6E8A-4147-A177-3AD203B41FA5}">
                      <a16:colId xmlns="" xmlns:a16="http://schemas.microsoft.com/office/drawing/2014/main" val="3576169616"/>
                    </a:ext>
                  </a:extLst>
                </a:gridCol>
                <a:gridCol w="559540">
                  <a:extLst>
                    <a:ext uri="{9D8B030D-6E8A-4147-A177-3AD203B41FA5}">
                      <a16:colId xmlns="" xmlns:a16="http://schemas.microsoft.com/office/drawing/2014/main" val="1729036327"/>
                    </a:ext>
                  </a:extLst>
                </a:gridCol>
                <a:gridCol w="667623">
                  <a:extLst>
                    <a:ext uri="{9D8B030D-6E8A-4147-A177-3AD203B41FA5}">
                      <a16:colId xmlns="" xmlns:a16="http://schemas.microsoft.com/office/drawing/2014/main" val="1948528757"/>
                    </a:ext>
                  </a:extLst>
                </a:gridCol>
              </a:tblGrid>
              <a:tr h="53465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年</a:t>
                      </a:r>
                      <a:r>
                        <a:rPr lang="en-US" sz="900" kern="0" dirty="0">
                          <a:solidFill>
                            <a:srgbClr val="FFFF00"/>
                          </a:solidFill>
                          <a:effectLst/>
                        </a:rPr>
                        <a:t>/</a:t>
                      </a: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月份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車禍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疾病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送醫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自我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傷害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遺失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800" kern="0" dirty="0">
                          <a:solidFill>
                            <a:srgbClr val="FFFF00"/>
                          </a:solidFill>
                          <a:effectLst/>
                        </a:rPr>
                        <a:t>（失竊）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騷擾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詐騙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情緒困擾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擾鄰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喧鬧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網路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租賃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糾紛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其他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FFFF00"/>
                          </a:solidFill>
                          <a:effectLst/>
                        </a:rPr>
                        <a:t>小計</a:t>
                      </a:r>
                      <a:endParaRPr lang="zh-TW" sz="900" kern="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552527651"/>
                  </a:ext>
                </a:extLst>
              </a:tr>
              <a:tr h="31780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110-1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統</a:t>
                      </a:r>
                      <a:r>
                        <a:rPr lang="en-US" sz="900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900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34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29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446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805403809"/>
                  </a:ext>
                </a:extLst>
              </a:tr>
              <a:tr h="35594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111 /2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434710889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117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3542095611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850207313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3362334564"/>
                  </a:ext>
                </a:extLst>
              </a:tr>
              <a:tr h="32429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34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1686385716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0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3635461884"/>
                  </a:ext>
                </a:extLst>
              </a:tr>
              <a:tr h="31780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110-2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</a:t>
                      </a:r>
                      <a:r>
                        <a:rPr lang="en-US" sz="900" ker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900" ker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47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54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404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1989924416"/>
                  </a:ext>
                </a:extLst>
              </a:tr>
              <a:tr h="33596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比 較</a:t>
                      </a:r>
                      <a:endParaRPr lang="zh-TW" sz="900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-38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+13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-53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+2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-5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+31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-3</a:t>
                      </a:r>
                      <a:endParaRPr lang="zh-TW" altLang="en-US" sz="11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-6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+16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-42</a:t>
                      </a:r>
                      <a:endParaRPr lang="zh-TW" altLang="en-US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3468531931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955012" y="1241045"/>
            <a:ext cx="54582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輔仁大學</a:t>
            </a:r>
            <a:r>
              <a:rPr kumimoji="1" lang="en-US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1" lang="zh-TW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學年度第</a:t>
            </a:r>
            <a:r>
              <a:rPr kumimoji="1" lang="de-DE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學期校安事件統計表</a:t>
            </a:r>
            <a:endParaRPr kumimoji="1" lang="zh-TW" altLang="en-US" sz="21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4500" y="1699022"/>
            <a:ext cx="753756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de-DE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</a:t>
            </a:r>
            <a:r>
              <a:rPr lang="de-DE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學期校安事件總件數為</a:t>
            </a:r>
            <a:r>
              <a:rPr lang="de-DE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404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件，較上學期減少</a:t>
            </a:r>
            <a:r>
              <a:rPr lang="de-DE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42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件，除難以歸因之其他類事件外，以自我傷害</a:t>
            </a:r>
            <a:r>
              <a:rPr lang="de-DE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件居多，情緒困擾</a:t>
            </a:r>
            <a:r>
              <a:rPr lang="de-DE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件次之，騷擾</a:t>
            </a:r>
            <a:r>
              <a:rPr lang="de-DE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件再次之。此外，詐騙案件有</a:t>
            </a:r>
            <a:r>
              <a:rPr lang="de-DE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件，詐騙方式仍多類似，應再加強宣導</a:t>
            </a:r>
            <a:r>
              <a:rPr kumimoji="1" lang="zh-TW" altLang="zh-TW" sz="135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1" lang="zh-TW" altLang="en-US" sz="135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24403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3360" y="5029200"/>
            <a:ext cx="215693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base">
              <a:spcBef>
                <a:spcPts val="75"/>
              </a:spcBef>
              <a:spcAft>
                <a:spcPct val="0"/>
              </a:spcAft>
              <a:defRPr/>
            </a:pPr>
            <a:r>
              <a:rPr kumimoji="1" sz="1350" u="sng" spc="3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WenQuanYi Micro Hei"/>
                <a:ea typeface="新細明體" charset="-120"/>
                <a:cs typeface="WenQuanYi Micro Hei"/>
              </a:rPr>
              <a:t>資料</a:t>
            </a:r>
            <a:r>
              <a:rPr kumimoji="1" sz="1350" u="sng" spc="2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WenQuanYi Micro Hei"/>
                <a:ea typeface="新細明體" charset="-120"/>
                <a:cs typeface="WenQuanYi Micro Hei"/>
              </a:rPr>
              <a:t>統</a:t>
            </a:r>
            <a:r>
              <a:rPr kumimoji="1" sz="1350" u="sng" spc="3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WenQuanYi Micro Hei"/>
                <a:ea typeface="新細明體" charset="-120"/>
                <a:cs typeface="WenQuanYi Micro Hei"/>
              </a:rPr>
              <a:t>計截止日</a:t>
            </a:r>
            <a:r>
              <a:rPr kumimoji="1" sz="1350" u="sng" spc="3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WenQuanYi Micro Hei"/>
                <a:ea typeface="新細明體" charset="-120"/>
                <a:cs typeface="WenQuanYi Micro Hei"/>
              </a:rPr>
              <a:t>：</a:t>
            </a:r>
            <a:r>
              <a:rPr kumimoji="1" sz="1350" spc="-49" dirty="0">
                <a:solidFill>
                  <a:prstClr val="black"/>
                </a:solidFill>
                <a:latin typeface="WenQuanYi Micro Hei"/>
                <a:ea typeface="新細明體" charset="-120"/>
                <a:cs typeface="WenQuanYi Micro Hei"/>
              </a:rPr>
              <a:t> </a:t>
            </a:r>
            <a:r>
              <a:rPr kumimoji="1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11</a:t>
            </a:r>
            <a:r>
              <a:rPr kumimoji="1" lang="en-US" altLang="zh-TW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1</a:t>
            </a:r>
            <a:r>
              <a:rPr kumimoji="1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/1</a:t>
            </a:r>
            <a:r>
              <a:rPr kumimoji="1" lang="en-US" altLang="zh-TW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0</a:t>
            </a:r>
            <a:r>
              <a:rPr kumimoji="1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/</a:t>
            </a:r>
            <a:r>
              <a:rPr kumimoji="1" lang="en-US" altLang="zh-TW" sz="1350" i="1" u="sng" spc="-1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Liberation Serif"/>
                <a:ea typeface="新細明體" charset="-120"/>
                <a:cs typeface="Liberation Serif"/>
              </a:rPr>
              <a:t>14</a:t>
            </a:r>
            <a:endParaRPr kumimoji="1" sz="1350" dirty="0">
              <a:solidFill>
                <a:prstClr val="black"/>
              </a:solidFill>
              <a:latin typeface="Liberation Serif"/>
              <a:ea typeface="新細明體" charset="-120"/>
              <a:cs typeface="Liberation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6173" y="1191702"/>
            <a:ext cx="6824777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R="3810">
              <a:lnSpc>
                <a:spcPct val="100000"/>
              </a:lnSpc>
              <a:spcBef>
                <a:spcPts val="75"/>
              </a:spcBef>
            </a:pPr>
            <a:r>
              <a:rPr sz="1350" dirty="0">
                <a:cs typeface="Times New Roman" panose="02020603050405020304" pitchFamily="18" charset="0"/>
              </a:rPr>
              <a:t>本學期（ 110-1 ）</a:t>
            </a:r>
            <a:r>
              <a:rPr sz="1350" dirty="0" err="1">
                <a:cs typeface="Times New Roman" panose="02020603050405020304" pitchFamily="18" charset="0"/>
              </a:rPr>
              <a:t>開學迄</a:t>
            </a:r>
            <a:r>
              <a:rPr sz="1350" dirty="0">
                <a:cs typeface="Times New Roman" panose="02020603050405020304" pitchFamily="18" charset="0"/>
              </a:rPr>
              <a:t> </a:t>
            </a:r>
            <a:r>
              <a:rPr lang="en-US" altLang="zh-TW" sz="1350" dirty="0">
                <a:cs typeface="Times New Roman" panose="02020603050405020304" pitchFamily="18" charset="0"/>
              </a:rPr>
              <a:t>10</a:t>
            </a:r>
            <a:r>
              <a:rPr sz="1350" dirty="0">
                <a:cs typeface="Times New Roman" panose="02020603050405020304" pitchFamily="18" charset="0"/>
              </a:rPr>
              <a:t>月 </a:t>
            </a:r>
            <a:r>
              <a:rPr lang="en-US" altLang="zh-TW" sz="1350" dirty="0">
                <a:cs typeface="Times New Roman" panose="02020603050405020304" pitchFamily="18" charset="0"/>
              </a:rPr>
              <a:t>14</a:t>
            </a:r>
            <a:r>
              <a:rPr sz="1350" dirty="0">
                <a:cs typeface="Times New Roman" panose="02020603050405020304" pitchFamily="18" charset="0"/>
              </a:rPr>
              <a:t> 日</a:t>
            </a:r>
            <a:r>
              <a:rPr lang="zh-TW" altLang="en-US" sz="1350" dirty="0">
                <a:cs typeface="Times New Roman" panose="02020603050405020304" pitchFamily="18" charset="0"/>
              </a:rPr>
              <a:t>，</a:t>
            </a:r>
            <a:r>
              <a:rPr lang="zh-TW" altLang="zh-TW" sz="1350" dirty="0">
                <a:cs typeface="Times New Roman" panose="02020603050405020304" pitchFamily="18" charset="0"/>
              </a:rPr>
              <a:t>各類校安事件計</a:t>
            </a:r>
            <a:r>
              <a:rPr lang="en-US" altLang="zh-TW" sz="1350" dirty="0">
                <a:solidFill>
                  <a:srgbClr val="FF0000"/>
                </a:solidFill>
                <a:cs typeface="Times New Roman" panose="02020603050405020304" pitchFamily="18" charset="0"/>
              </a:rPr>
              <a:t>64</a:t>
            </a:r>
            <a:r>
              <a:rPr lang="zh-TW" altLang="zh-TW" sz="1350" dirty="0">
                <a:cs typeface="Times New Roman" panose="02020603050405020304" pitchFamily="18" charset="0"/>
              </a:rPr>
              <a:t>人</a:t>
            </a:r>
            <a:r>
              <a:rPr lang="en-US" altLang="zh-TW" sz="1350" dirty="0">
                <a:cs typeface="Times New Roman" panose="02020603050405020304" pitchFamily="18" charset="0"/>
              </a:rPr>
              <a:t>/</a:t>
            </a:r>
            <a:r>
              <a:rPr lang="zh-TW" altLang="zh-TW" sz="1350" dirty="0">
                <a:cs typeface="Times New Roman" panose="02020603050405020304" pitchFamily="18" charset="0"/>
              </a:rPr>
              <a:t>件，以疾病送醫</a:t>
            </a:r>
            <a:r>
              <a:rPr lang="en-US" altLang="zh-TW" sz="1350" dirty="0">
                <a:solidFill>
                  <a:srgbClr val="FF0000"/>
                </a:solidFill>
                <a:cs typeface="Times New Roman" panose="02020603050405020304" pitchFamily="18" charset="0"/>
              </a:rPr>
              <a:t>15</a:t>
            </a:r>
            <a:r>
              <a:rPr lang="zh-TW" altLang="zh-TW" sz="1350" dirty="0">
                <a:cs typeface="Times New Roman" panose="02020603050405020304" pitchFamily="18" charset="0"/>
              </a:rPr>
              <a:t>人</a:t>
            </a:r>
            <a:r>
              <a:rPr lang="en-US" altLang="zh-TW" sz="1350" dirty="0">
                <a:cs typeface="Times New Roman" panose="02020603050405020304" pitchFamily="18" charset="0"/>
              </a:rPr>
              <a:t>/</a:t>
            </a:r>
            <a:r>
              <a:rPr lang="zh-TW" altLang="zh-TW" sz="1350" dirty="0">
                <a:cs typeface="Times New Roman" panose="02020603050405020304" pitchFamily="18" charset="0"/>
              </a:rPr>
              <a:t>件較高，自我傷害</a:t>
            </a:r>
            <a:r>
              <a:rPr lang="en-US" altLang="zh-TW" sz="1350" dirty="0">
                <a:solidFill>
                  <a:srgbClr val="FF0000"/>
                </a:solidFill>
                <a:cs typeface="Times New Roman" panose="02020603050405020304" pitchFamily="18" charset="0"/>
              </a:rPr>
              <a:t>13</a:t>
            </a:r>
            <a:r>
              <a:rPr lang="zh-TW" altLang="zh-TW" sz="1350" dirty="0">
                <a:cs typeface="Times New Roman" panose="02020603050405020304" pitchFamily="18" charset="0"/>
              </a:rPr>
              <a:t>人</a:t>
            </a:r>
            <a:r>
              <a:rPr lang="en-US" altLang="zh-TW" sz="1350" dirty="0">
                <a:cs typeface="Times New Roman" panose="02020603050405020304" pitchFamily="18" charset="0"/>
              </a:rPr>
              <a:t>/</a:t>
            </a:r>
            <a:r>
              <a:rPr lang="zh-TW" altLang="zh-TW" sz="1350" dirty="0">
                <a:cs typeface="Times New Roman" panose="02020603050405020304" pitchFamily="18" charset="0"/>
              </a:rPr>
              <a:t>件次之。</a:t>
            </a:r>
            <a:endParaRPr sz="1350" dirty="0"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4511F57F-43DA-499E-9BB6-5A0679DFE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59253"/>
              </p:ext>
            </p:extLst>
          </p:nvPr>
        </p:nvGraphicFramePr>
        <p:xfrm>
          <a:off x="559537" y="1827972"/>
          <a:ext cx="7258050" cy="3182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="" xmlns:a16="http://schemas.microsoft.com/office/drawing/2014/main" val="376174243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831600198"/>
                    </a:ext>
                  </a:extLst>
                </a:gridCol>
                <a:gridCol w="499744">
                  <a:extLst>
                    <a:ext uri="{9D8B030D-6E8A-4147-A177-3AD203B41FA5}">
                      <a16:colId xmlns="" xmlns:a16="http://schemas.microsoft.com/office/drawing/2014/main" val="2627638932"/>
                    </a:ext>
                  </a:extLst>
                </a:gridCol>
                <a:gridCol w="520793">
                  <a:extLst>
                    <a:ext uri="{9D8B030D-6E8A-4147-A177-3AD203B41FA5}">
                      <a16:colId xmlns="" xmlns:a16="http://schemas.microsoft.com/office/drawing/2014/main" val="995745299"/>
                    </a:ext>
                  </a:extLst>
                </a:gridCol>
                <a:gridCol w="579663">
                  <a:extLst>
                    <a:ext uri="{9D8B030D-6E8A-4147-A177-3AD203B41FA5}">
                      <a16:colId xmlns="" xmlns:a16="http://schemas.microsoft.com/office/drawing/2014/main" val="873704405"/>
                    </a:ext>
                  </a:extLst>
                </a:gridCol>
                <a:gridCol w="646982">
                  <a:extLst>
                    <a:ext uri="{9D8B030D-6E8A-4147-A177-3AD203B41FA5}">
                      <a16:colId xmlns="" xmlns:a16="http://schemas.microsoft.com/office/drawing/2014/main" val="3880531846"/>
                    </a:ext>
                  </a:extLst>
                </a:gridCol>
                <a:gridCol w="562874">
                  <a:extLst>
                    <a:ext uri="{9D8B030D-6E8A-4147-A177-3AD203B41FA5}">
                      <a16:colId xmlns="" xmlns:a16="http://schemas.microsoft.com/office/drawing/2014/main" val="3072776341"/>
                    </a:ext>
                  </a:extLst>
                </a:gridCol>
                <a:gridCol w="876885">
                  <a:extLst>
                    <a:ext uri="{9D8B030D-6E8A-4147-A177-3AD203B41FA5}">
                      <a16:colId xmlns="" xmlns:a16="http://schemas.microsoft.com/office/drawing/2014/main" val="4290145781"/>
                    </a:ext>
                  </a:extLst>
                </a:gridCol>
                <a:gridCol w="656460">
                  <a:extLst>
                    <a:ext uri="{9D8B030D-6E8A-4147-A177-3AD203B41FA5}">
                      <a16:colId xmlns="" xmlns:a16="http://schemas.microsoft.com/office/drawing/2014/main" val="3114162488"/>
                    </a:ext>
                  </a:extLst>
                </a:gridCol>
                <a:gridCol w="628650">
                  <a:extLst>
                    <a:ext uri="{9D8B030D-6E8A-4147-A177-3AD203B41FA5}">
                      <a16:colId xmlns="" xmlns:a16="http://schemas.microsoft.com/office/drawing/2014/main" val="3929810484"/>
                    </a:ext>
                  </a:extLst>
                </a:gridCol>
                <a:gridCol w="628650">
                  <a:extLst>
                    <a:ext uri="{9D8B030D-6E8A-4147-A177-3AD203B41FA5}">
                      <a16:colId xmlns="" xmlns:a16="http://schemas.microsoft.com/office/drawing/2014/main" val="2121555573"/>
                    </a:ext>
                  </a:extLst>
                </a:gridCol>
                <a:gridCol w="685799">
                  <a:extLst>
                    <a:ext uri="{9D8B030D-6E8A-4147-A177-3AD203B41FA5}">
                      <a16:colId xmlns="" xmlns:a16="http://schemas.microsoft.com/office/drawing/2014/main" val="2510448451"/>
                    </a:ext>
                  </a:extLst>
                </a:gridCol>
              </a:tblGrid>
              <a:tr h="799597"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月份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車禍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疾病</a:t>
                      </a:r>
                    </a:p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送醫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自我</a:t>
                      </a:r>
                    </a:p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傷害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遺失</a:t>
                      </a:r>
                      <a:r>
                        <a:rPr 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失竊</a:t>
                      </a:r>
                      <a:r>
                        <a:rPr 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900" b="1" kern="0" dirty="0"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騷擾</a:t>
                      </a:r>
                      <a:endParaRPr lang="en-US" altLang="zh-TW" sz="900" b="1" kern="0" dirty="0"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性平</a:t>
                      </a:r>
                      <a:r>
                        <a:rPr 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900" b="1" kern="0" dirty="0"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詐騙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情緒</a:t>
                      </a:r>
                    </a:p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困擾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擾鄰喧鬧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網路或租賃糾紛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小計</a:t>
                      </a: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941252415"/>
                  </a:ext>
                </a:extLst>
              </a:tr>
              <a:tr h="5976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r>
                        <a:rPr lang="zh-TW" alt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525069480"/>
                  </a:ext>
                </a:extLst>
              </a:tr>
              <a:tr h="53477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38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781631089"/>
                  </a:ext>
                </a:extLst>
              </a:tr>
              <a:tr h="5754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500" b="1" kern="100" dirty="0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zh-TW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  <a:endParaRPr lang="zh-TW" altLang="en-US" sz="15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2515861351"/>
                  </a:ext>
                </a:extLst>
              </a:tr>
              <a:tr h="67544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小計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82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="" xmlns:a16="http://schemas.microsoft.com/office/drawing/2014/main" val="171576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59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9448" y="1192066"/>
            <a:ext cx="7672323" cy="464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0060" indent="-245745" algn="just" defTabSz="685800" fontAlgn="base">
              <a:lnSpc>
                <a:spcPts val="2520"/>
              </a:lnSpc>
              <a:spcBef>
                <a:spcPts val="450"/>
              </a:spcBef>
              <a:tabLst>
                <a:tab pos="-6668" algn="l"/>
                <a:tab pos="67628" algn="l"/>
                <a:tab pos="253365" algn="l"/>
                <a:tab pos="493395" algn="l"/>
              </a:tabLst>
              <a:defRPr/>
            </a:pPr>
            <a:r>
              <a:rPr kumimoji="1" lang="en-US" altLang="zh-TW" sz="135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針對上學期校園安全事件中，各類安全事件檢討與分析肇因，</a:t>
            </a:r>
            <a:endParaRPr kumimoji="1" lang="en-US" altLang="zh-TW" sz="2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80060" indent="-245745" algn="just" defTabSz="685800" fontAlgn="base">
              <a:lnSpc>
                <a:spcPts val="2520"/>
              </a:lnSpc>
              <a:spcBef>
                <a:spcPts val="450"/>
              </a:spcBef>
              <a:tabLst>
                <a:tab pos="-6668" algn="l"/>
                <a:tab pos="67628" algn="l"/>
                <a:tab pos="253365" algn="l"/>
                <a:tab pos="493395" algn="l"/>
              </a:tabLst>
              <a:defRPr/>
            </a:pP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提醒相關事項如下：</a:t>
            </a:r>
          </a:p>
          <a:p>
            <a:pPr marL="440055" indent="-205740" algn="just" defTabSz="685800" fontAlgn="base">
              <a:lnSpc>
                <a:spcPts val="2520"/>
              </a:lnSpc>
              <a:spcBef>
                <a:spcPct val="0"/>
              </a:spcBef>
              <a:tabLst>
                <a:tab pos="-6668" algn="l"/>
                <a:tab pos="253365" algn="l"/>
                <a:tab pos="560070" algn="l"/>
              </a:tabLst>
              <a:defRPr/>
            </a:pP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一、</a:t>
            </a:r>
            <a:r>
              <a:rPr kumimoji="1" lang="zh-TW" altLang="zh-TW" sz="21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自我傷害防範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endParaRPr kumimoji="1" lang="en-US" altLang="zh-TW" sz="2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40055" indent="-205740" algn="just" defTabSz="685800" fontAlgn="base">
              <a:lnSpc>
                <a:spcPts val="2520"/>
              </a:lnSpc>
              <a:spcBef>
                <a:spcPct val="0"/>
              </a:spcBef>
              <a:tabLst>
                <a:tab pos="-6668" algn="l"/>
                <a:tab pos="253365" algn="l"/>
                <a:tab pos="560070" algn="l"/>
              </a:tabLst>
              <a:defRPr/>
            </a:pP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學年第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學期發生同學自我傷害案件</a:t>
            </a:r>
            <a:r>
              <a:rPr kumimoji="1" lang="en-US" altLang="zh-TW" sz="21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kumimoji="1" lang="zh-TW" altLang="zh-TW" sz="21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，主要為情緒障礙及感情因素所致；另近期適逢季節逐步交替，易誘發情緒障礙同學更為負面的思想與行為，若僅賴學校行政體系是無法全面防範類似事件發生，故協請師生應發揮自動、互助的精神，共同防範。</a:t>
            </a:r>
          </a:p>
          <a:p>
            <a:pPr marL="440055" indent="-205740" algn="just" defTabSz="685800" fontAlgn="base">
              <a:lnSpc>
                <a:spcPts val="2520"/>
              </a:lnSpc>
              <a:spcBef>
                <a:spcPct val="0"/>
              </a:spcBef>
              <a:tabLst>
                <a:tab pos="-6668" algn="l"/>
                <a:tab pos="253365" algn="l"/>
                <a:tab pos="560070" algn="l"/>
              </a:tabLst>
              <a:defRPr/>
            </a:pP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</a:t>
            </a:r>
            <a:r>
              <a:rPr kumimoji="1" lang="zh-TW" altLang="zh-TW" sz="21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防範騷擾事件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565785" indent="-337185" algn="just" defTabSz="685800" fontAlgn="base">
              <a:lnSpc>
                <a:spcPts val="2520"/>
              </a:lnSpc>
              <a:spcBef>
                <a:spcPct val="0"/>
              </a:spcBef>
              <a:defRPr/>
            </a:pP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(</a:t>
            </a: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儘量避免行經幽暗、偏僻處所及人員稀少道路。</a:t>
            </a:r>
          </a:p>
          <a:p>
            <a:pPr marL="565785" indent="-337185" algn="just" defTabSz="685800" fontAlgn="base">
              <a:lnSpc>
                <a:spcPts val="2520"/>
              </a:lnSpc>
              <a:spcBef>
                <a:spcPct val="0"/>
              </a:spcBef>
              <a:defRPr/>
            </a:pP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(</a:t>
            </a: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減少夜出、夜歸，若必要，儘量結伴同行。</a:t>
            </a:r>
          </a:p>
          <a:p>
            <a:pPr marL="565785" indent="-337185" algn="just" defTabSz="685800" fontAlgn="base">
              <a:lnSpc>
                <a:spcPts val="2520"/>
              </a:lnSpc>
              <a:spcBef>
                <a:spcPct val="0"/>
              </a:spcBef>
              <a:defRPr/>
            </a:pP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(</a:t>
            </a: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發現可疑人物逗留校園，應立即通報警衛室（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29052119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kumimoji="1" lang="en-US" altLang="zh-TW" sz="2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65785" indent="-337185" algn="just" defTabSz="685800" fontAlgn="base">
              <a:lnSpc>
                <a:spcPts val="2520"/>
              </a:lnSpc>
              <a:spcBef>
                <a:spcPct val="0"/>
              </a:spcBef>
              <a:defRPr/>
            </a:pPr>
            <a:r>
              <a:rPr kumimoji="1" lang="zh-TW" altLang="en-US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或軍訓室（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0905298885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29052885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）處理；校外可立</a:t>
            </a:r>
            <a:endParaRPr kumimoji="1" lang="en-US" altLang="zh-TW" sz="2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65785" indent="-337185" algn="just" defTabSz="685800" fontAlgn="base">
              <a:lnSpc>
                <a:spcPts val="2520"/>
              </a:lnSpc>
              <a:spcBef>
                <a:spcPct val="0"/>
              </a:spcBef>
              <a:defRPr/>
            </a:pP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即報警處理（</a:t>
            </a:r>
            <a:r>
              <a:rPr kumimoji="1" lang="en-US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kumimoji="1" lang="zh-TW" altLang="zh-TW" sz="2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）。</a:t>
            </a:r>
            <a:endParaRPr kumimoji="1" lang="zh-TW" altLang="en-US" sz="2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4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835797"/>
              </p:ext>
            </p:extLst>
          </p:nvPr>
        </p:nvGraphicFramePr>
        <p:xfrm>
          <a:off x="1723929" y="1922246"/>
          <a:ext cx="5326856" cy="3867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15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1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2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35822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454025" algn="ctr">
                        <a:lnSpc>
                          <a:spcPct val="100000"/>
                        </a:lnSpc>
                      </a:pPr>
                      <a:r>
                        <a:rPr sz="1800" b="0" spc="5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輔仁大學各院系迎新活動一覽表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333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A9A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84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校外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28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校內</a:t>
                      </a:r>
                      <a:endParaRPr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28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備考</a:t>
                      </a:r>
                      <a:endParaRPr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28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87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1</a:t>
                      </a: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10</a:t>
                      </a:r>
                      <a:r>
                        <a:rPr sz="1600" b="1" spc="-80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 </a:t>
                      </a: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學年度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4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ejaVu Sans Mono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19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ejaVu Sans Mono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3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 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系所下學期辦理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96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11</a:t>
                      </a: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1</a:t>
                      </a:r>
                      <a:r>
                        <a:rPr sz="1600" b="1" spc="-80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 </a:t>
                      </a: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學年度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238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31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ejaVu Sans Mono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5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ejaVu Sans Mono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14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系所不辦理</a:t>
                      </a:r>
                      <a:endParaRPr lang="en-US" altLang="zh-TW" sz="1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2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系所下學期辦理</a:t>
                      </a:r>
                      <a:endParaRPr lang="en-US" altLang="zh-TW" sz="1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10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系所尚在研議</a:t>
                      </a:r>
                      <a:endParaRPr lang="en-US" altLang="zh-TW" sz="1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5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sz="1600" b="0" spc="4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CJK JP Medium"/>
                        </a:rPr>
                        <a:t>比較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CJK JP Medium"/>
                      </a:endParaRPr>
                    </a:p>
                  </a:txBody>
                  <a:tcPr marL="0" marR="0" marT="18907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lang="en-US" altLang="zh-TW" sz="16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ejaVu Sans Mono"/>
                        </a:rPr>
                        <a:t>+27</a:t>
                      </a:r>
                      <a:endParaRPr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ejaVu Sans Mono"/>
                      </a:endParaRPr>
                    </a:p>
                  </a:txBody>
                  <a:tcPr marL="0" marR="0" marT="1814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1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-14</a:t>
                      </a:r>
                      <a:endParaRPr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E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5003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前次決議案執行情形</a:t>
            </a:r>
          </a:p>
        </p:txBody>
      </p:sp>
    </p:spTree>
    <p:extLst>
      <p:ext uri="{BB962C8B-B14F-4D97-AF65-F5344CB8AC3E}">
        <p14:creationId xmlns:p14="http://schemas.microsoft.com/office/powerpoint/2010/main" val="1061689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798786" y="702577"/>
            <a:ext cx="7716564" cy="5382883"/>
          </a:xfrm>
        </p:spPr>
        <p:txBody>
          <a:bodyPr>
            <a:noAutofit/>
          </a:bodyPr>
          <a:lstStyle/>
          <a:p>
            <a:r>
              <a:rPr lang="zh-TW" altLang="zh-TW" sz="2000" dirty="0"/>
              <a:t>提案單位：</a:t>
            </a:r>
            <a:r>
              <a:rPr lang="zh-TW" altLang="en-US" sz="2000" dirty="0"/>
              <a:t>生活輔導</a:t>
            </a:r>
            <a:r>
              <a:rPr lang="zh-TW" altLang="zh-TW" sz="2000" dirty="0"/>
              <a:t>組 </a:t>
            </a:r>
          </a:p>
          <a:p>
            <a:r>
              <a:rPr lang="zh-TW" altLang="zh-TW" sz="2000" dirty="0"/>
              <a:t>案</a:t>
            </a:r>
            <a:r>
              <a:rPr lang="en-US" altLang="zh-TW" sz="2000" dirty="0"/>
              <a:t>    </a:t>
            </a:r>
            <a:r>
              <a:rPr lang="zh-TW" altLang="zh-TW" sz="2000" dirty="0"/>
              <a:t>由：</a:t>
            </a:r>
            <a:r>
              <a:rPr lang="zh-TW" altLang="en-US" sz="2000" dirty="0"/>
              <a:t>審議</a:t>
            </a:r>
            <a:r>
              <a:rPr lang="zh-TW" altLang="zh-TW" sz="2000" dirty="0"/>
              <a:t>「輔仁大學</a:t>
            </a:r>
            <a:r>
              <a:rPr lang="zh-TW" altLang="en-US" sz="2000" dirty="0"/>
              <a:t>校園霸凌防制辦法</a:t>
            </a:r>
            <a:r>
              <a:rPr lang="zh-TW" altLang="zh-TW" sz="2000" dirty="0"/>
              <a:t>」，請 討論。 </a:t>
            </a:r>
          </a:p>
          <a:p>
            <a:r>
              <a:rPr lang="zh-TW" altLang="zh-TW" sz="2000" dirty="0"/>
              <a:t>說</a:t>
            </a:r>
            <a:r>
              <a:rPr lang="en-US" altLang="zh-TW" sz="2000" dirty="0"/>
              <a:t>    </a:t>
            </a:r>
            <a:r>
              <a:rPr lang="zh-TW" altLang="zh-TW" sz="2000" dirty="0"/>
              <a:t>明：</a:t>
            </a:r>
          </a:p>
          <a:p>
            <a:pPr marL="0" indent="0">
              <a:buNone/>
            </a:pPr>
            <a:r>
              <a:rPr lang="zh-TW" altLang="en-US" sz="2000" dirty="0"/>
              <a:t>           </a:t>
            </a:r>
            <a:r>
              <a:rPr lang="zh-TW" altLang="zh-TW" sz="2000" dirty="0"/>
              <a:t>一、依</a:t>
            </a:r>
            <a:r>
              <a:rPr lang="zh-TW" altLang="en-US" sz="2000" dirty="0"/>
              <a:t>據教育部</a:t>
            </a:r>
            <a:r>
              <a:rPr lang="en-US" altLang="zh-TW" sz="2000" dirty="0"/>
              <a:t>109</a:t>
            </a:r>
            <a:r>
              <a:rPr lang="zh-TW" altLang="en-US" sz="2000" dirty="0"/>
              <a:t>年</a:t>
            </a:r>
            <a:r>
              <a:rPr lang="en-US" altLang="zh-TW" sz="2000" dirty="0"/>
              <a:t>7</a:t>
            </a:r>
            <a:r>
              <a:rPr lang="zh-TW" altLang="en-US" sz="2000" dirty="0"/>
              <a:t>月</a:t>
            </a:r>
            <a:r>
              <a:rPr lang="en-US" altLang="zh-TW" sz="2000" dirty="0"/>
              <a:t>21</a:t>
            </a:r>
            <a:r>
              <a:rPr lang="zh-TW" altLang="en-US" sz="2000" dirty="0"/>
              <a:t>日發布修正</a:t>
            </a:r>
            <a:r>
              <a:rPr lang="zh-TW" altLang="zh-TW" sz="2000" dirty="0"/>
              <a:t>「</a:t>
            </a:r>
            <a:r>
              <a:rPr lang="zh-TW" altLang="en-US" sz="2000" dirty="0"/>
              <a:t>校園霸凌防制準則</a:t>
            </a:r>
            <a:r>
              <a:rPr lang="zh-TW" altLang="zh-TW" sz="2000" dirty="0"/>
              <a:t>」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           </a:t>
            </a:r>
            <a:r>
              <a:rPr lang="zh-TW" altLang="zh-TW" sz="2000" dirty="0"/>
              <a:t>辦理。 </a:t>
            </a:r>
          </a:p>
          <a:p>
            <a:pPr marL="0" indent="0">
              <a:buNone/>
            </a:pPr>
            <a:r>
              <a:rPr lang="zh-TW" altLang="en-US" sz="2000" dirty="0"/>
              <a:t>           </a:t>
            </a:r>
            <a:r>
              <a:rPr lang="zh-TW" altLang="zh-TW" sz="2000" dirty="0"/>
              <a:t>二、</a:t>
            </a:r>
            <a:r>
              <a:rPr lang="zh-TW" altLang="en-US" sz="2000" dirty="0"/>
              <a:t>依據</a:t>
            </a:r>
            <a:r>
              <a:rPr lang="en-US" altLang="zh-TW" sz="2000" dirty="0"/>
              <a:t>111</a:t>
            </a:r>
            <a:r>
              <a:rPr lang="zh-TW" altLang="en-US" sz="2000" dirty="0"/>
              <a:t>年</a:t>
            </a:r>
            <a:r>
              <a:rPr lang="en-US" altLang="zh-TW" sz="2000" dirty="0"/>
              <a:t>4</a:t>
            </a:r>
            <a:r>
              <a:rPr lang="zh-TW" altLang="en-US" sz="2000" dirty="0"/>
              <a:t>月</a:t>
            </a:r>
            <a:r>
              <a:rPr lang="en-US" altLang="zh-TW" sz="2000" dirty="0"/>
              <a:t>27</a:t>
            </a:r>
            <a:r>
              <a:rPr lang="zh-TW" altLang="en-US" sz="2000" dirty="0"/>
              <a:t>日輔仁大學霸凌因應小組決議辦理。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   三、審議輔仁大學校園霸凌防制辦法。</a:t>
            </a:r>
            <a:endParaRPr lang="en-US" altLang="zh-TW" sz="2000" dirty="0"/>
          </a:p>
          <a:p>
            <a:r>
              <a:rPr lang="zh-TW" altLang="en-US" sz="2000" dirty="0"/>
              <a:t>辦    法：經本校學生事務會議審議過後送行政會議通過後，報請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           校長核定後公佈施行。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決議：照案通過。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決議事項執行狀況：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本辦法送</a:t>
            </a:r>
            <a:r>
              <a:rPr lang="en-US" altLang="zh-TW" sz="2000" dirty="0"/>
              <a:t>110</a:t>
            </a:r>
            <a:r>
              <a:rPr lang="zh-TW" altLang="en-US" sz="2000" dirty="0"/>
              <a:t>學年度第</a:t>
            </a:r>
            <a:r>
              <a:rPr lang="en-US" altLang="zh-TW" sz="2000" dirty="0"/>
              <a:t>10</a:t>
            </a:r>
            <a:r>
              <a:rPr lang="zh-TW" altLang="en-US" sz="2000" dirty="0"/>
              <a:t>次行政會議決議通過後，於</a:t>
            </a:r>
            <a:r>
              <a:rPr lang="en-US" altLang="zh-TW" sz="2000" dirty="0"/>
              <a:t>111</a:t>
            </a:r>
            <a:r>
              <a:rPr lang="zh-TW" altLang="en-US" sz="2000" dirty="0"/>
              <a:t>年</a:t>
            </a:r>
            <a:r>
              <a:rPr lang="en-US" altLang="zh-TW" sz="2000" dirty="0"/>
              <a:t>7</a:t>
            </a:r>
            <a:r>
              <a:rPr lang="zh-TW" altLang="en-US" sz="2000" dirty="0"/>
              <a:t>月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</a:t>
            </a:r>
            <a:r>
              <a:rPr lang="en-US" altLang="zh-TW" sz="2000" dirty="0"/>
              <a:t>28</a:t>
            </a:r>
            <a:r>
              <a:rPr lang="zh-TW" altLang="en-US" sz="2000" dirty="0"/>
              <a:t>日以「輔學三字第</a:t>
            </a:r>
            <a:r>
              <a:rPr lang="en-US" altLang="zh-TW" sz="2000" dirty="0"/>
              <a:t>1110070044</a:t>
            </a:r>
            <a:r>
              <a:rPr lang="zh-TW" altLang="en-US" sz="2000" dirty="0"/>
              <a:t>號函」周知全校，並公告於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網頁上，以供查詢。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  </a:t>
            </a:r>
            <a:endParaRPr lang="zh-TW" altLang="zh-TW" sz="2000" dirty="0"/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0330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提案討論</a:t>
            </a:r>
          </a:p>
        </p:txBody>
      </p:sp>
    </p:spTree>
    <p:extLst>
      <p:ext uri="{BB962C8B-B14F-4D97-AF65-F5344CB8AC3E}">
        <p14:creationId xmlns:p14="http://schemas.microsoft.com/office/powerpoint/2010/main" val="148327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9390" y="652444"/>
            <a:ext cx="8215818" cy="56189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000" dirty="0"/>
              <a:t>提案單位：生活輔導組</a:t>
            </a:r>
            <a:endParaRPr lang="en-US" altLang="zh-TW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000" dirty="0"/>
              <a:t>案        由：審議「輔仁大學學生獎懲辦法」，請　討論。</a:t>
            </a:r>
            <a:endParaRPr lang="en-US" altLang="zh-TW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000" dirty="0"/>
              <a:t>說        明：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一、依據本校</a:t>
            </a:r>
            <a:r>
              <a:rPr lang="en-US" altLang="zh-TW" sz="2000" dirty="0"/>
              <a:t>111</a:t>
            </a:r>
            <a:r>
              <a:rPr lang="zh-TW" altLang="en-US" sz="2000" dirty="0"/>
              <a:t>年</a:t>
            </a:r>
            <a:r>
              <a:rPr lang="en-US" altLang="zh-TW" sz="2000" dirty="0"/>
              <a:t>10</a:t>
            </a:r>
            <a:r>
              <a:rPr lang="zh-TW" altLang="en-US" sz="2000" dirty="0"/>
              <a:t>月</a:t>
            </a:r>
            <a:r>
              <a:rPr lang="en-US" altLang="zh-TW" sz="2000" dirty="0"/>
              <a:t>19</a:t>
            </a:r>
            <a:r>
              <a:rPr lang="zh-TW" altLang="en-US" sz="2000" dirty="0"/>
              <a:t>日召開「</a:t>
            </a:r>
            <a:r>
              <a:rPr lang="en-US" altLang="zh-TW" sz="2000" dirty="0"/>
              <a:t>111</a:t>
            </a:r>
            <a:r>
              <a:rPr lang="zh-TW" altLang="en-US" sz="2000" dirty="0"/>
              <a:t>學年度學生獎懲委員會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      </a:t>
            </a:r>
            <a:r>
              <a:rPr lang="zh-TW" altLang="en-US" sz="2000" dirty="0"/>
              <a:t>第</a:t>
            </a:r>
            <a:r>
              <a:rPr lang="en-US" altLang="zh-TW" sz="2000" dirty="0"/>
              <a:t>2</a:t>
            </a:r>
            <a:r>
              <a:rPr lang="zh-TW" altLang="en-US" sz="2000" dirty="0"/>
              <a:t>次會議」決議辦理。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二、本次修訂學生獎懲辦法緣由摘述如下：</a:t>
            </a:r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en-US" sz="2000" dirty="0"/>
              <a:t>一</a:t>
            </a:r>
            <a:r>
              <a:rPr lang="en-US" altLang="zh-TW" sz="2000" dirty="0"/>
              <a:t>)</a:t>
            </a:r>
            <a:r>
              <a:rPr lang="zh-TW" altLang="en-US" sz="2000" dirty="0"/>
              <a:t>本校於</a:t>
            </a:r>
            <a:r>
              <a:rPr lang="en-US" altLang="zh-TW" sz="2000" dirty="0"/>
              <a:t>110</a:t>
            </a:r>
            <a:r>
              <a:rPr lang="zh-TW" altLang="en-US" sz="2000" dirty="0"/>
              <a:t>年</a:t>
            </a:r>
            <a:r>
              <a:rPr lang="en-US" altLang="zh-TW" sz="2000" dirty="0"/>
              <a:t>2</a:t>
            </a:r>
            <a:r>
              <a:rPr lang="zh-TW" altLang="en-US" sz="2000" dirty="0"/>
              <a:t>月</a:t>
            </a:r>
            <a:r>
              <a:rPr lang="en-US" altLang="zh-TW" sz="2000" dirty="0"/>
              <a:t>3</a:t>
            </a:r>
            <a:r>
              <a:rPr lang="zh-TW" altLang="en-US" sz="2000" dirty="0"/>
              <a:t>日函送「輔仁大學學生獎懲辦法」予教育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    </a:t>
            </a:r>
            <a:r>
              <a:rPr lang="zh-TW" altLang="en-US" sz="2000" dirty="0"/>
              <a:t>部核備。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en-US" sz="2000" dirty="0"/>
              <a:t>二</a:t>
            </a:r>
            <a:r>
              <a:rPr lang="en-US" altLang="zh-TW" sz="2000" dirty="0"/>
              <a:t>)</a:t>
            </a:r>
            <a:r>
              <a:rPr lang="zh-TW" altLang="en-US" sz="2000" dirty="0"/>
              <a:t>教育部於</a:t>
            </a:r>
            <a:r>
              <a:rPr lang="en-US" altLang="zh-TW" sz="2000" dirty="0"/>
              <a:t>110</a:t>
            </a:r>
            <a:r>
              <a:rPr lang="zh-TW" altLang="en-US" sz="2000" dirty="0"/>
              <a:t>年</a:t>
            </a:r>
            <a:r>
              <a:rPr lang="en-US" altLang="zh-TW" sz="2000" dirty="0"/>
              <a:t>2</a:t>
            </a:r>
            <a:r>
              <a:rPr lang="zh-TW" altLang="en-US" sz="2000" dirty="0"/>
              <a:t>月</a:t>
            </a:r>
            <a:r>
              <a:rPr lang="en-US" altLang="zh-TW" sz="2000" dirty="0"/>
              <a:t>17</a:t>
            </a:r>
            <a:r>
              <a:rPr lang="zh-TW" altLang="en-US" sz="2000" dirty="0"/>
              <a:t>日函復本校提供審查建議，摘要如下：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現行條文第</a:t>
            </a:r>
            <a:r>
              <a:rPr lang="en-US" altLang="zh-TW" sz="2000" dirty="0"/>
              <a:t>2</a:t>
            </a:r>
            <a:r>
              <a:rPr lang="zh-TW" altLang="en-US" sz="2000" dirty="0"/>
              <a:t>條第</a:t>
            </a:r>
            <a:r>
              <a:rPr lang="en-US" altLang="zh-TW" sz="2000" dirty="0"/>
              <a:t>2</a:t>
            </a:r>
            <a:r>
              <a:rPr lang="zh-TW" altLang="en-US" sz="2000" dirty="0"/>
              <a:t>項，有關「精神治療」一詞建議刪除。</a:t>
            </a:r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有關學生涉及性侵害、性騷擾或性霸凌（包含公然猥褻）之議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</a:t>
            </a:r>
            <a:r>
              <a:rPr lang="zh-TW" altLang="en-US" sz="2000" dirty="0"/>
              <a:t>處輕重，建議類別從申誡至開除學籍。</a:t>
            </a:r>
            <a:r>
              <a:rPr lang="en-US" altLang="zh-TW" sz="2000" dirty="0"/>
              <a:t>(</a:t>
            </a:r>
            <a:r>
              <a:rPr lang="zh-TW" altLang="en-US" sz="2000" dirty="0"/>
              <a:t>現行為小過至開除學籍</a:t>
            </a:r>
            <a:r>
              <a:rPr lang="en-US" altLang="zh-TW" sz="2000" dirty="0"/>
              <a:t>)</a:t>
            </a:r>
            <a:r>
              <a:rPr lang="zh-TW" altLang="en-US" sz="2000" dirty="0"/>
              <a:t>。</a:t>
            </a:r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有關「開除學籍」之懲處條文，為保障學生學習、生活及受教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 </a:t>
            </a:r>
            <a:r>
              <a:rPr lang="zh-TW" altLang="en-US" sz="2000" dirty="0"/>
              <a:t>權益，建請審酌類此處分者。</a:t>
            </a:r>
            <a:endParaRPr lang="en-US" altLang="zh-TW" sz="2000" dirty="0"/>
          </a:p>
          <a:p>
            <a:pPr>
              <a:lnSpc>
                <a:spcPct val="100000"/>
              </a:lnSpc>
            </a:pP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310218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86236"/>
            <a:ext cx="8346512" cy="517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83568" y="260648"/>
            <a:ext cx="770485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1" hangingPunct="1">
              <a:spcAft>
                <a:spcPts val="600"/>
              </a:spcAft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的確，日子將臨於妳，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Aft>
                <a:spcPts val="600"/>
              </a:spcAft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妳的仇敵要在你四周築起壁壘，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Aft>
                <a:spcPts val="600"/>
              </a:spcAft>
            </a:pP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包圍妳，四面圍困妳；</a:t>
            </a:r>
            <a:endParaRPr kumimoji="1" lang="zh-TW" alt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91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893" y="1005605"/>
            <a:ext cx="7888014" cy="4351338"/>
          </a:xfrm>
        </p:spPr>
        <p:txBody>
          <a:bodyPr>
            <a:noAutofit/>
          </a:bodyPr>
          <a:lstStyle/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zh-TW" sz="2000" dirty="0"/>
              <a:t>三</a:t>
            </a:r>
            <a:r>
              <a:rPr lang="en-US" altLang="zh-TW" sz="2000" dirty="0"/>
              <a:t>)</a:t>
            </a:r>
            <a:r>
              <a:rPr lang="zh-TW" altLang="zh-TW" sz="2000" dirty="0"/>
              <a:t>依本校</a:t>
            </a:r>
            <a:r>
              <a:rPr lang="en-US" altLang="zh-TW" sz="2000" dirty="0"/>
              <a:t>110</a:t>
            </a:r>
            <a:r>
              <a:rPr lang="zh-TW" altLang="zh-TW" sz="2000" dirty="0"/>
              <a:t>學年度性別平等教育委員會第</a:t>
            </a:r>
            <a:r>
              <a:rPr lang="en-US" altLang="zh-TW" sz="2000" dirty="0"/>
              <a:t>4</a:t>
            </a:r>
            <a:r>
              <a:rPr lang="zh-TW" altLang="zh-TW" sz="2000" dirty="0"/>
              <a:t>次</a:t>
            </a:r>
            <a:r>
              <a:rPr lang="en-US" altLang="zh-TW" sz="2000" dirty="0"/>
              <a:t>(111.2.17)</a:t>
            </a:r>
            <a:r>
              <a:rPr lang="zh-TW" altLang="zh-TW" sz="2000" dirty="0"/>
              <a:t>及第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    6</a:t>
            </a:r>
            <a:r>
              <a:rPr lang="zh-TW" altLang="zh-TW" sz="2000" dirty="0"/>
              <a:t>次</a:t>
            </a:r>
            <a:r>
              <a:rPr lang="en-US" altLang="zh-TW" sz="2000" dirty="0"/>
              <a:t>(111.5.31)</a:t>
            </a:r>
            <a:r>
              <a:rPr lang="zh-TW" altLang="zh-TW" sz="2000" dirty="0"/>
              <a:t>會議之附帶決議，建議學生事務處針對學生獎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      </a:t>
            </a:r>
            <a:r>
              <a:rPr lang="zh-TW" altLang="zh-TW" sz="2000" dirty="0"/>
              <a:t>懲辦法</a:t>
            </a:r>
            <a:r>
              <a:rPr lang="zh-TW" altLang="en-US" sz="2000" dirty="0"/>
              <a:t>，</a:t>
            </a:r>
            <a:r>
              <a:rPr lang="zh-TW" altLang="zh-TW" sz="2000" dirty="0"/>
              <a:t>依現行案件種類樣態及情節輕重處分，請參考他校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</a:t>
            </a:r>
            <a:r>
              <a:rPr lang="zh-TW" altLang="zh-TW" sz="2000" dirty="0"/>
              <a:t>法規，盡速修訂以符合時宜。</a:t>
            </a:r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zh-TW" sz="2000" dirty="0"/>
              <a:t>四</a:t>
            </a:r>
            <a:r>
              <a:rPr lang="en-US" altLang="zh-TW" sz="2000" dirty="0"/>
              <a:t>)</a:t>
            </a:r>
            <a:r>
              <a:rPr lang="zh-TW" altLang="zh-TW" sz="2000" dirty="0"/>
              <a:t>綜上，有關本校校園性別事件之議處修訂如下：</a:t>
            </a:r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1.</a:t>
            </a:r>
            <a:r>
              <a:rPr lang="zh-TW" altLang="zh-TW" sz="2000" dirty="0"/>
              <a:t>有關性騷擾及性霸凌行為的部分：依情節輕重，議處由申誡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</a:t>
            </a:r>
            <a:r>
              <a:rPr lang="zh-TW" altLang="zh-TW" sz="2000" dirty="0"/>
              <a:t>至退學，共五個</a:t>
            </a:r>
            <a:r>
              <a:rPr lang="zh-TW" altLang="en-US" sz="2000" dirty="0"/>
              <a:t>等</a:t>
            </a:r>
            <a:r>
              <a:rPr lang="zh-TW" altLang="zh-TW" sz="2000" dirty="0"/>
              <a:t>級，另可加重至開除學籍處分。</a:t>
            </a:r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2.</a:t>
            </a:r>
            <a:r>
              <a:rPr lang="zh-TW" altLang="zh-TW" sz="2000" dirty="0"/>
              <a:t>有關性侵害行為的部分：「認定屬實」至情節嚴重者，議處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</a:t>
            </a:r>
            <a:r>
              <a:rPr lang="zh-TW" altLang="zh-TW" sz="2000" dirty="0"/>
              <a:t>由大過至退學，共三個等級，另可加重至開除學籍處分。</a:t>
            </a:r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3.</a:t>
            </a:r>
            <a:r>
              <a:rPr lang="zh-TW" altLang="zh-TW" sz="2000" dirty="0"/>
              <a:t>有關兒童及少年性剝削行為的部分：「認定屬實」至情節嚴</a:t>
            </a:r>
            <a:endParaRPr lang="en-US" altLang="zh-TW" sz="2000" dirty="0"/>
          </a:p>
          <a:p>
            <a:pPr marL="79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</a:t>
            </a:r>
            <a:r>
              <a:rPr lang="zh-TW" altLang="zh-TW" sz="2000" dirty="0"/>
              <a:t>重者，議處由定期察看至開除學籍，共三個等級。</a:t>
            </a:r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zh-TW" sz="2000" dirty="0"/>
              <a:t>五</a:t>
            </a:r>
            <a:r>
              <a:rPr lang="en-US" altLang="zh-TW" sz="2000" dirty="0"/>
              <a:t>)</a:t>
            </a:r>
            <a:r>
              <a:rPr lang="zh-TW" altLang="zh-TW" sz="2000" dirty="0"/>
              <a:t>配合本校訂定「輔仁大學校園霸凌防制辦法」，增訂違犯該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</a:t>
            </a:r>
            <a:r>
              <a:rPr lang="zh-TW" altLang="zh-TW" sz="2000" dirty="0"/>
              <a:t>辦法之議處部分，依情節輕重，由申誡至退學，共五個</a:t>
            </a:r>
            <a:r>
              <a:rPr lang="zh-TW" altLang="en-US" sz="2000" dirty="0"/>
              <a:t>等</a:t>
            </a:r>
            <a:r>
              <a:rPr lang="zh-TW" altLang="zh-TW" sz="2000" dirty="0"/>
              <a:t>級，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</a:t>
            </a:r>
            <a:r>
              <a:rPr lang="zh-TW" altLang="zh-TW" sz="2000" dirty="0"/>
              <a:t>另可加重至開除學籍處分。</a:t>
            </a:r>
          </a:p>
        </p:txBody>
      </p:sp>
    </p:spTree>
    <p:extLst>
      <p:ext uri="{BB962C8B-B14F-4D97-AF65-F5344CB8AC3E}">
        <p14:creationId xmlns:p14="http://schemas.microsoft.com/office/powerpoint/2010/main" val="4235066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4608" y="1411559"/>
            <a:ext cx="7879387" cy="4351338"/>
          </a:xfrm>
        </p:spPr>
        <p:txBody>
          <a:bodyPr/>
          <a:lstStyle/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000" dirty="0"/>
              <a:t>(</a:t>
            </a:r>
            <a:r>
              <a:rPr lang="zh-TW" altLang="zh-TW" sz="2000" dirty="0"/>
              <a:t>六</a:t>
            </a:r>
            <a:r>
              <a:rPr lang="en-US" altLang="zh-TW" sz="2000" dirty="0"/>
              <a:t>)</a:t>
            </a:r>
            <a:r>
              <a:rPr lang="zh-TW" altLang="zh-TW" sz="2000" dirty="0"/>
              <a:t>現行條文第十三條強制休學條文有限制身心障者學生受教權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</a:t>
            </a:r>
            <a:r>
              <a:rPr lang="zh-TW" altLang="zh-TW" sz="2000" dirty="0"/>
              <a:t>之疑慮，恐涉違反「精神衛生法」、「身心障者權益保障法</a:t>
            </a:r>
            <a:endParaRPr lang="en-US" altLang="zh-TW" sz="2000" dirty="0"/>
          </a:p>
          <a:p>
            <a:pPr marL="61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</a:t>
            </a:r>
            <a:r>
              <a:rPr lang="zh-TW" altLang="zh-TW" sz="2000" dirty="0"/>
              <a:t>」之規定，故予以刪除。</a:t>
            </a:r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zh-TW" sz="2000" dirty="0"/>
              <a:t>三、旨揭條文修訂分別為第二條、第六條、第七條、第八條、第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  </a:t>
            </a:r>
            <a:r>
              <a:rPr lang="zh-TW" altLang="zh-TW" sz="2000" dirty="0"/>
              <a:t>九條、第十條、第十一條、第十三條、第十四條、第十五條</a:t>
            </a:r>
            <a:endParaRPr lang="en-US" altLang="zh-TW" sz="2000" dirty="0"/>
          </a:p>
          <a:p>
            <a:pPr marL="540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2000" dirty="0"/>
              <a:t>        </a:t>
            </a:r>
            <a:r>
              <a:rPr lang="zh-TW" altLang="zh-TW" sz="2000" dirty="0"/>
              <a:t>及第二十二條，修正條文對照表及修正後全條文詳如附件。</a:t>
            </a:r>
          </a:p>
          <a:p>
            <a:pPr marL="0" indent="0">
              <a:buNone/>
            </a:pPr>
            <a:r>
              <a:rPr lang="zh-TW" altLang="en-US" sz="2000" dirty="0"/>
              <a:t>辦        法：</a:t>
            </a:r>
            <a:r>
              <a:rPr lang="zh-TW" altLang="zh-TW" sz="2000" dirty="0"/>
              <a:t>經本次學務會議修正通過後，會請法務室提供法律意見後</a:t>
            </a:r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/>
              <a:t>                    </a:t>
            </a:r>
            <a:r>
              <a:rPr lang="zh-TW" altLang="zh-TW" sz="2000" dirty="0"/>
              <a:t>，提送校務會議審議修訂。</a:t>
            </a:r>
          </a:p>
          <a:p>
            <a:endParaRPr lang="zh-TW" altLang="en-US" dirty="0"/>
          </a:p>
        </p:txBody>
      </p:sp>
      <p:pic>
        <p:nvPicPr>
          <p:cNvPr id="4" name="圖形 3" descr="播放">
            <a:hlinkClick r:id="rId2" action="ppaction://hlinkfile"/>
            <a:extLst>
              <a:ext uri="{FF2B5EF4-FFF2-40B4-BE49-F238E27FC236}">
                <a16:creationId xmlns="" xmlns:a16="http://schemas.microsoft.com/office/drawing/2014/main" id="{948E3C52-0FAC-4FEF-B749-E879BBEA4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7964" y="5841407"/>
            <a:ext cx="521854" cy="5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8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臨時動議</a:t>
            </a:r>
          </a:p>
        </p:txBody>
      </p:sp>
      <p:pic>
        <p:nvPicPr>
          <p:cNvPr id="5" name="圖形 4" descr="播放">
            <a:hlinkClick r:id="rId2" action="ppaction://hlinkfile"/>
            <a:extLst>
              <a:ext uri="{FF2B5EF4-FFF2-40B4-BE49-F238E27FC236}">
                <a16:creationId xmlns="" xmlns:a16="http://schemas.microsoft.com/office/drawing/2014/main" id="{6A1F7CEE-FB69-4C8C-8FBE-BF3AE8D49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7964" y="5841407"/>
            <a:ext cx="521854" cy="5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098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2">
            <a:extLst>
              <a:ext uri="{FF2B5EF4-FFF2-40B4-BE49-F238E27FC236}">
                <a16:creationId xmlns="" xmlns:a16="http://schemas.microsoft.com/office/drawing/2014/main" id="{94AC208F-7EA1-4B48-A3B5-5979BEF228A8}"/>
              </a:ext>
            </a:extLst>
          </p:cNvPr>
          <p:cNvSpPr txBox="1">
            <a:spLocks/>
          </p:cNvSpPr>
          <p:nvPr/>
        </p:nvSpPr>
        <p:spPr>
          <a:xfrm>
            <a:off x="1179687" y="1487752"/>
            <a:ext cx="7049912" cy="3519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訂於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111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年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12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月</a:t>
            </a:r>
            <a:r>
              <a:rPr lang="en-US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3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日舉行，報名資訊</a:t>
            </a:r>
            <a:r>
              <a:rPr lang="zh-TW" altLang="en-US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已於粉專公告，</a:t>
            </a:r>
            <a:r>
              <a:rPr lang="zh-TW" altLang="zh-TW" sz="2000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</a:rPr>
              <a:t>歡迎各社團學會參與擺攤以及報名動態表演。</a:t>
            </a:r>
          </a:p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7861E252-EB20-4DDB-BF63-13CC49665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99" y="4974336"/>
            <a:ext cx="1071563" cy="107156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FA5A91C5-5B67-4A4B-B209-3DC988DC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51" y="4974336"/>
            <a:ext cx="1071563" cy="107156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1691B1CE-AEDD-45D4-99BB-C35943CBEEF4}"/>
              </a:ext>
            </a:extLst>
          </p:cNvPr>
          <p:cNvSpPr txBox="1"/>
          <p:nvPr/>
        </p:nvSpPr>
        <p:spPr>
          <a:xfrm>
            <a:off x="2492672" y="6169346"/>
            <a:ext cx="8660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/>
              <a:t>Facebook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26D287D9-4C0E-4584-BA0B-8F6FEE2461ED}"/>
              </a:ext>
            </a:extLst>
          </p:cNvPr>
          <p:cNvSpPr txBox="1"/>
          <p:nvPr/>
        </p:nvSpPr>
        <p:spPr>
          <a:xfrm>
            <a:off x="5960174" y="6152891"/>
            <a:ext cx="898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/>
              <a:t>Instagram</a:t>
            </a:r>
            <a:endParaRPr lang="zh-TW" altLang="en-US" sz="1350" b="1" dirty="0"/>
          </a:p>
        </p:txBody>
      </p:sp>
      <p:sp>
        <p:nvSpPr>
          <p:cNvPr id="19" name="橢圓 18">
            <a:extLst>
              <a:ext uri="{FF2B5EF4-FFF2-40B4-BE49-F238E27FC236}">
                <a16:creationId xmlns="" xmlns:a16="http://schemas.microsoft.com/office/drawing/2014/main" id="{E8222F20-C0EF-4FD0-AF5D-6626BD65BFED}"/>
              </a:ext>
            </a:extLst>
          </p:cNvPr>
          <p:cNvSpPr/>
          <p:nvPr/>
        </p:nvSpPr>
        <p:spPr>
          <a:xfrm>
            <a:off x="1660741" y="4932592"/>
            <a:ext cx="1246640" cy="1157606"/>
          </a:xfrm>
          <a:prstGeom prst="ellipse">
            <a:avLst/>
          </a:prstGeom>
          <a:solidFill>
            <a:srgbClr val="35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/>
          </a:p>
        </p:txBody>
      </p:sp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466EE540-E7C4-441C-80C3-073B9BC69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563" y="4911796"/>
            <a:ext cx="1269034" cy="1178402"/>
          </a:xfrm>
          <a:prstGeom prst="rect">
            <a:avLst/>
          </a:prstGeom>
        </p:spPr>
      </p:pic>
      <p:sp>
        <p:nvSpPr>
          <p:cNvPr id="21" name="橢圓 20">
            <a:extLst>
              <a:ext uri="{FF2B5EF4-FFF2-40B4-BE49-F238E27FC236}">
                <a16:creationId xmlns="" xmlns:a16="http://schemas.microsoft.com/office/drawing/2014/main" id="{54D6BE3E-4473-4674-ADA2-79FE2BEB155F}"/>
              </a:ext>
            </a:extLst>
          </p:cNvPr>
          <p:cNvSpPr/>
          <p:nvPr/>
        </p:nvSpPr>
        <p:spPr>
          <a:xfrm>
            <a:off x="5102748" y="4941789"/>
            <a:ext cx="1246640" cy="1157606"/>
          </a:xfrm>
          <a:prstGeom prst="ellipse">
            <a:avLst/>
          </a:prstGeom>
          <a:solidFill>
            <a:srgbClr val="A55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/>
          </a:p>
        </p:txBody>
      </p:sp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23A6688A-CABC-451E-AD2D-0E685B492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084" y="4910608"/>
            <a:ext cx="1270313" cy="1179590"/>
          </a:xfrm>
          <a:prstGeom prst="rect">
            <a:avLst/>
          </a:prstGeom>
        </p:spPr>
      </p:pic>
      <p:sp>
        <p:nvSpPr>
          <p:cNvPr id="23" name="文本框 1">
            <a:extLst>
              <a:ext uri="{FF2B5EF4-FFF2-40B4-BE49-F238E27FC236}">
                <a16:creationId xmlns="" xmlns:a16="http://schemas.microsoft.com/office/drawing/2014/main" id="{74608DE2-4EC3-4991-B17E-ED2360A0A2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9363" y="773374"/>
            <a:ext cx="6081793" cy="5909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85725" lvl="0" algn="ctr">
              <a:defRPr/>
            </a:pPr>
            <a:r>
              <a:rPr lang="zh-TW" altLang="en-US" i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+mn-lt"/>
              </a:rPr>
              <a:t>校慶園遊會暨</a:t>
            </a:r>
            <a:r>
              <a:rPr lang="zh-TW" altLang="en-US" i="1" spc="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851MkPOP" panose="02000600000000000000" pitchFamily="2" charset="-128"/>
                <a:ea typeface="851MkPOP" panose="02000600000000000000" pitchFamily="2" charset="-128"/>
                <a:cs typeface="Merriweather"/>
                <a:sym typeface="+mn-lt"/>
              </a:rPr>
              <a:t>校友返校日</a:t>
            </a:r>
            <a:endParaRPr lang="zh-CN" altLang="en-US" i="1" spc="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851MkPOP" panose="02000600000000000000" pitchFamily="2" charset="-128"/>
              <a:ea typeface="851MkPOP" panose="02000600000000000000" pitchFamily="2" charset="-128"/>
              <a:cs typeface="Merriweather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26" y="2633776"/>
            <a:ext cx="3298309" cy="2198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084" y="2633776"/>
            <a:ext cx="3113515" cy="2153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95369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主席結論</a:t>
            </a:r>
          </a:p>
        </p:txBody>
      </p:sp>
    </p:spTree>
    <p:extLst>
      <p:ext uri="{BB962C8B-B14F-4D97-AF65-F5344CB8AC3E}">
        <p14:creationId xmlns:p14="http://schemas.microsoft.com/office/powerpoint/2010/main" val="34562715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會後禱</a:t>
            </a:r>
          </a:p>
        </p:txBody>
      </p:sp>
    </p:spTree>
    <p:extLst>
      <p:ext uri="{BB962C8B-B14F-4D97-AF65-F5344CB8AC3E}">
        <p14:creationId xmlns:p14="http://schemas.microsoft.com/office/powerpoint/2010/main" val="38608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B6AC04A-F7CA-4BBD-B5BD-EF6B7039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48" y="1593695"/>
            <a:ext cx="7406014" cy="3549805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4546948" y="2702755"/>
            <a:ext cx="117416" cy="1187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散會</a:t>
            </a:r>
          </a:p>
        </p:txBody>
      </p:sp>
    </p:spTree>
    <p:extLst>
      <p:ext uri="{BB962C8B-B14F-4D97-AF65-F5344CB8AC3E}">
        <p14:creationId xmlns:p14="http://schemas.microsoft.com/office/powerpoint/2010/main" val="11378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7000298" cy="462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23528" y="234514"/>
            <a:ext cx="87129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1" hangingPunct="1"/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又要蕩平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，及在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內的子民；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4472C4">
                    <a:lumMod val="50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/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內決不留一塊石頭在另一塊石頭上，</a:t>
            </a:r>
            <a:endParaRPr lang="en-US" altLang="zh-TW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4472C4">
                    <a:lumMod val="50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/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沒有認識眷顧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472C4">
                      <a:lumMod val="50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的時期。」</a:t>
            </a:r>
            <a:endParaRPr kumimoji="1" lang="zh-TW" alt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4472C4">
                    <a:lumMod val="50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2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682179"/>
            <a:ext cx="9108504" cy="506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364088" y="404664"/>
            <a:ext cx="2390809" cy="1296144"/>
            <a:chOff x="3613" y="383"/>
            <a:chExt cx="3186" cy="1150"/>
          </a:xfrm>
        </p:grpSpPr>
        <p:pic>
          <p:nvPicPr>
            <p:cNvPr id="16389" name="Picture 5" descr="波浪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" y="1214"/>
              <a:ext cx="3186" cy="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3613" y="383"/>
              <a:ext cx="3186" cy="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1" hangingPunct="1">
                <a:spcBef>
                  <a:spcPct val="50000"/>
                </a:spcBef>
              </a:pPr>
              <a:r>
                <a:rPr lang="zh-TW" altLang="en-US" sz="6000" b="1" dirty="0">
                  <a:solidFill>
                    <a:prstClr val="white"/>
                  </a:solidFill>
                  <a:effectLst>
                    <a:glow rad="63500">
                      <a:schemeClr val="accent2">
                        <a:lumMod val="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祈 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9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9641</TotalTime>
  <Words>3095</Words>
  <Application>Microsoft Office PowerPoint</Application>
  <PresentationFormat>如螢幕大小 (4:3)</PresentationFormat>
  <Paragraphs>661</Paragraphs>
  <Slides>76</Slides>
  <Notes>1</Notes>
  <HiddenSlides>3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98" baseType="lpstr">
      <vt:lpstr>微軟正黑體</vt:lpstr>
      <vt:lpstr>新細明體</vt:lpstr>
      <vt:lpstr>王漢宗特圓體繁</vt:lpstr>
      <vt:lpstr>Calibri</vt:lpstr>
      <vt:lpstr>Spectral</vt:lpstr>
      <vt:lpstr>Gill Sans MT</vt:lpstr>
      <vt:lpstr>Wingdings</vt:lpstr>
      <vt:lpstr>851MkPOP</vt:lpstr>
      <vt:lpstr>WenQuanYi Micro Hei</vt:lpstr>
      <vt:lpstr>jf open 粉圓 1.1</vt:lpstr>
      <vt:lpstr>微軟正黑體</vt:lpstr>
      <vt:lpstr>Liberation Serif</vt:lpstr>
      <vt:lpstr>微軟正黑體 Light</vt:lpstr>
      <vt:lpstr>Noto Sans CJK JP Medium</vt:lpstr>
      <vt:lpstr>DejaVu Sans Mono</vt:lpstr>
      <vt:lpstr>Merriweather</vt:lpstr>
      <vt:lpstr>Times New Roman</vt:lpstr>
      <vt:lpstr>文鼎圓體EB</vt:lpstr>
      <vt:lpstr>標楷體</vt:lpstr>
      <vt:lpstr>Arial</vt:lpstr>
      <vt:lpstr>Wingdings 2</vt:lpstr>
      <vt:lpstr>Office 佈景主題</vt:lpstr>
      <vt:lpstr>學務會議</vt:lpstr>
      <vt:lpstr>會前禱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校長致詞</vt:lpstr>
      <vt:lpstr>使命副校長致詞</vt:lpstr>
      <vt:lpstr>獻獎</vt:lpstr>
      <vt:lpstr>教育部111年度友善校園獎 北一區卓越學校獎</vt:lpstr>
      <vt:lpstr>PowerPoint 簡報</vt:lpstr>
      <vt:lpstr>PowerPoint 簡報</vt:lpstr>
      <vt:lpstr>祝福與感謝</vt:lpstr>
      <vt:lpstr>祝福與感謝</vt:lpstr>
      <vt:lpstr>表揚</vt:lpstr>
      <vt:lpstr>教育部111年度友善校園獎 全國傑出輔導人員</vt:lpstr>
      <vt:lpstr>PowerPoint 簡報</vt:lpstr>
      <vt:lpstr>PowerPoint 簡報</vt:lpstr>
      <vt:lpstr>(課指組) 111年全國大專校院學生社團評選暨觀摩活動</vt:lpstr>
      <vt:lpstr>PowerPoint 簡報</vt:lpstr>
      <vt:lpstr>PowerPoint 簡報</vt:lpstr>
      <vt:lpstr>PowerPoint 簡報</vt:lpstr>
      <vt:lpstr>PowerPoint 簡報</vt:lpstr>
      <vt:lpstr>（職輔組）111年度 畢業生調查績效卓著系所</vt:lpstr>
      <vt:lpstr>大合照</vt:lpstr>
      <vt:lpstr>主席致詞</vt:lpstr>
      <vt:lpstr>學務處業務報告</vt:lpstr>
      <vt:lpstr>COVID-19防疫</vt:lpstr>
      <vt:lpstr>COVID-19防疫</vt:lpstr>
      <vt:lpstr>PowerPoint 簡報</vt:lpstr>
      <vt:lpstr>深耕起飛業務報告</vt:lpstr>
      <vt:lpstr>112-117年 深耕起飛計畫 (高教深耕附錄1-第二期規劃草案)</vt:lpstr>
      <vt:lpstr>導師工作業務報告</vt:lpstr>
      <vt:lpstr>PowerPoint 簡報</vt:lpstr>
      <vt:lpstr>PowerPoint 簡報</vt:lpstr>
      <vt:lpstr>PowerPoint 簡報</vt:lpstr>
      <vt:lpstr>生輔組業務報告</vt:lpstr>
      <vt:lpstr>PowerPoint 簡報</vt:lpstr>
      <vt:lpstr>PowerPoint 簡報</vt:lpstr>
      <vt:lpstr>PowerPoint 簡報</vt:lpstr>
      <vt:lpstr>課指組業務報告</vt:lpstr>
      <vt:lpstr>校慶園遊會暨校友返校日</vt:lpstr>
      <vt:lpstr>校慶園遊會系列活動甘特圖</vt:lpstr>
      <vt:lpstr>沉浸式秘室逃脫</vt:lpstr>
      <vt:lpstr>9就想和你在憶起7</vt:lpstr>
      <vt:lpstr>Discothèque(迪斯可舞會)</vt:lpstr>
      <vt:lpstr>衛保組業務報告</vt:lpstr>
      <vt:lpstr>衛保組重點工作項目</vt:lpstr>
      <vt:lpstr> 學務處衛保組 資源教室</vt:lpstr>
      <vt:lpstr>111-1學年度本校特殊教育學生人數</vt:lpstr>
      <vt:lpstr>重要會議</vt:lpstr>
      <vt:lpstr>資源教室迎新暨助人者知能提升活動</vt:lpstr>
      <vt:lpstr>僑陸組業務報告</vt:lpstr>
      <vt:lpstr>PowerPoint 簡報</vt:lpstr>
      <vt:lpstr>職輔組業務報告</vt:lpstr>
      <vt:lpstr>畢業生調查全國平均年年升高</vt:lpstr>
      <vt:lpstr>職輔組重點工作項目</vt:lpstr>
      <vt:lpstr>校園安全事件 統計分析</vt:lpstr>
      <vt:lpstr>PowerPoint 簡報</vt:lpstr>
      <vt:lpstr>本學期（ 110-1 ）開學迄 10月 14 日，各類校安事件計64人/件，以疾病送醫15人/件較高，自我傷害13人/件次之。</vt:lpstr>
      <vt:lpstr>PowerPoint 簡報</vt:lpstr>
      <vt:lpstr>PowerPoint 簡報</vt:lpstr>
      <vt:lpstr>前次決議案執行情形</vt:lpstr>
      <vt:lpstr>PowerPoint 簡報</vt:lpstr>
      <vt:lpstr>提案討論</vt:lpstr>
      <vt:lpstr>PowerPoint 簡報</vt:lpstr>
      <vt:lpstr>PowerPoint 簡報</vt:lpstr>
      <vt:lpstr>PowerPoint 簡報</vt:lpstr>
      <vt:lpstr>臨時動議</vt:lpstr>
      <vt:lpstr>校慶園遊會暨校友返校日</vt:lpstr>
      <vt:lpstr>主席結論</vt:lpstr>
      <vt:lpstr>會後禱</vt:lpstr>
      <vt:lpstr>散會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GF63_9RCX</dc:creator>
  <cp:lastModifiedBy>TUF-B360ME</cp:lastModifiedBy>
  <cp:revision>95</cp:revision>
  <cp:lastPrinted>2022-11-16T03:38:35Z</cp:lastPrinted>
  <dcterms:created xsi:type="dcterms:W3CDTF">2021-06-25T07:25:58Z</dcterms:created>
  <dcterms:modified xsi:type="dcterms:W3CDTF">2022-11-29T02:58:24Z</dcterms:modified>
</cp:coreProperties>
</file>